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6" r:id="rId1"/>
  </p:sldMasterIdLst>
  <p:notesMasterIdLst>
    <p:notesMasterId r:id="rId25"/>
  </p:notesMasterIdLst>
  <p:sldIdLst>
    <p:sldId id="284" r:id="rId2"/>
    <p:sldId id="259" r:id="rId3"/>
    <p:sldId id="264" r:id="rId4"/>
    <p:sldId id="329" r:id="rId5"/>
    <p:sldId id="340" r:id="rId6"/>
    <p:sldId id="328" r:id="rId7"/>
    <p:sldId id="337" r:id="rId8"/>
    <p:sldId id="339" r:id="rId9"/>
    <p:sldId id="338" r:id="rId10"/>
    <p:sldId id="341" r:id="rId11"/>
    <p:sldId id="314" r:id="rId12"/>
    <p:sldId id="321" r:id="rId13"/>
    <p:sldId id="335" r:id="rId14"/>
    <p:sldId id="323" r:id="rId15"/>
    <p:sldId id="324" r:id="rId16"/>
    <p:sldId id="325" r:id="rId17"/>
    <p:sldId id="326" r:id="rId18"/>
    <p:sldId id="327" r:id="rId19"/>
    <p:sldId id="330" r:id="rId20"/>
    <p:sldId id="332" r:id="rId21"/>
    <p:sldId id="333" r:id="rId22"/>
    <p:sldId id="334" r:id="rId23"/>
    <p:sldId id="342"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4335"/>
    <a:srgbClr val="F7941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38" autoAdjust="0"/>
    <p:restoredTop sz="94751"/>
  </p:normalViewPr>
  <p:slideViewPr>
    <p:cSldViewPr snapToGrid="0" snapToObjects="1">
      <p:cViewPr varScale="1">
        <p:scale>
          <a:sx n="119" d="100"/>
          <a:sy n="119" d="100"/>
        </p:scale>
        <p:origin x="1224"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119FE2-4826-A540-866C-AEE5468B3138}" type="datetimeFigureOut">
              <a:rPr lang="en-US" smtClean="0"/>
              <a:t>6/27/18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A783DC-F1EF-A54F-A870-0A6E7756C0CF}" type="slidenum">
              <a:rPr lang="en-US" smtClean="0"/>
              <a:t>‹#›</a:t>
            </a:fld>
            <a:endParaRPr lang="en-US"/>
          </a:p>
        </p:txBody>
      </p:sp>
    </p:spTree>
    <p:extLst>
      <p:ext uri="{BB962C8B-B14F-4D97-AF65-F5344CB8AC3E}">
        <p14:creationId xmlns:p14="http://schemas.microsoft.com/office/powerpoint/2010/main" val="28097398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Next</a:t>
            </a:r>
            <a:r>
              <a:rPr lang="en-US" b="1" baseline="0" dirty="0"/>
              <a:t> slide</a:t>
            </a:r>
            <a:r>
              <a:rPr lang="en-US" baseline="0" dirty="0"/>
              <a:t>: the course agenda</a:t>
            </a:r>
            <a:endParaRPr lang="en-US" dirty="0"/>
          </a:p>
        </p:txBody>
      </p:sp>
      <p:sp>
        <p:nvSpPr>
          <p:cNvPr id="4" name="Slide Number Placeholder 3"/>
          <p:cNvSpPr>
            <a:spLocks noGrp="1"/>
          </p:cNvSpPr>
          <p:nvPr>
            <p:ph type="sldNum" sz="quarter" idx="10"/>
          </p:nvPr>
        </p:nvSpPr>
        <p:spPr/>
        <p:txBody>
          <a:bodyPr/>
          <a:lstStyle/>
          <a:p>
            <a:fld id="{02A783DC-F1EF-A54F-A870-0A6E7756C0CF}"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a:t>Next</a:t>
            </a:r>
            <a:r>
              <a:rPr lang="en-US" b="1" baseline="0" dirty="0"/>
              <a:t> slide</a:t>
            </a:r>
            <a:r>
              <a:rPr lang="en-US" baseline="0" dirty="0"/>
              <a:t>: learning cycle for each session</a:t>
            </a:r>
            <a:endParaRPr lang="en-US" dirty="0"/>
          </a:p>
          <a:p>
            <a:endParaRPr lang="en-US" dirty="0"/>
          </a:p>
        </p:txBody>
      </p:sp>
      <p:sp>
        <p:nvSpPr>
          <p:cNvPr id="4" name="Slide Number Placeholder 3"/>
          <p:cNvSpPr>
            <a:spLocks noGrp="1"/>
          </p:cNvSpPr>
          <p:nvPr>
            <p:ph type="sldNum" sz="quarter" idx="10"/>
          </p:nvPr>
        </p:nvSpPr>
        <p:spPr/>
        <p:txBody>
          <a:bodyPr/>
          <a:lstStyle/>
          <a:p>
            <a:fld id="{02A783DC-F1EF-A54F-A870-0A6E7756C0CF}" type="slidenum">
              <a:rPr lang="en-US" smtClean="0"/>
              <a:t>2</a:t>
            </a:fld>
            <a:endParaRPr lang="en-US"/>
          </a:p>
        </p:txBody>
      </p:sp>
    </p:spTree>
    <p:extLst>
      <p:ext uri="{BB962C8B-B14F-4D97-AF65-F5344CB8AC3E}">
        <p14:creationId xmlns:p14="http://schemas.microsoft.com/office/powerpoint/2010/main" val="1065168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Tutor: this is the only slide in this</a:t>
            </a:r>
            <a:r>
              <a:rPr lang="en-US" baseline="0" dirty="0"/>
              <a:t> session. </a:t>
            </a:r>
          </a:p>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a:t>Next</a:t>
            </a:r>
            <a:r>
              <a:rPr lang="en-US" baseline="0" dirty="0"/>
              <a:t>: Transfer to the live </a:t>
            </a:r>
            <a:r>
              <a:rPr lang="en-US" baseline="0" dirty="0" err="1"/>
              <a:t>Askia</a:t>
            </a:r>
            <a:r>
              <a:rPr lang="en-US" baseline="0" dirty="0"/>
              <a:t> demonstration.</a:t>
            </a:r>
            <a:endParaRPr lang="en-US" dirty="0"/>
          </a:p>
          <a:p>
            <a:endParaRPr lang="en-US" dirty="0"/>
          </a:p>
        </p:txBody>
      </p:sp>
      <p:sp>
        <p:nvSpPr>
          <p:cNvPr id="4" name="Slide Number Placeholder 3"/>
          <p:cNvSpPr>
            <a:spLocks noGrp="1"/>
          </p:cNvSpPr>
          <p:nvPr>
            <p:ph type="sldNum" sz="quarter" idx="10"/>
          </p:nvPr>
        </p:nvSpPr>
        <p:spPr/>
        <p:txBody>
          <a:bodyPr/>
          <a:lstStyle/>
          <a:p>
            <a:fld id="{02A783DC-F1EF-A54F-A870-0A6E7756C0CF}"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Tutor: this is the only slide in this</a:t>
            </a:r>
            <a:r>
              <a:rPr lang="en-US" baseline="0" dirty="0"/>
              <a:t> session. </a:t>
            </a:r>
          </a:p>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a:t>Next</a:t>
            </a:r>
            <a:r>
              <a:rPr lang="en-US" baseline="0" dirty="0"/>
              <a:t>: Transfer to the live </a:t>
            </a:r>
            <a:r>
              <a:rPr lang="en-US" baseline="0" dirty="0" err="1"/>
              <a:t>Askia</a:t>
            </a:r>
            <a:r>
              <a:rPr lang="en-US" baseline="0" dirty="0"/>
              <a:t> demonstration.</a:t>
            </a:r>
            <a:endParaRPr lang="en-US" dirty="0"/>
          </a:p>
          <a:p>
            <a:endParaRPr lang="en-US" dirty="0"/>
          </a:p>
        </p:txBody>
      </p:sp>
      <p:sp>
        <p:nvSpPr>
          <p:cNvPr id="4" name="Slide Number Placeholder 3"/>
          <p:cNvSpPr>
            <a:spLocks noGrp="1"/>
          </p:cNvSpPr>
          <p:nvPr>
            <p:ph type="sldNum" sz="quarter" idx="10"/>
          </p:nvPr>
        </p:nvSpPr>
        <p:spPr/>
        <p:txBody>
          <a:bodyPr/>
          <a:lstStyle/>
          <a:p>
            <a:fld id="{02A783DC-F1EF-A54F-A870-0A6E7756C0CF}" type="slidenum">
              <a:rPr lang="en-US" smtClean="0"/>
              <a:t>6</a:t>
            </a:fld>
            <a:endParaRPr lang="en-US"/>
          </a:p>
        </p:txBody>
      </p:sp>
    </p:spTree>
    <p:extLst>
      <p:ext uri="{BB962C8B-B14F-4D97-AF65-F5344CB8AC3E}">
        <p14:creationId xmlns:p14="http://schemas.microsoft.com/office/powerpoint/2010/main" val="1349548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Tutor: this is the only slide in this</a:t>
            </a:r>
            <a:r>
              <a:rPr lang="en-US" baseline="0" dirty="0"/>
              <a:t> session. </a:t>
            </a:r>
          </a:p>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a:t>Next</a:t>
            </a:r>
            <a:r>
              <a:rPr lang="en-US" baseline="0" dirty="0"/>
              <a:t>: Transfer to the live </a:t>
            </a:r>
            <a:r>
              <a:rPr lang="en-US" baseline="0" dirty="0" err="1"/>
              <a:t>Askia</a:t>
            </a:r>
            <a:r>
              <a:rPr lang="en-US" baseline="0" dirty="0"/>
              <a:t> demonstration.</a:t>
            </a:r>
            <a:endParaRPr lang="en-US" dirty="0"/>
          </a:p>
          <a:p>
            <a:endParaRPr lang="en-US" dirty="0"/>
          </a:p>
        </p:txBody>
      </p:sp>
      <p:sp>
        <p:nvSpPr>
          <p:cNvPr id="4" name="Slide Number Placeholder 3"/>
          <p:cNvSpPr>
            <a:spLocks noGrp="1"/>
          </p:cNvSpPr>
          <p:nvPr>
            <p:ph type="sldNum" sz="quarter" idx="10"/>
          </p:nvPr>
        </p:nvSpPr>
        <p:spPr/>
        <p:txBody>
          <a:bodyPr/>
          <a:lstStyle/>
          <a:p>
            <a:fld id="{02A783DC-F1EF-A54F-A870-0A6E7756C0CF}" type="slidenum">
              <a:rPr lang="en-US" smtClean="0"/>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783DC-F1EF-A54F-A870-0A6E7756C0CF}" type="slidenum">
              <a:rPr lang="en-US" smtClean="0"/>
              <a:t>20</a:t>
            </a:fld>
            <a:endParaRPr lang="en-US"/>
          </a:p>
        </p:txBody>
      </p:sp>
    </p:spTree>
    <p:extLst>
      <p:ext uri="{BB962C8B-B14F-4D97-AF65-F5344CB8AC3E}">
        <p14:creationId xmlns:p14="http://schemas.microsoft.com/office/powerpoint/2010/main" val="41863327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7156" y="522289"/>
            <a:ext cx="6858000" cy="1677987"/>
          </a:xfrm>
        </p:spPr>
        <p:txBody>
          <a:bodyPr anchor="b">
            <a:normAutofit/>
          </a:bodyPr>
          <a:lstStyle>
            <a:lvl1pPr algn="l">
              <a:defRPr sz="3000" b="1" i="0" cap="all" baseline="0">
                <a:solidFill>
                  <a:schemeClr val="bg1"/>
                </a:solidFill>
              </a:defRPr>
            </a:lvl1pPr>
          </a:lstStyle>
          <a:p>
            <a:r>
              <a:rPr lang="en-US" dirty="0"/>
              <a:t>Click to edit</a:t>
            </a:r>
            <a:br>
              <a:rPr lang="en-US" dirty="0"/>
            </a:br>
            <a:r>
              <a:rPr lang="en-US" dirty="0"/>
              <a:t>presentation title</a:t>
            </a:r>
            <a:endParaRPr lang="fr-FR" dirty="0"/>
          </a:p>
        </p:txBody>
      </p:sp>
      <p:sp>
        <p:nvSpPr>
          <p:cNvPr id="7" name="Date Placeholder 6"/>
          <p:cNvSpPr>
            <a:spLocks noGrp="1"/>
          </p:cNvSpPr>
          <p:nvPr>
            <p:ph type="dt" sz="half" idx="10"/>
          </p:nvPr>
        </p:nvSpPr>
        <p:spPr>
          <a:xfrm>
            <a:off x="107156" y="2336803"/>
            <a:ext cx="2057400" cy="365125"/>
          </a:xfrm>
        </p:spPr>
        <p:txBody>
          <a:bodyPr/>
          <a:lstStyle>
            <a:lvl1pPr>
              <a:defRPr sz="2000">
                <a:solidFill>
                  <a:srgbClr val="283B49"/>
                </a:solidFill>
              </a:defRPr>
            </a:lvl1pPr>
          </a:lstStyle>
          <a:p>
            <a:fld id="{E245E3A2-442C-6848-95DE-597FEF51A121}" type="datetimeFigureOut">
              <a:rPr lang="en-US" smtClean="0"/>
              <a:pPr/>
              <a:t>6/27/18</a:t>
            </a:fld>
            <a:endParaRPr lang="en-US"/>
          </a:p>
        </p:txBody>
      </p:sp>
    </p:spTree>
    <p:extLst>
      <p:ext uri="{BB962C8B-B14F-4D97-AF65-F5344CB8AC3E}">
        <p14:creationId xmlns:p14="http://schemas.microsoft.com/office/powerpoint/2010/main" val="3332881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Dark">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245E3A2-442C-6848-95DE-597FEF51A121}" type="datetimeFigureOut">
              <a:rPr lang="en-US" smtClean="0"/>
              <a:pPr/>
              <a:t>6/27/18</a:t>
            </a:fld>
            <a:endParaRPr lang="en-US"/>
          </a:p>
        </p:txBody>
      </p:sp>
    </p:spTree>
    <p:extLst>
      <p:ext uri="{BB962C8B-B14F-4D97-AF65-F5344CB8AC3E}">
        <p14:creationId xmlns:p14="http://schemas.microsoft.com/office/powerpoint/2010/main" val="152640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st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2882" y="285751"/>
            <a:ext cx="4993481" cy="6353175"/>
          </a:xfrm>
        </p:spPr>
        <p:txBody>
          <a:bodyPr/>
          <a:lstStyle>
            <a:lvl1pPr marL="0" indent="0">
              <a:buNone/>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fr-FR" dirty="0"/>
              <a:t>Click here to </a:t>
            </a:r>
            <a:r>
              <a:rPr lang="fr-FR" dirty="0" err="1"/>
              <a:t>add</a:t>
            </a:r>
            <a:r>
              <a:rPr lang="fr-FR" dirty="0"/>
              <a:t> contact information</a:t>
            </a:r>
          </a:p>
        </p:txBody>
      </p:sp>
    </p:spTree>
    <p:extLst>
      <p:ext uri="{BB962C8B-B14F-4D97-AF65-F5344CB8AC3E}">
        <p14:creationId xmlns:p14="http://schemas.microsoft.com/office/powerpoint/2010/main" val="3085713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48305"/>
            <a:ext cx="7772400" cy="1470025"/>
          </a:xfrm>
        </p:spPr>
        <p:txBody>
          <a:bodyPr/>
          <a:lstStyle/>
          <a:p>
            <a:r>
              <a:rPr lang="en-GB"/>
              <a:t>Click to edit Master title style</a:t>
            </a:r>
            <a:endParaRPr lang="en-US" dirty="0"/>
          </a:p>
        </p:txBody>
      </p:sp>
      <p:sp>
        <p:nvSpPr>
          <p:cNvPr id="3" name="Subtitle 2"/>
          <p:cNvSpPr>
            <a:spLocks noGrp="1"/>
          </p:cNvSpPr>
          <p:nvPr>
            <p:ph type="subTitle" idx="1"/>
          </p:nvPr>
        </p:nvSpPr>
        <p:spPr>
          <a:xfrm>
            <a:off x="685800" y="3304080"/>
            <a:ext cx="7086600" cy="175260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E245E3A2-442C-6848-95DE-597FEF51A121}" type="datetimeFigureOut">
              <a:rPr lang="en-US" smtClean="0"/>
              <a:pPr/>
              <a:t>6/27/18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1793801" cy="365125"/>
          </a:xfrm>
          <a:prstGeom prst="rect">
            <a:avLst/>
          </a:prstGeom>
        </p:spPr>
        <p:txBody>
          <a:bodyPr/>
          <a:lstStyle/>
          <a:p>
            <a:fld id="{1C5EB3B8-D0EC-774E-B8DE-18D71CFABA4F}" type="slidenum">
              <a:rPr lang="en-US" smtClean="0"/>
              <a:pPr/>
              <a:t>‹#›</a:t>
            </a:fld>
            <a:endParaRPr lang="en-US"/>
          </a:p>
        </p:txBody>
      </p:sp>
    </p:spTree>
    <p:extLst>
      <p:ext uri="{BB962C8B-B14F-4D97-AF65-F5344CB8AC3E}">
        <p14:creationId xmlns:p14="http://schemas.microsoft.com/office/powerpoint/2010/main" val="18006848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245E3A2-442C-6848-95DE-597FEF51A121}" type="datetimeFigureOut">
              <a:rPr lang="en-US" smtClean="0"/>
              <a:pPr/>
              <a:t>6/27/18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1793801" cy="365125"/>
          </a:xfrm>
          <a:prstGeom prst="rect">
            <a:avLst/>
          </a:prstGeom>
        </p:spPr>
        <p:txBody>
          <a:bodyPr/>
          <a:lstStyle/>
          <a:p>
            <a:fld id="{1C5EB3B8-D0EC-774E-B8DE-18D71CFABA4F}" type="slidenum">
              <a:rPr lang="en-US" smtClean="0"/>
              <a:pPr/>
              <a:t>‹#›</a:t>
            </a:fld>
            <a:endParaRPr lang="en-US"/>
          </a:p>
        </p:txBody>
      </p:sp>
    </p:spTree>
    <p:extLst>
      <p:ext uri="{BB962C8B-B14F-4D97-AF65-F5344CB8AC3E}">
        <p14:creationId xmlns:p14="http://schemas.microsoft.com/office/powerpoint/2010/main" val="1887647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Titl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8158" y="776292"/>
            <a:ext cx="5734049" cy="3719509"/>
          </a:xfrm>
        </p:spPr>
        <p:txBody>
          <a:bodyPr anchor="b">
            <a:normAutofit/>
          </a:bodyPr>
          <a:lstStyle>
            <a:lvl1pPr>
              <a:defRPr sz="5300" cap="all" baseline="0">
                <a:solidFill>
                  <a:schemeClr val="bg1"/>
                </a:solidFill>
              </a:defRPr>
            </a:lvl1pPr>
          </a:lstStyle>
          <a:p>
            <a:r>
              <a:rPr lang="en-US" dirty="0"/>
              <a:t>Click to edit section title</a:t>
            </a:r>
            <a:endParaRPr lang="fr-FR" dirty="0"/>
          </a:p>
        </p:txBody>
      </p:sp>
      <p:sp>
        <p:nvSpPr>
          <p:cNvPr id="7" name="Date Placeholder 6"/>
          <p:cNvSpPr>
            <a:spLocks noGrp="1"/>
          </p:cNvSpPr>
          <p:nvPr>
            <p:ph type="dt" sz="half" idx="10"/>
          </p:nvPr>
        </p:nvSpPr>
        <p:spPr>
          <a:xfrm>
            <a:off x="5857875" y="6489703"/>
            <a:ext cx="2057400" cy="365125"/>
          </a:xfrm>
        </p:spPr>
        <p:txBody>
          <a:bodyPr/>
          <a:lstStyle>
            <a:lvl1pPr algn="r">
              <a:defRPr baseline="0">
                <a:solidFill>
                  <a:srgbClr val="DF4335"/>
                </a:solidFill>
              </a:defRPr>
            </a:lvl1pPr>
          </a:lstStyle>
          <a:p>
            <a:fld id="{E245E3A2-442C-6848-95DE-597FEF51A121}" type="datetimeFigureOut">
              <a:rPr lang="en-US" smtClean="0"/>
              <a:pPr/>
              <a:t>6/27/18</a:t>
            </a:fld>
            <a:endParaRPr lang="en-US"/>
          </a:p>
        </p:txBody>
      </p:sp>
    </p:spTree>
    <p:extLst>
      <p:ext uri="{BB962C8B-B14F-4D97-AF65-F5344CB8AC3E}">
        <p14:creationId xmlns:p14="http://schemas.microsoft.com/office/powerpoint/2010/main" val="3762676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 Content Ligh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4000" cap="all" baseline="0"/>
            </a:lvl1pPr>
          </a:lstStyle>
          <a:p>
            <a:r>
              <a:rPr lang="en-US" dirty="0"/>
              <a:t>Click to edit slide title</a:t>
            </a:r>
            <a:endParaRPr lang="fr-FR" dirty="0"/>
          </a:p>
        </p:txBody>
      </p:sp>
      <p:sp>
        <p:nvSpPr>
          <p:cNvPr id="3" name="Content Placeholder 2"/>
          <p:cNvSpPr>
            <a:spLocks noGrp="1"/>
          </p:cNvSpPr>
          <p:nvPr>
            <p:ph idx="1" hasCustomPrompt="1"/>
          </p:nvPr>
        </p:nvSpPr>
        <p:spPr>
          <a:xfrm>
            <a:off x="628650" y="2828925"/>
            <a:ext cx="7886700" cy="3348038"/>
          </a:xfrm>
        </p:spPr>
        <p:txBody>
          <a:bodyPr/>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en-US" dirty="0"/>
              <a:t>Click here to edit text</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
        <p:nvSpPr>
          <p:cNvPr id="7" name="Date Placeholder 6"/>
          <p:cNvSpPr>
            <a:spLocks noGrp="1"/>
          </p:cNvSpPr>
          <p:nvPr>
            <p:ph type="dt" sz="half" idx="10"/>
          </p:nvPr>
        </p:nvSpPr>
        <p:spPr>
          <a:xfrm>
            <a:off x="6037118" y="6492876"/>
            <a:ext cx="1870364" cy="365125"/>
          </a:xfrm>
        </p:spPr>
        <p:txBody>
          <a:bodyPr/>
          <a:lstStyle>
            <a:lvl1pPr algn="r">
              <a:defRPr>
                <a:solidFill>
                  <a:srgbClr val="DF4335"/>
                </a:solidFill>
              </a:defRPr>
            </a:lvl1pPr>
          </a:lstStyle>
          <a:p>
            <a:fld id="{E245E3A2-442C-6848-95DE-597FEF51A121}" type="datetimeFigureOut">
              <a:rPr lang="en-US" smtClean="0"/>
              <a:pPr/>
              <a:t>6/27/18</a:t>
            </a:fld>
            <a:endParaRPr lang="en-US"/>
          </a:p>
        </p:txBody>
      </p:sp>
      <p:sp>
        <p:nvSpPr>
          <p:cNvPr id="9" name="Text Placeholder 8"/>
          <p:cNvSpPr>
            <a:spLocks noGrp="1"/>
          </p:cNvSpPr>
          <p:nvPr>
            <p:ph type="body" sz="quarter" idx="11" hasCustomPrompt="1"/>
          </p:nvPr>
        </p:nvSpPr>
        <p:spPr>
          <a:xfrm>
            <a:off x="628650" y="1819275"/>
            <a:ext cx="7886700" cy="876300"/>
          </a:xfrm>
        </p:spPr>
        <p:txBody>
          <a:bodyPr/>
          <a:lstStyle>
            <a:lvl1pPr marL="0" indent="0">
              <a:buNone/>
              <a:defRPr b="1" i="0" baseline="0">
                <a:solidFill>
                  <a:srgbClr val="DF4335"/>
                </a:solidFill>
              </a:defRPr>
            </a:lvl1pPr>
          </a:lstStyle>
          <a:p>
            <a:pPr lvl="0"/>
            <a:r>
              <a:rPr lang="fr-FR" dirty="0"/>
              <a:t>Click here to edit subtitle</a:t>
            </a:r>
          </a:p>
        </p:txBody>
      </p:sp>
    </p:spTree>
    <p:extLst>
      <p:ext uri="{BB962C8B-B14F-4D97-AF65-F5344CB8AC3E}">
        <p14:creationId xmlns:p14="http://schemas.microsoft.com/office/powerpoint/2010/main" val="4051904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 Content + Image Ligh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4000" cap="all" baseline="0"/>
            </a:lvl1pPr>
          </a:lstStyle>
          <a:p>
            <a:r>
              <a:rPr lang="en-US" dirty="0"/>
              <a:t>Click to edit slide title</a:t>
            </a:r>
            <a:endParaRPr lang="fr-FR" dirty="0"/>
          </a:p>
        </p:txBody>
      </p:sp>
      <p:sp>
        <p:nvSpPr>
          <p:cNvPr id="3" name="Content Placeholder 2"/>
          <p:cNvSpPr>
            <a:spLocks noGrp="1"/>
          </p:cNvSpPr>
          <p:nvPr>
            <p:ph idx="1" hasCustomPrompt="1"/>
          </p:nvPr>
        </p:nvSpPr>
        <p:spPr>
          <a:xfrm>
            <a:off x="628651" y="2828925"/>
            <a:ext cx="3913271" cy="3348038"/>
          </a:xfrm>
        </p:spPr>
        <p:txBody>
          <a:bodyPr/>
          <a:lstStyle>
            <a:lvl1pPr>
              <a:defRPr/>
            </a:lvl1pPr>
          </a:lstStyle>
          <a:p>
            <a:pPr lvl="0"/>
            <a:r>
              <a:rPr lang="en-US" dirty="0"/>
              <a:t>Click here to edit text</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
        <p:nvSpPr>
          <p:cNvPr id="7" name="Date Placeholder 6"/>
          <p:cNvSpPr>
            <a:spLocks noGrp="1"/>
          </p:cNvSpPr>
          <p:nvPr>
            <p:ph type="dt" sz="half" idx="10"/>
          </p:nvPr>
        </p:nvSpPr>
        <p:spPr>
          <a:xfrm>
            <a:off x="6037118" y="6492876"/>
            <a:ext cx="1870364" cy="365125"/>
          </a:xfrm>
        </p:spPr>
        <p:txBody>
          <a:bodyPr/>
          <a:lstStyle>
            <a:lvl1pPr algn="r">
              <a:defRPr>
                <a:solidFill>
                  <a:srgbClr val="DF4335"/>
                </a:solidFill>
              </a:defRPr>
            </a:lvl1pPr>
          </a:lstStyle>
          <a:p>
            <a:fld id="{E245E3A2-442C-6848-95DE-597FEF51A121}" type="datetimeFigureOut">
              <a:rPr lang="en-US" smtClean="0"/>
              <a:pPr/>
              <a:t>6/27/18</a:t>
            </a:fld>
            <a:endParaRPr lang="en-US"/>
          </a:p>
        </p:txBody>
      </p:sp>
      <p:sp>
        <p:nvSpPr>
          <p:cNvPr id="9" name="Text Placeholder 8"/>
          <p:cNvSpPr>
            <a:spLocks noGrp="1"/>
          </p:cNvSpPr>
          <p:nvPr>
            <p:ph type="body" sz="quarter" idx="11" hasCustomPrompt="1"/>
          </p:nvPr>
        </p:nvSpPr>
        <p:spPr>
          <a:xfrm>
            <a:off x="628650" y="1819275"/>
            <a:ext cx="7886700" cy="876300"/>
          </a:xfrm>
        </p:spPr>
        <p:txBody>
          <a:bodyPr/>
          <a:lstStyle>
            <a:lvl1pPr marL="0" indent="0">
              <a:buNone/>
              <a:defRPr b="1" i="0" baseline="0">
                <a:solidFill>
                  <a:srgbClr val="DF4335"/>
                </a:solidFill>
              </a:defRPr>
            </a:lvl1pPr>
          </a:lstStyle>
          <a:p>
            <a:pPr lvl="0"/>
            <a:r>
              <a:rPr lang="fr-FR" dirty="0"/>
              <a:t>Click here to edit subtitle</a:t>
            </a:r>
          </a:p>
        </p:txBody>
      </p:sp>
      <p:sp>
        <p:nvSpPr>
          <p:cNvPr id="5" name="Picture Placeholder 4"/>
          <p:cNvSpPr>
            <a:spLocks noGrp="1"/>
          </p:cNvSpPr>
          <p:nvPr>
            <p:ph type="pic" sz="quarter" idx="12" hasCustomPrompt="1"/>
          </p:nvPr>
        </p:nvSpPr>
        <p:spPr>
          <a:xfrm>
            <a:off x="4607719" y="2832100"/>
            <a:ext cx="3907631" cy="3352800"/>
          </a:xfrm>
        </p:spPr>
        <p:txBody>
          <a:bodyPr/>
          <a:lstStyle>
            <a:lvl1pPr>
              <a:defRPr/>
            </a:lvl1pPr>
          </a:lstStyle>
          <a:p>
            <a:r>
              <a:rPr lang="fr-FR" dirty="0" err="1"/>
              <a:t>Add</a:t>
            </a:r>
            <a:r>
              <a:rPr lang="fr-FR" dirty="0"/>
              <a:t> a </a:t>
            </a:r>
            <a:r>
              <a:rPr lang="fr-FR" dirty="0" err="1"/>
              <a:t>picture</a:t>
            </a:r>
            <a:r>
              <a:rPr lang="fr-FR" dirty="0"/>
              <a:t> / </a:t>
            </a:r>
            <a:r>
              <a:rPr lang="fr-FR" dirty="0" err="1"/>
              <a:t>icon</a:t>
            </a:r>
            <a:endParaRPr lang="fr-FR" dirty="0"/>
          </a:p>
        </p:txBody>
      </p:sp>
    </p:spTree>
    <p:extLst>
      <p:ext uri="{BB962C8B-B14F-4D97-AF65-F5344CB8AC3E}">
        <p14:creationId xmlns:p14="http://schemas.microsoft.com/office/powerpoint/2010/main" val="3687990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 Content + Image (alt) Ligh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4000" cap="all" baseline="0"/>
            </a:lvl1pPr>
          </a:lstStyle>
          <a:p>
            <a:r>
              <a:rPr lang="en-US" dirty="0"/>
              <a:t>Click to edit slide title</a:t>
            </a:r>
            <a:endParaRPr lang="fr-FR" dirty="0"/>
          </a:p>
        </p:txBody>
      </p:sp>
      <p:sp>
        <p:nvSpPr>
          <p:cNvPr id="3" name="Content Placeholder 2"/>
          <p:cNvSpPr>
            <a:spLocks noGrp="1"/>
          </p:cNvSpPr>
          <p:nvPr>
            <p:ph idx="1" hasCustomPrompt="1"/>
          </p:nvPr>
        </p:nvSpPr>
        <p:spPr>
          <a:xfrm>
            <a:off x="4602079" y="2828925"/>
            <a:ext cx="3913271" cy="3348038"/>
          </a:xfrm>
        </p:spPr>
        <p:txBody>
          <a:bodyPr/>
          <a:lstStyle>
            <a:lvl1pPr>
              <a:defRPr/>
            </a:lvl1pPr>
          </a:lstStyle>
          <a:p>
            <a:pPr lvl="0"/>
            <a:r>
              <a:rPr lang="en-US" dirty="0"/>
              <a:t>Click here to edit text</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
        <p:nvSpPr>
          <p:cNvPr id="7" name="Date Placeholder 6"/>
          <p:cNvSpPr>
            <a:spLocks noGrp="1"/>
          </p:cNvSpPr>
          <p:nvPr>
            <p:ph type="dt" sz="half" idx="10"/>
          </p:nvPr>
        </p:nvSpPr>
        <p:spPr>
          <a:xfrm>
            <a:off x="6037118" y="6492876"/>
            <a:ext cx="1870364" cy="365125"/>
          </a:xfrm>
        </p:spPr>
        <p:txBody>
          <a:bodyPr/>
          <a:lstStyle>
            <a:lvl1pPr algn="r">
              <a:defRPr>
                <a:solidFill>
                  <a:srgbClr val="DF4335"/>
                </a:solidFill>
              </a:defRPr>
            </a:lvl1pPr>
          </a:lstStyle>
          <a:p>
            <a:fld id="{E245E3A2-442C-6848-95DE-597FEF51A121}" type="datetimeFigureOut">
              <a:rPr lang="en-US" smtClean="0"/>
              <a:pPr/>
              <a:t>6/27/18</a:t>
            </a:fld>
            <a:endParaRPr lang="en-US"/>
          </a:p>
        </p:txBody>
      </p:sp>
      <p:sp>
        <p:nvSpPr>
          <p:cNvPr id="9" name="Text Placeholder 8"/>
          <p:cNvSpPr>
            <a:spLocks noGrp="1"/>
          </p:cNvSpPr>
          <p:nvPr>
            <p:ph type="body" sz="quarter" idx="11" hasCustomPrompt="1"/>
          </p:nvPr>
        </p:nvSpPr>
        <p:spPr>
          <a:xfrm>
            <a:off x="628650" y="1819275"/>
            <a:ext cx="7886700" cy="876300"/>
          </a:xfrm>
        </p:spPr>
        <p:txBody>
          <a:bodyPr/>
          <a:lstStyle>
            <a:lvl1pPr marL="0" indent="0">
              <a:buNone/>
              <a:defRPr b="1" i="0" baseline="0">
                <a:solidFill>
                  <a:srgbClr val="DF4335"/>
                </a:solidFill>
              </a:defRPr>
            </a:lvl1pPr>
          </a:lstStyle>
          <a:p>
            <a:pPr lvl="0"/>
            <a:r>
              <a:rPr lang="fr-FR" dirty="0"/>
              <a:t>Click here to edit subtitle</a:t>
            </a:r>
          </a:p>
        </p:txBody>
      </p:sp>
      <p:sp>
        <p:nvSpPr>
          <p:cNvPr id="5" name="Picture Placeholder 4"/>
          <p:cNvSpPr>
            <a:spLocks noGrp="1"/>
          </p:cNvSpPr>
          <p:nvPr>
            <p:ph type="pic" sz="quarter" idx="12" hasCustomPrompt="1"/>
          </p:nvPr>
        </p:nvSpPr>
        <p:spPr>
          <a:xfrm>
            <a:off x="628651" y="2832100"/>
            <a:ext cx="3907631" cy="3352800"/>
          </a:xfrm>
        </p:spPr>
        <p:txBody>
          <a:bodyPr/>
          <a:lstStyle>
            <a:lvl1pPr>
              <a:defRPr/>
            </a:lvl1pPr>
          </a:lstStyle>
          <a:p>
            <a:r>
              <a:rPr lang="fr-FR" dirty="0" err="1"/>
              <a:t>Add</a:t>
            </a:r>
            <a:r>
              <a:rPr lang="fr-FR" dirty="0"/>
              <a:t> a </a:t>
            </a:r>
            <a:r>
              <a:rPr lang="fr-FR" dirty="0" err="1"/>
              <a:t>picture</a:t>
            </a:r>
            <a:r>
              <a:rPr lang="fr-FR" dirty="0"/>
              <a:t> / </a:t>
            </a:r>
            <a:r>
              <a:rPr lang="fr-FR" dirty="0" err="1"/>
              <a:t>icon</a:t>
            </a:r>
            <a:endParaRPr lang="fr-FR" dirty="0"/>
          </a:p>
        </p:txBody>
      </p:sp>
    </p:spTree>
    <p:extLst>
      <p:ext uri="{BB962C8B-B14F-4D97-AF65-F5344CB8AC3E}">
        <p14:creationId xmlns:p14="http://schemas.microsoft.com/office/powerpoint/2010/main" val="332265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Content Dark">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541545"/>
            <a:ext cx="7886700" cy="578892"/>
          </a:xfrm>
        </p:spPr>
        <p:txBody>
          <a:bodyPr>
            <a:normAutofit/>
          </a:bodyPr>
          <a:lstStyle>
            <a:lvl1pPr>
              <a:defRPr sz="2800" cap="all" baseline="0">
                <a:solidFill>
                  <a:schemeClr val="bg1"/>
                </a:solidFill>
              </a:defRPr>
            </a:lvl1pPr>
          </a:lstStyle>
          <a:p>
            <a:r>
              <a:rPr lang="en-US" dirty="0"/>
              <a:t>Click to edit slide title</a:t>
            </a:r>
            <a:endParaRPr lang="fr-FR" dirty="0"/>
          </a:p>
        </p:txBody>
      </p:sp>
      <p:sp>
        <p:nvSpPr>
          <p:cNvPr id="3" name="Content Placeholder 2"/>
          <p:cNvSpPr>
            <a:spLocks noGrp="1"/>
          </p:cNvSpPr>
          <p:nvPr>
            <p:ph idx="1" hasCustomPrompt="1"/>
          </p:nvPr>
        </p:nvSpPr>
        <p:spPr>
          <a:xfrm>
            <a:off x="628650" y="2240871"/>
            <a:ext cx="7886700" cy="3936092"/>
          </a:xfrm>
        </p:spPr>
        <p:txBody>
          <a:bodyPr/>
          <a:lstStyle>
            <a:lvl1pPr>
              <a:lnSpc>
                <a:spcPct val="110000"/>
              </a:lnSpc>
              <a:spcBef>
                <a:spcPts val="600"/>
              </a:spcBef>
              <a:spcAft>
                <a:spcPts val="1000"/>
              </a:spcAft>
              <a:defRPr baseline="0">
                <a:solidFill>
                  <a:schemeClr val="bg1"/>
                </a:solidFill>
                <a:latin typeface="MaxOT"/>
                <a:cs typeface="MaxOT"/>
              </a:defRPr>
            </a:lvl1pPr>
            <a:lvl2pPr>
              <a:lnSpc>
                <a:spcPct val="110000"/>
              </a:lnSpc>
              <a:defRPr baseline="0">
                <a:solidFill>
                  <a:schemeClr val="bg1"/>
                </a:solidFill>
                <a:latin typeface="MaxOT"/>
                <a:cs typeface="MaxOT"/>
              </a:defRPr>
            </a:lvl2pPr>
            <a:lvl3pPr>
              <a:lnSpc>
                <a:spcPct val="110000"/>
              </a:lnSpc>
              <a:defRPr baseline="0">
                <a:solidFill>
                  <a:schemeClr val="bg1"/>
                </a:solidFill>
                <a:latin typeface="MaxOT"/>
                <a:cs typeface="MaxOT"/>
              </a:defRPr>
            </a:lvl3pPr>
            <a:lvl4pPr>
              <a:lnSpc>
                <a:spcPct val="110000"/>
              </a:lnSpc>
              <a:defRPr baseline="0">
                <a:solidFill>
                  <a:schemeClr val="bg1"/>
                </a:solidFill>
                <a:latin typeface="MaxOT"/>
                <a:cs typeface="MaxOT"/>
              </a:defRPr>
            </a:lvl4pPr>
            <a:lvl5pPr>
              <a:lnSpc>
                <a:spcPct val="110000"/>
              </a:lnSpc>
              <a:defRPr baseline="0">
                <a:solidFill>
                  <a:schemeClr val="bg1"/>
                </a:solidFill>
                <a:latin typeface="MaxOT"/>
                <a:cs typeface="MaxOT"/>
              </a:defRPr>
            </a:lvl5pPr>
          </a:lstStyle>
          <a:p>
            <a:pPr lvl="0"/>
            <a:r>
              <a:rPr lang="en-US" dirty="0"/>
              <a:t>Click here to edit text</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
        <p:nvSpPr>
          <p:cNvPr id="7" name="Date Placeholder 6"/>
          <p:cNvSpPr>
            <a:spLocks noGrp="1"/>
          </p:cNvSpPr>
          <p:nvPr>
            <p:ph type="dt" sz="half" idx="10"/>
          </p:nvPr>
        </p:nvSpPr>
        <p:spPr>
          <a:xfrm>
            <a:off x="6037118" y="6492876"/>
            <a:ext cx="1870364" cy="365125"/>
          </a:xfrm>
        </p:spPr>
        <p:txBody>
          <a:bodyPr/>
          <a:lstStyle>
            <a:lvl1pPr algn="r">
              <a:defRPr>
                <a:solidFill>
                  <a:srgbClr val="DF4335"/>
                </a:solidFill>
              </a:defRPr>
            </a:lvl1pPr>
          </a:lstStyle>
          <a:p>
            <a:fld id="{E245E3A2-442C-6848-95DE-597FEF51A121}" type="datetimeFigureOut">
              <a:rPr lang="en-US" smtClean="0"/>
              <a:pPr/>
              <a:t>6/27/18</a:t>
            </a:fld>
            <a:endParaRPr lang="en-US"/>
          </a:p>
        </p:txBody>
      </p:sp>
      <p:sp>
        <p:nvSpPr>
          <p:cNvPr id="9" name="Text Placeholder 8"/>
          <p:cNvSpPr>
            <a:spLocks noGrp="1"/>
          </p:cNvSpPr>
          <p:nvPr>
            <p:ph type="body" sz="quarter" idx="11" hasCustomPrompt="1"/>
          </p:nvPr>
        </p:nvSpPr>
        <p:spPr>
          <a:xfrm>
            <a:off x="628650" y="1064414"/>
            <a:ext cx="7886700" cy="896347"/>
          </a:xfrm>
        </p:spPr>
        <p:txBody>
          <a:bodyPr>
            <a:normAutofit/>
          </a:bodyPr>
          <a:lstStyle>
            <a:lvl1pPr marL="0" indent="0">
              <a:spcBef>
                <a:spcPts val="0"/>
              </a:spcBef>
              <a:buNone/>
              <a:defRPr sz="3200" b="1" i="0" baseline="0">
                <a:solidFill>
                  <a:srgbClr val="DF4335"/>
                </a:solidFill>
                <a:latin typeface="MaxOT"/>
                <a:cs typeface="MaxOT"/>
              </a:defRPr>
            </a:lvl1pPr>
          </a:lstStyle>
          <a:p>
            <a:pPr lvl="0"/>
            <a:r>
              <a:rPr lang="fr-FR" dirty="0"/>
              <a:t>Click here to edit subtitle</a:t>
            </a:r>
          </a:p>
        </p:txBody>
      </p:sp>
    </p:spTree>
    <p:extLst>
      <p:ext uri="{BB962C8B-B14F-4D97-AF65-F5344CB8AC3E}">
        <p14:creationId xmlns:p14="http://schemas.microsoft.com/office/powerpoint/2010/main" val="463076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Content + Image Dark">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4000" cap="all" baseline="0">
                <a:solidFill>
                  <a:schemeClr val="bg1"/>
                </a:solidFill>
              </a:defRPr>
            </a:lvl1pPr>
          </a:lstStyle>
          <a:p>
            <a:r>
              <a:rPr lang="en-US" dirty="0"/>
              <a:t>Click to edit slide title</a:t>
            </a:r>
            <a:endParaRPr lang="fr-FR" dirty="0"/>
          </a:p>
        </p:txBody>
      </p:sp>
      <p:sp>
        <p:nvSpPr>
          <p:cNvPr id="3" name="Content Placeholder 2"/>
          <p:cNvSpPr>
            <a:spLocks noGrp="1"/>
          </p:cNvSpPr>
          <p:nvPr>
            <p:ph idx="1" hasCustomPrompt="1"/>
          </p:nvPr>
        </p:nvSpPr>
        <p:spPr>
          <a:xfrm>
            <a:off x="628651" y="2828925"/>
            <a:ext cx="3913271" cy="3348038"/>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dirty="0"/>
              <a:t>Click here to edit text</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
        <p:nvSpPr>
          <p:cNvPr id="7" name="Date Placeholder 6"/>
          <p:cNvSpPr>
            <a:spLocks noGrp="1"/>
          </p:cNvSpPr>
          <p:nvPr>
            <p:ph type="dt" sz="half" idx="10"/>
          </p:nvPr>
        </p:nvSpPr>
        <p:spPr>
          <a:xfrm>
            <a:off x="6037118" y="6492876"/>
            <a:ext cx="1870364" cy="365125"/>
          </a:xfrm>
        </p:spPr>
        <p:txBody>
          <a:bodyPr/>
          <a:lstStyle>
            <a:lvl1pPr algn="r">
              <a:defRPr>
                <a:solidFill>
                  <a:srgbClr val="DF4335"/>
                </a:solidFill>
              </a:defRPr>
            </a:lvl1pPr>
          </a:lstStyle>
          <a:p>
            <a:fld id="{E245E3A2-442C-6848-95DE-597FEF51A121}" type="datetimeFigureOut">
              <a:rPr lang="en-US" smtClean="0"/>
              <a:pPr/>
              <a:t>6/27/18</a:t>
            </a:fld>
            <a:endParaRPr lang="en-US"/>
          </a:p>
        </p:txBody>
      </p:sp>
      <p:sp>
        <p:nvSpPr>
          <p:cNvPr id="9" name="Text Placeholder 8"/>
          <p:cNvSpPr>
            <a:spLocks noGrp="1"/>
          </p:cNvSpPr>
          <p:nvPr>
            <p:ph type="body" sz="quarter" idx="11" hasCustomPrompt="1"/>
          </p:nvPr>
        </p:nvSpPr>
        <p:spPr>
          <a:xfrm>
            <a:off x="628650" y="1819275"/>
            <a:ext cx="7886700" cy="876300"/>
          </a:xfrm>
        </p:spPr>
        <p:txBody>
          <a:bodyPr/>
          <a:lstStyle>
            <a:lvl1pPr marL="0" indent="0">
              <a:buNone/>
              <a:defRPr b="1" i="0" baseline="0">
                <a:solidFill>
                  <a:srgbClr val="DF4335"/>
                </a:solidFill>
              </a:defRPr>
            </a:lvl1pPr>
          </a:lstStyle>
          <a:p>
            <a:pPr lvl="0"/>
            <a:r>
              <a:rPr lang="fr-FR" dirty="0"/>
              <a:t>Click here to edit subtitle</a:t>
            </a:r>
          </a:p>
        </p:txBody>
      </p:sp>
      <p:sp>
        <p:nvSpPr>
          <p:cNvPr id="5" name="Picture Placeholder 4"/>
          <p:cNvSpPr>
            <a:spLocks noGrp="1"/>
          </p:cNvSpPr>
          <p:nvPr>
            <p:ph type="pic" sz="quarter" idx="12"/>
          </p:nvPr>
        </p:nvSpPr>
        <p:spPr>
          <a:xfrm>
            <a:off x="4625578" y="2832100"/>
            <a:ext cx="3889772" cy="3352800"/>
          </a:xfrm>
        </p:spPr>
        <p:txBody>
          <a:bodyPr/>
          <a:lstStyle>
            <a:lvl1pPr>
              <a:defRPr baseline="0">
                <a:solidFill>
                  <a:schemeClr val="bg1"/>
                </a:solidFill>
              </a:defRPr>
            </a:lvl1pPr>
          </a:lstStyle>
          <a:p>
            <a:r>
              <a:rPr lang="en-GB"/>
              <a:t>Drag picture to placeholder or click icon to add</a:t>
            </a:r>
            <a:endParaRPr lang="fr-FR" dirty="0"/>
          </a:p>
        </p:txBody>
      </p:sp>
    </p:spTree>
    <p:extLst>
      <p:ext uri="{BB962C8B-B14F-4D97-AF65-F5344CB8AC3E}">
        <p14:creationId xmlns:p14="http://schemas.microsoft.com/office/powerpoint/2010/main" val="2530217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Content + Image (alt) Dark">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4000" cap="all" baseline="0">
                <a:solidFill>
                  <a:schemeClr val="bg1"/>
                </a:solidFill>
              </a:defRPr>
            </a:lvl1pPr>
          </a:lstStyle>
          <a:p>
            <a:r>
              <a:rPr lang="en-US" dirty="0"/>
              <a:t>Click to edit slide title</a:t>
            </a:r>
            <a:endParaRPr lang="fr-FR" dirty="0"/>
          </a:p>
        </p:txBody>
      </p:sp>
      <p:sp>
        <p:nvSpPr>
          <p:cNvPr id="3" name="Content Placeholder 2"/>
          <p:cNvSpPr>
            <a:spLocks noGrp="1"/>
          </p:cNvSpPr>
          <p:nvPr>
            <p:ph idx="1" hasCustomPrompt="1"/>
          </p:nvPr>
        </p:nvSpPr>
        <p:spPr>
          <a:xfrm>
            <a:off x="4602079" y="2828925"/>
            <a:ext cx="3913271" cy="3348038"/>
          </a:xfrm>
        </p:spPr>
        <p:txBody>
          <a:bodyPr/>
          <a:lstStyle>
            <a:lvl1pPr>
              <a:defRPr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dirty="0"/>
              <a:t>Click here to edit text</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
        <p:nvSpPr>
          <p:cNvPr id="7" name="Date Placeholder 6"/>
          <p:cNvSpPr>
            <a:spLocks noGrp="1"/>
          </p:cNvSpPr>
          <p:nvPr>
            <p:ph type="dt" sz="half" idx="10"/>
          </p:nvPr>
        </p:nvSpPr>
        <p:spPr>
          <a:xfrm>
            <a:off x="6037118" y="6492876"/>
            <a:ext cx="1870364" cy="365125"/>
          </a:xfrm>
        </p:spPr>
        <p:txBody>
          <a:bodyPr/>
          <a:lstStyle>
            <a:lvl1pPr algn="r">
              <a:defRPr>
                <a:solidFill>
                  <a:srgbClr val="DF4335"/>
                </a:solidFill>
              </a:defRPr>
            </a:lvl1pPr>
          </a:lstStyle>
          <a:p>
            <a:fld id="{E245E3A2-442C-6848-95DE-597FEF51A121}" type="datetimeFigureOut">
              <a:rPr lang="en-US" smtClean="0"/>
              <a:pPr/>
              <a:t>6/27/18</a:t>
            </a:fld>
            <a:endParaRPr lang="en-US"/>
          </a:p>
        </p:txBody>
      </p:sp>
      <p:sp>
        <p:nvSpPr>
          <p:cNvPr id="9" name="Text Placeholder 8"/>
          <p:cNvSpPr>
            <a:spLocks noGrp="1"/>
          </p:cNvSpPr>
          <p:nvPr>
            <p:ph type="body" sz="quarter" idx="11" hasCustomPrompt="1"/>
          </p:nvPr>
        </p:nvSpPr>
        <p:spPr>
          <a:xfrm>
            <a:off x="628650" y="1819275"/>
            <a:ext cx="7886700" cy="876300"/>
          </a:xfrm>
        </p:spPr>
        <p:txBody>
          <a:bodyPr/>
          <a:lstStyle>
            <a:lvl1pPr marL="0" indent="0">
              <a:buNone/>
              <a:defRPr b="1" i="0" baseline="0">
                <a:solidFill>
                  <a:srgbClr val="DF4335"/>
                </a:solidFill>
              </a:defRPr>
            </a:lvl1pPr>
          </a:lstStyle>
          <a:p>
            <a:pPr lvl="0"/>
            <a:r>
              <a:rPr lang="fr-FR" dirty="0"/>
              <a:t>Click here to edit subtitle</a:t>
            </a:r>
          </a:p>
        </p:txBody>
      </p:sp>
      <p:sp>
        <p:nvSpPr>
          <p:cNvPr id="5" name="Picture Placeholder 4"/>
          <p:cNvSpPr>
            <a:spLocks noGrp="1"/>
          </p:cNvSpPr>
          <p:nvPr>
            <p:ph type="pic" sz="quarter" idx="12"/>
          </p:nvPr>
        </p:nvSpPr>
        <p:spPr>
          <a:xfrm>
            <a:off x="628650" y="2832100"/>
            <a:ext cx="3889772" cy="3352800"/>
          </a:xfrm>
        </p:spPr>
        <p:txBody>
          <a:bodyPr/>
          <a:lstStyle>
            <a:lvl1pPr>
              <a:defRPr baseline="0">
                <a:solidFill>
                  <a:schemeClr val="bg1"/>
                </a:solidFill>
              </a:defRPr>
            </a:lvl1pPr>
          </a:lstStyle>
          <a:p>
            <a:r>
              <a:rPr lang="en-GB"/>
              <a:t>Drag picture to placeholder or click icon to add</a:t>
            </a:r>
            <a:endParaRPr lang="fr-FR" dirty="0"/>
          </a:p>
        </p:txBody>
      </p:sp>
    </p:spTree>
    <p:extLst>
      <p:ext uri="{BB962C8B-B14F-4D97-AF65-F5344CB8AC3E}">
        <p14:creationId xmlns:p14="http://schemas.microsoft.com/office/powerpoint/2010/main" val="3420285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Ligh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245E3A2-442C-6848-95DE-597FEF51A121}" type="datetimeFigureOut">
              <a:rPr lang="en-US" smtClean="0"/>
              <a:pPr/>
              <a:t>6/27/18</a:t>
            </a:fld>
            <a:endParaRPr lang="en-US"/>
          </a:p>
        </p:txBody>
      </p:sp>
    </p:spTree>
    <p:extLst>
      <p:ext uri="{BB962C8B-B14F-4D97-AF65-F5344CB8AC3E}">
        <p14:creationId xmlns:p14="http://schemas.microsoft.com/office/powerpoint/2010/main" val="4292905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GB" dirty="0"/>
              <a:t>Click to edit Master title style</a:t>
            </a:r>
            <a:endParaRPr lang="fr-FR"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
        <p:nvSpPr>
          <p:cNvPr id="4" name="Date Placeholder 3"/>
          <p:cNvSpPr>
            <a:spLocks noGrp="1"/>
          </p:cNvSpPr>
          <p:nvPr>
            <p:ph type="dt" sz="half" idx="2"/>
          </p:nvPr>
        </p:nvSpPr>
        <p:spPr>
          <a:xfrm>
            <a:off x="6457950" y="6356353"/>
            <a:ext cx="2057400" cy="365125"/>
          </a:xfrm>
          <a:prstGeom prst="rect">
            <a:avLst/>
          </a:prstGeom>
        </p:spPr>
        <p:txBody>
          <a:bodyPr vert="horz" lIns="91440" tIns="45720" rIns="91440" bIns="45720" rtlCol="0" anchor="ctr"/>
          <a:lstStyle>
            <a:lvl1pPr algn="l">
              <a:defRPr sz="1200">
                <a:solidFill>
                  <a:schemeClr val="accent1"/>
                </a:solidFill>
              </a:defRPr>
            </a:lvl1pPr>
          </a:lstStyle>
          <a:p>
            <a:fld id="{E245E3A2-442C-6848-95DE-597FEF51A121}" type="datetimeFigureOut">
              <a:rPr lang="en-US" smtClean="0"/>
              <a:pPr/>
              <a:t>6/27/18</a:t>
            </a:fld>
            <a:endParaRPr lang="en-US"/>
          </a:p>
        </p:txBody>
      </p:sp>
    </p:spTree>
    <p:extLst>
      <p:ext uri="{BB962C8B-B14F-4D97-AF65-F5344CB8AC3E}">
        <p14:creationId xmlns:p14="http://schemas.microsoft.com/office/powerpoint/2010/main" val="406580977"/>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txStyles>
    <p:titleStyle>
      <a:lvl1pPr algn="l" defTabSz="914377" rtl="0" eaLnBrk="1" latinLnBrk="0" hangingPunct="1">
        <a:lnSpc>
          <a:spcPct val="90000"/>
        </a:lnSpc>
        <a:spcBef>
          <a:spcPct val="0"/>
        </a:spcBef>
        <a:buNone/>
        <a:defRPr sz="2800" kern="1200">
          <a:solidFill>
            <a:schemeClr val="accent1"/>
          </a:solidFill>
          <a:latin typeface="+mj-lt"/>
          <a:ea typeface="+mj-ea"/>
          <a:cs typeface="+mj-cs"/>
        </a:defRPr>
      </a:lvl1pPr>
    </p:titleStyle>
    <p:bodyStyle>
      <a:lvl1pPr marL="228594" indent="-228594" algn="l" defTabSz="914377" rtl="0" eaLnBrk="1" latinLnBrk="0" hangingPunct="1">
        <a:lnSpc>
          <a:spcPct val="110000"/>
        </a:lnSpc>
        <a:spcBef>
          <a:spcPts val="1000"/>
        </a:spcBef>
        <a:buFont typeface="Arial" panose="020B0604020202020204" pitchFamily="34" charset="0"/>
        <a:buChar char="•"/>
        <a:defRPr sz="2400" kern="1200">
          <a:solidFill>
            <a:schemeClr val="tx1"/>
          </a:solidFill>
          <a:latin typeface="Arial"/>
          <a:ea typeface="+mn-ea"/>
          <a:cs typeface="Arial"/>
        </a:defRPr>
      </a:lvl1pPr>
      <a:lvl2pPr marL="685783" indent="-228594" algn="l" defTabSz="914377" rtl="0" eaLnBrk="1" latinLnBrk="0" hangingPunct="1">
        <a:lnSpc>
          <a:spcPct val="90000"/>
        </a:lnSpc>
        <a:spcBef>
          <a:spcPts val="500"/>
        </a:spcBef>
        <a:buFont typeface="Arial" panose="020B0604020202020204" pitchFamily="34" charset="0"/>
        <a:buChar char="•"/>
        <a:defRPr sz="2200" kern="1200">
          <a:solidFill>
            <a:schemeClr val="tx1"/>
          </a:solidFill>
          <a:latin typeface="Arial"/>
          <a:ea typeface="+mn-ea"/>
          <a:cs typeface="Arial"/>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Arial"/>
          <a:ea typeface="+mn-ea"/>
          <a:cs typeface="Arial"/>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Arial"/>
          <a:ea typeface="+mn-ea"/>
          <a:cs typeface="Arial"/>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Arial"/>
          <a:ea typeface="+mn-ea"/>
          <a:cs typeface="Arial"/>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hyperlink" Target="http://designhelp.askia.com/home" TargetMode="Externa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62892"/>
            <a:ext cx="7772400" cy="901438"/>
          </a:xfrm>
        </p:spPr>
        <p:txBody>
          <a:bodyPr/>
          <a:lstStyle/>
          <a:p>
            <a:r>
              <a:rPr lang="en-US" sz="3600" b="1" dirty="0">
                <a:solidFill>
                  <a:srgbClr val="00B0F0"/>
                </a:solidFill>
                <a:latin typeface="MaxOT-Bold"/>
                <a:cs typeface="MaxOT-Bold"/>
              </a:rPr>
              <a:t>Editing and Verifying Data</a:t>
            </a:r>
          </a:p>
        </p:txBody>
      </p:sp>
      <p:sp>
        <p:nvSpPr>
          <p:cNvPr id="3" name="Subtitle 2"/>
          <p:cNvSpPr>
            <a:spLocks noGrp="1"/>
          </p:cNvSpPr>
          <p:nvPr>
            <p:ph type="subTitle" idx="1"/>
          </p:nvPr>
        </p:nvSpPr>
        <p:spPr>
          <a:xfrm>
            <a:off x="685800" y="2764330"/>
            <a:ext cx="7086600" cy="2038350"/>
          </a:xfrm>
        </p:spPr>
        <p:txBody>
          <a:bodyPr>
            <a:normAutofit/>
          </a:bodyPr>
          <a:lstStyle/>
          <a:p>
            <a:r>
              <a:rPr lang="en-US" sz="3200" dirty="0">
                <a:solidFill>
                  <a:schemeClr val="tx1"/>
                </a:solidFill>
              </a:rPr>
              <a:t>Training Course</a:t>
            </a:r>
          </a:p>
          <a:p>
            <a:br>
              <a:rPr lang="en-US" sz="2400" dirty="0">
                <a:solidFill>
                  <a:srgbClr val="000000"/>
                </a:solidFill>
              </a:rPr>
            </a:br>
            <a:r>
              <a:rPr lang="en-US" sz="2400" dirty="0">
                <a:solidFill>
                  <a:srgbClr val="000000"/>
                </a:solidFill>
              </a:rPr>
              <a:t>Your tutor: name here</a:t>
            </a:r>
          </a:p>
        </p:txBody>
      </p:sp>
      <p:sp>
        <p:nvSpPr>
          <p:cNvPr id="10" name="TextBox 9"/>
          <p:cNvSpPr txBox="1"/>
          <p:nvPr/>
        </p:nvSpPr>
        <p:spPr>
          <a:xfrm>
            <a:off x="685800" y="1030734"/>
            <a:ext cx="3288080" cy="523220"/>
          </a:xfrm>
          <a:prstGeom prst="rect">
            <a:avLst/>
          </a:prstGeom>
          <a:noFill/>
        </p:spPr>
        <p:txBody>
          <a:bodyPr wrap="none" rtlCol="0">
            <a:spAutoFit/>
          </a:bodyPr>
          <a:lstStyle/>
          <a:p>
            <a:r>
              <a:rPr lang="en-US" sz="2800" dirty="0">
                <a:solidFill>
                  <a:srgbClr val="000000"/>
                </a:solidFill>
                <a:latin typeface="Handwriting - Dakota"/>
                <a:cs typeface="Handwriting - Dakota"/>
              </a:rPr>
              <a:t>Welcome to your</a:t>
            </a:r>
          </a:p>
        </p:txBody>
      </p:sp>
      <p:sp>
        <p:nvSpPr>
          <p:cNvPr id="12" name="Down Ribbon 11"/>
          <p:cNvSpPr/>
          <p:nvPr/>
        </p:nvSpPr>
        <p:spPr>
          <a:xfrm>
            <a:off x="1016000" y="5145580"/>
            <a:ext cx="2501900" cy="1012858"/>
          </a:xfrm>
          <a:prstGeom prst="ribbon">
            <a:avLst>
              <a:gd name="adj1" fmla="val 16667"/>
              <a:gd name="adj2" fmla="val 68274"/>
            </a:avLst>
          </a:prstGeom>
          <a:solidFill>
            <a:srgbClr val="00B0F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a:t>Client logo</a:t>
            </a:r>
          </a:p>
          <a:p>
            <a:pPr algn="ctr"/>
            <a:r>
              <a:rPr lang="en-US" dirty="0"/>
              <a:t>goes here</a:t>
            </a:r>
          </a:p>
        </p:txBody>
      </p:sp>
      <p:sp>
        <p:nvSpPr>
          <p:cNvPr id="18" name="TextBox 17"/>
          <p:cNvSpPr txBox="1"/>
          <p:nvPr/>
        </p:nvSpPr>
        <p:spPr>
          <a:xfrm>
            <a:off x="5440508" y="5129492"/>
            <a:ext cx="872931" cy="307777"/>
          </a:xfrm>
          <a:prstGeom prst="rect">
            <a:avLst/>
          </a:prstGeom>
          <a:noFill/>
        </p:spPr>
        <p:txBody>
          <a:bodyPr wrap="none" rtlCol="0">
            <a:spAutoFit/>
          </a:bodyPr>
          <a:lstStyle/>
          <a:p>
            <a:r>
              <a:rPr lang="en-US" sz="1400" dirty="0" err="1">
                <a:solidFill>
                  <a:srgbClr val="000000"/>
                </a:solidFill>
                <a:cs typeface="Arial"/>
              </a:rPr>
              <a:t>askiafield</a:t>
            </a:r>
            <a:endParaRPr lang="en-US" sz="1400" dirty="0">
              <a:solidFill>
                <a:srgbClr val="000000"/>
              </a:solidFill>
              <a:cs typeface="Arial Black"/>
            </a:endParaRPr>
          </a:p>
        </p:txBody>
      </p:sp>
      <p:sp>
        <p:nvSpPr>
          <p:cNvPr id="19" name="TextBox 18"/>
          <p:cNvSpPr txBox="1"/>
          <p:nvPr/>
        </p:nvSpPr>
        <p:spPr>
          <a:xfrm>
            <a:off x="6394298" y="5129492"/>
            <a:ext cx="1123962" cy="307777"/>
          </a:xfrm>
          <a:prstGeom prst="rect">
            <a:avLst/>
          </a:prstGeom>
          <a:noFill/>
        </p:spPr>
        <p:txBody>
          <a:bodyPr wrap="none" rtlCol="0">
            <a:spAutoFit/>
          </a:bodyPr>
          <a:lstStyle/>
          <a:p>
            <a:r>
              <a:rPr lang="en-US" sz="1400" dirty="0" err="1">
                <a:solidFill>
                  <a:srgbClr val="000000"/>
                </a:solidFill>
                <a:cs typeface="Arial"/>
              </a:rPr>
              <a:t>askiaanalysis</a:t>
            </a:r>
            <a:endParaRPr lang="en-US" sz="1400" dirty="0">
              <a:solidFill>
                <a:srgbClr val="000000"/>
              </a:solidFill>
              <a:cs typeface="Arial Black"/>
            </a:endParaRPr>
          </a:p>
        </p:txBody>
      </p:sp>
      <p:pic>
        <p:nvPicPr>
          <p:cNvPr id="15" name="Picture 14">
            <a:extLst>
              <a:ext uri="{FF2B5EF4-FFF2-40B4-BE49-F238E27FC236}">
                <a16:creationId xmlns:a16="http://schemas.microsoft.com/office/drawing/2014/main" id="{5DA5A71B-3757-5340-9EEB-34563943EF54}"/>
              </a:ext>
            </a:extLst>
          </p:cNvPr>
          <p:cNvPicPr/>
          <p:nvPr/>
        </p:nvPicPr>
        <p:blipFill>
          <a:blip r:embed="rId3">
            <a:extLst>
              <a:ext uri="{28A0092B-C50C-407E-A947-70E740481C1C}">
                <a14:useLocalDpi xmlns:a14="http://schemas.microsoft.com/office/drawing/2010/main" val="0"/>
              </a:ext>
            </a:extLst>
          </a:blip>
          <a:stretch>
            <a:fillRect/>
          </a:stretch>
        </p:blipFill>
        <p:spPr>
          <a:xfrm>
            <a:off x="6429285" y="1080877"/>
            <a:ext cx="1943100" cy="1943100"/>
          </a:xfrm>
          <a:prstGeom prst="rect">
            <a:avLst/>
          </a:prstGeom>
        </p:spPr>
      </p:pic>
      <p:pic>
        <p:nvPicPr>
          <p:cNvPr id="9" name="Picture 8">
            <a:extLst>
              <a:ext uri="{FF2B5EF4-FFF2-40B4-BE49-F238E27FC236}">
                <a16:creationId xmlns:a16="http://schemas.microsoft.com/office/drawing/2014/main" id="{258EA0BF-506B-9D49-9E32-10941DBBF8D1}"/>
              </a:ext>
            </a:extLst>
          </p:cNvPr>
          <p:cNvPicPr>
            <a:picLocks noChangeAspect="1"/>
          </p:cNvPicPr>
          <p:nvPr/>
        </p:nvPicPr>
        <p:blipFill>
          <a:blip r:embed="rId4"/>
          <a:stretch>
            <a:fillRect/>
          </a:stretch>
        </p:blipFill>
        <p:spPr>
          <a:xfrm>
            <a:off x="5440508" y="4284863"/>
            <a:ext cx="900000" cy="900000"/>
          </a:xfrm>
          <a:prstGeom prst="rect">
            <a:avLst/>
          </a:prstGeom>
        </p:spPr>
      </p:pic>
      <p:pic>
        <p:nvPicPr>
          <p:cNvPr id="13" name="Picture 12">
            <a:extLst>
              <a:ext uri="{FF2B5EF4-FFF2-40B4-BE49-F238E27FC236}">
                <a16:creationId xmlns:a16="http://schemas.microsoft.com/office/drawing/2014/main" id="{7AEF253B-0DD3-3F4C-A39E-9417504D4407}"/>
              </a:ext>
            </a:extLst>
          </p:cNvPr>
          <p:cNvPicPr>
            <a:picLocks noChangeAspect="1"/>
          </p:cNvPicPr>
          <p:nvPr/>
        </p:nvPicPr>
        <p:blipFill>
          <a:blip r:embed="rId5"/>
          <a:stretch>
            <a:fillRect/>
          </a:stretch>
        </p:blipFill>
        <p:spPr>
          <a:xfrm>
            <a:off x="6499354" y="4264664"/>
            <a:ext cx="900000" cy="900000"/>
          </a:xfrm>
          <a:prstGeom prst="rect">
            <a:avLst/>
          </a:prstGeom>
        </p:spPr>
      </p:pic>
      <p:pic>
        <p:nvPicPr>
          <p:cNvPr id="11" name="Picture 10">
            <a:extLst>
              <a:ext uri="{FF2B5EF4-FFF2-40B4-BE49-F238E27FC236}">
                <a16:creationId xmlns:a16="http://schemas.microsoft.com/office/drawing/2014/main" id="{CE7DF96E-A2FE-0F4F-A2E5-2143358D80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200" y="4264664"/>
            <a:ext cx="900000" cy="900000"/>
          </a:xfrm>
          <a:prstGeom prst="rect">
            <a:avLst/>
          </a:prstGeom>
        </p:spPr>
      </p:pic>
      <p:sp>
        <p:nvSpPr>
          <p:cNvPr id="14" name="TextBox 13">
            <a:extLst>
              <a:ext uri="{FF2B5EF4-FFF2-40B4-BE49-F238E27FC236}">
                <a16:creationId xmlns:a16="http://schemas.microsoft.com/office/drawing/2014/main" id="{B316BBC6-A60E-2544-B7C6-024B8E68019C}"/>
              </a:ext>
            </a:extLst>
          </p:cNvPr>
          <p:cNvSpPr txBox="1"/>
          <p:nvPr/>
        </p:nvSpPr>
        <p:spPr>
          <a:xfrm>
            <a:off x="7531052" y="5129492"/>
            <a:ext cx="910634" cy="307777"/>
          </a:xfrm>
          <a:prstGeom prst="rect">
            <a:avLst/>
          </a:prstGeom>
          <a:noFill/>
        </p:spPr>
        <p:txBody>
          <a:bodyPr wrap="none" rtlCol="0">
            <a:spAutoFit/>
          </a:bodyPr>
          <a:lstStyle/>
          <a:p>
            <a:r>
              <a:rPr lang="en-US" sz="1400" dirty="0" err="1">
                <a:solidFill>
                  <a:srgbClr val="000000"/>
                </a:solidFill>
                <a:cs typeface="Arial"/>
              </a:rPr>
              <a:t>askiatools</a:t>
            </a:r>
            <a:endParaRPr lang="en-US" sz="1400" dirty="0">
              <a:solidFill>
                <a:srgbClr val="000000"/>
              </a:solidFill>
              <a:cs typeface="Arial Black"/>
            </a:endParaRPr>
          </a:p>
        </p:txBody>
      </p:sp>
    </p:spTree>
    <p:extLst>
      <p:ext uri="{BB962C8B-B14F-4D97-AF65-F5344CB8AC3E}">
        <p14:creationId xmlns:p14="http://schemas.microsoft.com/office/powerpoint/2010/main" val="3369200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933D4-0D3A-2746-8F50-67B3946D40A1}"/>
              </a:ext>
            </a:extLst>
          </p:cNvPr>
          <p:cNvSpPr>
            <a:spLocks noGrp="1"/>
          </p:cNvSpPr>
          <p:nvPr>
            <p:ph type="title"/>
          </p:nvPr>
        </p:nvSpPr>
        <p:spPr/>
        <p:txBody>
          <a:bodyPr/>
          <a:lstStyle/>
          <a:p>
            <a:r>
              <a:rPr lang="en-US" b="1" dirty="0"/>
              <a:t>Summary</a:t>
            </a:r>
            <a:r>
              <a:rPr lang="en-US" dirty="0"/>
              <a:t>  Applications for Edit Scripts</a:t>
            </a:r>
          </a:p>
        </p:txBody>
      </p:sp>
      <p:sp>
        <p:nvSpPr>
          <p:cNvPr id="3" name="Content Placeholder 2">
            <a:extLst>
              <a:ext uri="{FF2B5EF4-FFF2-40B4-BE49-F238E27FC236}">
                <a16:creationId xmlns:a16="http://schemas.microsoft.com/office/drawing/2014/main" id="{FCAFF46A-F96D-8246-AB05-7F819C06BCA4}"/>
              </a:ext>
            </a:extLst>
          </p:cNvPr>
          <p:cNvSpPr>
            <a:spLocks noGrp="1"/>
          </p:cNvSpPr>
          <p:nvPr>
            <p:ph idx="1"/>
          </p:nvPr>
        </p:nvSpPr>
        <p:spPr/>
        <p:txBody>
          <a:bodyPr>
            <a:normAutofit fontScale="92500"/>
          </a:bodyPr>
          <a:lstStyle/>
          <a:p>
            <a:pPr lvl="0"/>
            <a:r>
              <a:rPr lang="en-GB" dirty="0"/>
              <a:t>Coding an </a:t>
            </a:r>
            <a:r>
              <a:rPr lang="en-GB" b="1" dirty="0"/>
              <a:t>open</a:t>
            </a:r>
            <a:r>
              <a:rPr lang="en-GB" dirty="0"/>
              <a:t> question</a:t>
            </a:r>
          </a:p>
          <a:p>
            <a:pPr lvl="0"/>
            <a:r>
              <a:rPr lang="en-GB" dirty="0"/>
              <a:t>Cleaning a </a:t>
            </a:r>
            <a:r>
              <a:rPr lang="en-GB" b="1" dirty="0"/>
              <a:t>grid</a:t>
            </a:r>
            <a:r>
              <a:rPr lang="en-GB" dirty="0"/>
              <a:t> which contains </a:t>
            </a:r>
            <a:r>
              <a:rPr lang="en-GB" b="1" dirty="0"/>
              <a:t>completion errors</a:t>
            </a:r>
          </a:p>
          <a:p>
            <a:pPr lvl="1"/>
            <a:r>
              <a:rPr lang="en-GB" dirty="0"/>
              <a:t>e.g. from scanned data or data imported from an external source</a:t>
            </a:r>
          </a:p>
          <a:p>
            <a:pPr lvl="0"/>
            <a:r>
              <a:rPr lang="en-GB" dirty="0"/>
              <a:t>Updating live data </a:t>
            </a:r>
          </a:p>
          <a:p>
            <a:pPr lvl="1"/>
            <a:r>
              <a:rPr lang="en-GB" dirty="0"/>
              <a:t>Adding </a:t>
            </a:r>
            <a:r>
              <a:rPr lang="en-GB" b="1" dirty="0"/>
              <a:t>quota variable </a:t>
            </a:r>
            <a:r>
              <a:rPr lang="en-GB" dirty="0"/>
              <a:t>to a </a:t>
            </a:r>
            <a:r>
              <a:rPr lang="en-GB" b="1" dirty="0"/>
              <a:t>live project </a:t>
            </a:r>
            <a:r>
              <a:rPr lang="en-GB" dirty="0"/>
              <a:t>and populate it with data</a:t>
            </a:r>
          </a:p>
          <a:p>
            <a:pPr lvl="1"/>
            <a:r>
              <a:rPr lang="en-GB" dirty="0"/>
              <a:t>and the precautions to take if doing this</a:t>
            </a:r>
          </a:p>
          <a:p>
            <a:pPr lvl="0"/>
            <a:r>
              <a:rPr lang="en-GB" dirty="0"/>
              <a:t>Make </a:t>
            </a:r>
            <a:r>
              <a:rPr lang="en-GB" b="1" dirty="0"/>
              <a:t>performance improvements </a:t>
            </a:r>
            <a:r>
              <a:rPr lang="en-GB" dirty="0"/>
              <a:t>to slow-running scripts</a:t>
            </a:r>
          </a:p>
          <a:p>
            <a:pPr lvl="1"/>
            <a:r>
              <a:rPr lang="en-GB" sz="2400" dirty="0"/>
              <a:t>Using </a:t>
            </a:r>
            <a:r>
              <a:rPr lang="en-GB" sz="2400" dirty="0" err="1"/>
              <a:t>ElseIf</a:t>
            </a:r>
            <a:r>
              <a:rPr lang="en-GB" sz="2400" dirty="0"/>
              <a:t> and Else not separate If blocks</a:t>
            </a:r>
          </a:p>
          <a:p>
            <a:pPr lvl="1"/>
            <a:r>
              <a:rPr lang="en-GB" sz="2400" dirty="0"/>
              <a:t>Using While instead of </a:t>
            </a:r>
            <a:r>
              <a:rPr lang="en-GB" sz="2400" dirty="0" err="1"/>
              <a:t>For..Next</a:t>
            </a:r>
            <a:r>
              <a:rPr lang="en-GB" sz="2400" dirty="0"/>
              <a:t> loops</a:t>
            </a:r>
          </a:p>
          <a:p>
            <a:pPr lvl="0"/>
            <a:endParaRPr lang="en-GB" dirty="0"/>
          </a:p>
        </p:txBody>
      </p:sp>
    </p:spTree>
    <p:extLst>
      <p:ext uri="{BB962C8B-B14F-4D97-AF65-F5344CB8AC3E}">
        <p14:creationId xmlns:p14="http://schemas.microsoft.com/office/powerpoint/2010/main" val="3455252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latin typeface="+mn-lt"/>
                <a:cs typeface="Arial"/>
              </a:rPr>
              <a:t>Session 410.3</a:t>
            </a:r>
            <a:endParaRPr lang="en-US" dirty="0">
              <a:latin typeface="+mn-lt"/>
            </a:endParaRPr>
          </a:p>
        </p:txBody>
      </p:sp>
      <p:sp>
        <p:nvSpPr>
          <p:cNvPr id="4" name="Content Placeholder 3"/>
          <p:cNvSpPr>
            <a:spLocks noGrp="1"/>
          </p:cNvSpPr>
          <p:nvPr>
            <p:ph idx="1"/>
          </p:nvPr>
        </p:nvSpPr>
        <p:spPr/>
        <p:txBody>
          <a:bodyPr>
            <a:normAutofit fontScale="92500" lnSpcReduction="10000"/>
          </a:bodyPr>
          <a:lstStyle/>
          <a:p>
            <a:pPr lvl="0">
              <a:buNone/>
            </a:pPr>
            <a:r>
              <a:rPr lang="en-GB" b="1" dirty="0">
                <a:solidFill>
                  <a:srgbClr val="FFFFFF"/>
                </a:solidFill>
              </a:rPr>
              <a:t>TOPICS COVERED</a:t>
            </a:r>
          </a:p>
          <a:p>
            <a:r>
              <a:rPr lang="en-GB" dirty="0"/>
              <a:t>Accessing the verification scripts tool</a:t>
            </a:r>
          </a:p>
          <a:p>
            <a:r>
              <a:rPr lang="en-GB" dirty="0"/>
              <a:t>The </a:t>
            </a:r>
            <a:r>
              <a:rPr lang="en-GB" b="1" dirty="0"/>
              <a:t>Assert</a:t>
            </a:r>
            <a:r>
              <a:rPr lang="en-GB" dirty="0"/>
              <a:t> object</a:t>
            </a:r>
          </a:p>
          <a:p>
            <a:r>
              <a:rPr lang="en-GB" dirty="0"/>
              <a:t>Useful keywords when writing verification scripts</a:t>
            </a:r>
          </a:p>
          <a:p>
            <a:r>
              <a:rPr lang="en-GB" dirty="0"/>
              <a:t>Generating an automated verification script</a:t>
            </a:r>
          </a:p>
          <a:p>
            <a:r>
              <a:rPr lang="en-GB" dirty="0"/>
              <a:t>Testing and running your script</a:t>
            </a:r>
          </a:p>
          <a:p>
            <a:r>
              <a:rPr lang="en-GB" dirty="0"/>
              <a:t>Viewing the output</a:t>
            </a:r>
          </a:p>
          <a:p>
            <a:pPr lvl="0"/>
            <a:endParaRPr lang="en-GB" dirty="0"/>
          </a:p>
        </p:txBody>
      </p:sp>
      <p:sp>
        <p:nvSpPr>
          <p:cNvPr id="2" name="Text Placeholder 1"/>
          <p:cNvSpPr>
            <a:spLocks noGrp="1"/>
          </p:cNvSpPr>
          <p:nvPr>
            <p:ph type="body" sz="quarter" idx="11"/>
          </p:nvPr>
        </p:nvSpPr>
        <p:spPr/>
        <p:txBody>
          <a:bodyPr/>
          <a:lstStyle/>
          <a:p>
            <a:r>
              <a:rPr lang="en-GB" dirty="0"/>
              <a:t>Verification Scripts</a:t>
            </a:r>
            <a:endParaRPr lang="en-US" dirty="0"/>
          </a:p>
        </p:txBody>
      </p:sp>
    </p:spTree>
    <p:extLst>
      <p:ext uri="{BB962C8B-B14F-4D97-AF65-F5344CB8AC3E}">
        <p14:creationId xmlns:p14="http://schemas.microsoft.com/office/powerpoint/2010/main" val="664255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6031B6-980F-9643-AE88-C4B0E8BD5348}"/>
              </a:ext>
            </a:extLst>
          </p:cNvPr>
          <p:cNvSpPr>
            <a:spLocks noGrp="1"/>
          </p:cNvSpPr>
          <p:nvPr>
            <p:ph idx="1"/>
          </p:nvPr>
        </p:nvSpPr>
        <p:spPr>
          <a:xfrm>
            <a:off x="628650" y="1467557"/>
            <a:ext cx="7886700" cy="1444976"/>
          </a:xfrm>
        </p:spPr>
        <p:txBody>
          <a:bodyPr>
            <a:normAutofit/>
          </a:bodyPr>
          <a:lstStyle/>
          <a:p>
            <a:pPr marL="0" indent="0">
              <a:buNone/>
            </a:pPr>
            <a:r>
              <a:rPr lang="en-GB" sz="2800" b="1" dirty="0">
                <a:solidFill>
                  <a:schemeClr val="accent1"/>
                </a:solidFill>
              </a:rPr>
              <a:t>Verification scripts</a:t>
            </a:r>
            <a:r>
              <a:rPr lang="en-GB" sz="2800" dirty="0">
                <a:solidFill>
                  <a:schemeClr val="accent1"/>
                </a:solidFill>
              </a:rPr>
              <a:t> </a:t>
            </a:r>
            <a:r>
              <a:rPr lang="en-GB" sz="2800" dirty="0"/>
              <a:t>are there to let you check the quality of your data. </a:t>
            </a:r>
          </a:p>
        </p:txBody>
      </p:sp>
      <p:grpSp>
        <p:nvGrpSpPr>
          <p:cNvPr id="8" name="Group 7">
            <a:extLst>
              <a:ext uri="{FF2B5EF4-FFF2-40B4-BE49-F238E27FC236}">
                <a16:creationId xmlns:a16="http://schemas.microsoft.com/office/drawing/2014/main" id="{1AE80154-580A-8040-9FAA-7A7FDA7D97F0}"/>
              </a:ext>
            </a:extLst>
          </p:cNvPr>
          <p:cNvGrpSpPr/>
          <p:nvPr/>
        </p:nvGrpSpPr>
        <p:grpSpPr>
          <a:xfrm>
            <a:off x="734138" y="3059289"/>
            <a:ext cx="7337418" cy="1384995"/>
            <a:chOff x="722849" y="3894667"/>
            <a:chExt cx="7337418" cy="1384995"/>
          </a:xfrm>
        </p:grpSpPr>
        <p:pic>
          <p:nvPicPr>
            <p:cNvPr id="6" name="Picture 5" descr="basic3-045.png">
              <a:extLst>
                <a:ext uri="{FF2B5EF4-FFF2-40B4-BE49-F238E27FC236}">
                  <a16:creationId xmlns:a16="http://schemas.microsoft.com/office/drawing/2014/main" id="{1AC0C16A-29E9-494D-BB16-F0D2CA054E9C}"/>
                </a:ext>
              </a:extLst>
            </p:cNvPr>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22849" y="4001294"/>
              <a:ext cx="714713" cy="714713"/>
            </a:xfrm>
            <a:prstGeom prst="rect">
              <a:avLst/>
            </a:prstGeom>
          </p:spPr>
        </p:pic>
        <p:sp>
          <p:nvSpPr>
            <p:cNvPr id="7" name="TextBox 6">
              <a:extLst>
                <a:ext uri="{FF2B5EF4-FFF2-40B4-BE49-F238E27FC236}">
                  <a16:creationId xmlns:a16="http://schemas.microsoft.com/office/drawing/2014/main" id="{ED994248-A102-DD41-9275-239264FCE372}"/>
                </a:ext>
              </a:extLst>
            </p:cNvPr>
            <p:cNvSpPr txBox="1"/>
            <p:nvPr/>
          </p:nvSpPr>
          <p:spPr>
            <a:xfrm>
              <a:off x="1535289" y="3894667"/>
              <a:ext cx="6524978" cy="1384995"/>
            </a:xfrm>
            <a:prstGeom prst="rect">
              <a:avLst/>
            </a:prstGeom>
            <a:noFill/>
          </p:spPr>
          <p:txBody>
            <a:bodyPr wrap="square" rtlCol="0">
              <a:spAutoFit/>
            </a:bodyPr>
            <a:lstStyle/>
            <a:p>
              <a:r>
                <a:rPr lang="en-GB" sz="2800" b="1" dirty="0">
                  <a:solidFill>
                    <a:srgbClr val="00B0F0"/>
                  </a:solidFill>
                  <a:latin typeface="Arial" panose="020B0604020202020204" pitchFamily="34" charset="0"/>
                  <a:cs typeface="Arial" panose="020B0604020202020204" pitchFamily="34" charset="0"/>
                </a:rPr>
                <a:t>They can help you to find bad data caused by mistakes in your routing, or caused by interview cheats.</a:t>
              </a:r>
            </a:p>
          </p:txBody>
        </p:sp>
      </p:grpSp>
    </p:spTree>
    <p:extLst>
      <p:ext uri="{BB962C8B-B14F-4D97-AF65-F5344CB8AC3E}">
        <p14:creationId xmlns:p14="http://schemas.microsoft.com/office/powerpoint/2010/main" val="1349449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EF1CD-2CF8-D947-91F6-9C55843C0BCE}"/>
              </a:ext>
            </a:extLst>
          </p:cNvPr>
          <p:cNvSpPr>
            <a:spLocks noGrp="1"/>
          </p:cNvSpPr>
          <p:nvPr>
            <p:ph type="title"/>
          </p:nvPr>
        </p:nvSpPr>
        <p:spPr/>
        <p:txBody>
          <a:bodyPr/>
          <a:lstStyle/>
          <a:p>
            <a:r>
              <a:rPr lang="en-GB" b="1" dirty="0"/>
              <a:t>Use verification scripts on</a:t>
            </a:r>
            <a:endParaRPr lang="en-US" dirty="0"/>
          </a:p>
        </p:txBody>
      </p:sp>
      <p:sp>
        <p:nvSpPr>
          <p:cNvPr id="4" name="Content Placeholder 2">
            <a:extLst>
              <a:ext uri="{FF2B5EF4-FFF2-40B4-BE49-F238E27FC236}">
                <a16:creationId xmlns:a16="http://schemas.microsoft.com/office/drawing/2014/main" id="{3C298220-D258-BD41-BEB4-D4C821F4E39F}"/>
              </a:ext>
            </a:extLst>
          </p:cNvPr>
          <p:cNvSpPr>
            <a:spLocks noGrp="1"/>
          </p:cNvSpPr>
          <p:nvPr>
            <p:ph idx="1"/>
          </p:nvPr>
        </p:nvSpPr>
        <p:spPr>
          <a:xfrm>
            <a:off x="628650" y="1896533"/>
            <a:ext cx="7886700" cy="2494845"/>
          </a:xfrm>
        </p:spPr>
        <p:txBody>
          <a:bodyPr>
            <a:normAutofit/>
          </a:bodyPr>
          <a:lstStyle/>
          <a:p>
            <a:pPr lvl="1"/>
            <a:r>
              <a:rPr lang="en-GB" sz="2400" dirty="0"/>
              <a:t>test data</a:t>
            </a:r>
          </a:p>
          <a:p>
            <a:pPr lvl="1"/>
            <a:endParaRPr lang="en-GB" sz="2400" dirty="0"/>
          </a:p>
          <a:p>
            <a:pPr lvl="1"/>
            <a:r>
              <a:rPr lang="en-GB" sz="2400" dirty="0"/>
              <a:t>the first few records collected during fieldwork</a:t>
            </a:r>
          </a:p>
          <a:p>
            <a:pPr lvl="1"/>
            <a:endParaRPr lang="en-GB" sz="2400" dirty="0"/>
          </a:p>
          <a:p>
            <a:pPr lvl="1"/>
            <a:r>
              <a:rPr lang="en-GB" sz="2400" dirty="0"/>
              <a:t>your final data set</a:t>
            </a:r>
          </a:p>
        </p:txBody>
      </p:sp>
      <p:sp>
        <p:nvSpPr>
          <p:cNvPr id="5" name="TextBox 4">
            <a:extLst>
              <a:ext uri="{FF2B5EF4-FFF2-40B4-BE49-F238E27FC236}">
                <a16:creationId xmlns:a16="http://schemas.microsoft.com/office/drawing/2014/main" id="{B0C990AA-E555-4445-90A6-42559DC2B6BE}"/>
              </a:ext>
            </a:extLst>
          </p:cNvPr>
          <p:cNvSpPr txBox="1"/>
          <p:nvPr/>
        </p:nvSpPr>
        <p:spPr>
          <a:xfrm>
            <a:off x="874889" y="4549420"/>
            <a:ext cx="7394222" cy="984885"/>
          </a:xfrm>
          <a:prstGeom prst="rect">
            <a:avLst/>
          </a:prstGeom>
          <a:noFill/>
        </p:spPr>
        <p:txBody>
          <a:bodyPr wrap="square" rtlCol="0">
            <a:spAutoFit/>
          </a:bodyPr>
          <a:lstStyle/>
          <a:p>
            <a:r>
              <a:rPr lang="en-GB" sz="2000" dirty="0">
                <a:solidFill>
                  <a:schemeClr val="accent5"/>
                </a:solidFill>
                <a:latin typeface="Arial" panose="020B0604020202020204" pitchFamily="34" charset="0"/>
                <a:cs typeface="Arial" panose="020B0604020202020204" pitchFamily="34" charset="0"/>
              </a:rPr>
              <a:t>Verification scripts don’t change the data, but help you find problems with the data set then and decide what to do</a:t>
            </a:r>
          </a:p>
          <a:p>
            <a:endParaRPr lang="en-US"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7FDE6D1-00CD-4C4C-88F5-EA185AB646B8}"/>
              </a:ext>
            </a:extLst>
          </p:cNvPr>
          <p:cNvSpPr txBox="1"/>
          <p:nvPr/>
        </p:nvSpPr>
        <p:spPr>
          <a:xfrm>
            <a:off x="1106311" y="5349639"/>
            <a:ext cx="5865708" cy="369332"/>
          </a:xfrm>
          <a:prstGeom prst="rect">
            <a:avLst/>
          </a:prstGeom>
          <a:noFill/>
        </p:spPr>
        <p:txBody>
          <a:bodyPr wrap="none" rtlCol="0">
            <a:spAutoFit/>
          </a:bodyPr>
          <a:lstStyle/>
          <a:p>
            <a:r>
              <a:rPr lang="en-US" dirty="0">
                <a:solidFill>
                  <a:schemeClr val="accent1"/>
                </a:solidFill>
                <a:latin typeface="Arial" panose="020B0604020202020204" pitchFamily="34" charset="0"/>
                <a:cs typeface="Arial" panose="020B0604020202020204" pitchFamily="34" charset="0"/>
              </a:rPr>
              <a:t>… such as, </a:t>
            </a:r>
            <a:r>
              <a:rPr lang="en-US" b="1" dirty="0">
                <a:solidFill>
                  <a:schemeClr val="accent1"/>
                </a:solidFill>
                <a:latin typeface="Arial" panose="020B0604020202020204" pitchFamily="34" charset="0"/>
                <a:cs typeface="Arial" panose="020B0604020202020204" pitchFamily="34" charset="0"/>
              </a:rPr>
              <a:t>delete</a:t>
            </a:r>
            <a:r>
              <a:rPr lang="en-US" dirty="0">
                <a:solidFill>
                  <a:schemeClr val="accent1"/>
                </a:solidFill>
                <a:latin typeface="Arial" panose="020B0604020202020204" pitchFamily="34" charset="0"/>
                <a:cs typeface="Arial" panose="020B0604020202020204" pitchFamily="34" charset="0"/>
              </a:rPr>
              <a:t> some records, or run an </a:t>
            </a:r>
            <a:r>
              <a:rPr lang="en-US" b="1" dirty="0">
                <a:solidFill>
                  <a:schemeClr val="accent1"/>
                </a:solidFill>
                <a:latin typeface="Arial" panose="020B0604020202020204" pitchFamily="34" charset="0"/>
                <a:cs typeface="Arial" panose="020B0604020202020204" pitchFamily="34" charset="0"/>
              </a:rPr>
              <a:t>Edit</a:t>
            </a:r>
            <a:r>
              <a:rPr lang="en-US" dirty="0">
                <a:solidFill>
                  <a:schemeClr val="accent1"/>
                </a:solidFill>
                <a:latin typeface="Arial" panose="020B0604020202020204" pitchFamily="34" charset="0"/>
                <a:cs typeface="Arial" panose="020B0604020202020204" pitchFamily="34" charset="0"/>
              </a:rPr>
              <a:t> </a:t>
            </a:r>
            <a:r>
              <a:rPr lang="en-US" b="1" dirty="0">
                <a:solidFill>
                  <a:schemeClr val="accent1"/>
                </a:solidFill>
                <a:latin typeface="Arial" panose="020B0604020202020204" pitchFamily="34" charset="0"/>
                <a:cs typeface="Arial" panose="020B0604020202020204" pitchFamily="34" charset="0"/>
              </a:rPr>
              <a:t>script</a:t>
            </a:r>
            <a:r>
              <a:rPr lang="en-US" dirty="0">
                <a:solidFill>
                  <a:schemeClr val="accent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674558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5000"/>
                            </p:stCondLst>
                            <p:childTnLst>
                              <p:par>
                                <p:cTn id="8" presetID="1" presetClass="entr" presetSubtype="0" fill="hold" grpId="0" nodeType="afterEffect">
                                  <p:stCondLst>
                                    <p:cond delay="100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6031B6-980F-9643-AE88-C4B0E8BD5348}"/>
              </a:ext>
            </a:extLst>
          </p:cNvPr>
          <p:cNvSpPr>
            <a:spLocks noGrp="1"/>
          </p:cNvSpPr>
          <p:nvPr>
            <p:ph idx="1"/>
          </p:nvPr>
        </p:nvSpPr>
        <p:spPr>
          <a:xfrm>
            <a:off x="628650" y="1162756"/>
            <a:ext cx="7886700" cy="5014207"/>
          </a:xfrm>
        </p:spPr>
        <p:txBody>
          <a:bodyPr>
            <a:normAutofit/>
          </a:bodyPr>
          <a:lstStyle/>
          <a:p>
            <a:pPr marL="0" indent="0">
              <a:buNone/>
            </a:pPr>
            <a:r>
              <a:rPr lang="en-GB" sz="2800" b="1" dirty="0">
                <a:solidFill>
                  <a:schemeClr val="accent1"/>
                </a:solidFill>
              </a:rPr>
              <a:t>Verification scripts are defined in	</a:t>
            </a:r>
          </a:p>
          <a:p>
            <a:pPr marL="0" indent="0">
              <a:buNone/>
            </a:pPr>
            <a:endParaRPr lang="en-GB" sz="2800" b="1" dirty="0">
              <a:solidFill>
                <a:schemeClr val="accent1"/>
              </a:solidFill>
            </a:endParaRPr>
          </a:p>
          <a:p>
            <a:pPr lvl="1">
              <a:spcAft>
                <a:spcPts val="2400"/>
              </a:spcAft>
            </a:pPr>
            <a:r>
              <a:rPr lang="en-GB" sz="2400" dirty="0"/>
              <a:t>You write a series of checks to define what is considered to be correct</a:t>
            </a:r>
          </a:p>
          <a:p>
            <a:pPr lvl="1">
              <a:spcAft>
                <a:spcPts val="2400"/>
              </a:spcAft>
            </a:pPr>
            <a:r>
              <a:rPr lang="en-GB" sz="2400" dirty="0"/>
              <a:t>Every time one of your checks fails </a:t>
            </a:r>
            <a:r>
              <a:rPr lang="en-GB" sz="2400" b="1" dirty="0" err="1"/>
              <a:t>askia</a:t>
            </a:r>
            <a:r>
              <a:rPr lang="en-GB" sz="2400" dirty="0"/>
              <a:t> will tell you which record was affected</a:t>
            </a:r>
          </a:p>
          <a:p>
            <a:pPr lvl="1">
              <a:spcAft>
                <a:spcPts val="2400"/>
              </a:spcAft>
            </a:pPr>
            <a:r>
              <a:rPr lang="en-GB" sz="2400" dirty="0"/>
              <a:t>Run them against interviews in the QES file</a:t>
            </a:r>
          </a:p>
          <a:p>
            <a:pPr lvl="1">
              <a:spcAft>
                <a:spcPts val="2400"/>
              </a:spcAft>
            </a:pPr>
            <a:r>
              <a:rPr lang="en-GB" sz="2400" dirty="0"/>
              <a:t>Run them on </a:t>
            </a:r>
            <a:r>
              <a:rPr lang="en-GB" sz="2400" b="1" dirty="0"/>
              <a:t>all interviews </a:t>
            </a:r>
            <a:r>
              <a:rPr lang="en-GB" sz="2400" dirty="0"/>
              <a:t>or a </a:t>
            </a:r>
            <a:r>
              <a:rPr lang="en-GB" sz="2400" b="1" dirty="0"/>
              <a:t>subset </a:t>
            </a:r>
            <a:r>
              <a:rPr lang="en-GB" sz="2400" dirty="0"/>
              <a:t>of interviews</a:t>
            </a:r>
          </a:p>
          <a:p>
            <a:pPr marL="0" indent="0">
              <a:buNone/>
            </a:pPr>
            <a:endParaRPr lang="en-GB" sz="2800" dirty="0"/>
          </a:p>
        </p:txBody>
      </p:sp>
      <p:pic>
        <p:nvPicPr>
          <p:cNvPr id="5" name="Picture 4">
            <a:extLst>
              <a:ext uri="{FF2B5EF4-FFF2-40B4-BE49-F238E27FC236}">
                <a16:creationId xmlns:a16="http://schemas.microsoft.com/office/drawing/2014/main" id="{7DAEBE5E-106A-D549-8F32-B0760A88F1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9791" y="443786"/>
            <a:ext cx="900000" cy="900000"/>
          </a:xfrm>
          <a:prstGeom prst="rect">
            <a:avLst/>
          </a:prstGeom>
        </p:spPr>
      </p:pic>
      <p:sp>
        <p:nvSpPr>
          <p:cNvPr id="2" name="TextBox 1">
            <a:extLst>
              <a:ext uri="{FF2B5EF4-FFF2-40B4-BE49-F238E27FC236}">
                <a16:creationId xmlns:a16="http://schemas.microsoft.com/office/drawing/2014/main" id="{8472EC47-3165-0140-BF06-79C72AB13952}"/>
              </a:ext>
            </a:extLst>
          </p:cNvPr>
          <p:cNvSpPr txBox="1"/>
          <p:nvPr/>
        </p:nvSpPr>
        <p:spPr>
          <a:xfrm>
            <a:off x="6456801" y="1205287"/>
            <a:ext cx="1465979" cy="461665"/>
          </a:xfrm>
          <a:prstGeom prst="rect">
            <a:avLst/>
          </a:prstGeom>
          <a:noFill/>
        </p:spPr>
        <p:txBody>
          <a:bodyPr wrap="none" rtlCol="0">
            <a:spAutoFit/>
          </a:bodyPr>
          <a:lstStyle/>
          <a:p>
            <a:r>
              <a:rPr lang="en-GB" sz="2400" b="1" dirty="0" err="1">
                <a:solidFill>
                  <a:schemeClr val="tx2"/>
                </a:solidFill>
              </a:rPr>
              <a:t>askiatools</a:t>
            </a:r>
            <a:endParaRPr lang="en-US" dirty="0">
              <a:solidFill>
                <a:schemeClr val="tx2"/>
              </a:solidFill>
            </a:endParaRPr>
          </a:p>
        </p:txBody>
      </p:sp>
    </p:spTree>
    <p:extLst>
      <p:ext uri="{BB962C8B-B14F-4D97-AF65-F5344CB8AC3E}">
        <p14:creationId xmlns:p14="http://schemas.microsoft.com/office/powerpoint/2010/main" val="1225007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28B94-ACD5-2844-8FB8-3D24588E5531}"/>
              </a:ext>
            </a:extLst>
          </p:cNvPr>
          <p:cNvSpPr>
            <a:spLocks noGrp="1"/>
          </p:cNvSpPr>
          <p:nvPr>
            <p:ph type="title"/>
          </p:nvPr>
        </p:nvSpPr>
        <p:spPr/>
        <p:txBody>
          <a:bodyPr/>
          <a:lstStyle/>
          <a:p>
            <a:r>
              <a:rPr lang="en-US" dirty="0"/>
              <a:t>The </a:t>
            </a:r>
            <a:r>
              <a:rPr lang="en-US" b="1" dirty="0" err="1"/>
              <a:t>Assert.Check</a:t>
            </a:r>
            <a:r>
              <a:rPr lang="en-US" b="1" dirty="0"/>
              <a:t> </a:t>
            </a:r>
            <a:r>
              <a:rPr lang="en-US" dirty="0"/>
              <a:t>script instruction</a:t>
            </a:r>
          </a:p>
        </p:txBody>
      </p:sp>
      <p:sp>
        <p:nvSpPr>
          <p:cNvPr id="4" name="TextBox 3">
            <a:extLst>
              <a:ext uri="{FF2B5EF4-FFF2-40B4-BE49-F238E27FC236}">
                <a16:creationId xmlns:a16="http://schemas.microsoft.com/office/drawing/2014/main" id="{E22640F1-F75F-3B47-B7D2-B745140E70BE}"/>
              </a:ext>
            </a:extLst>
          </p:cNvPr>
          <p:cNvSpPr txBox="1"/>
          <p:nvPr/>
        </p:nvSpPr>
        <p:spPr>
          <a:xfrm>
            <a:off x="1433688" y="1583212"/>
            <a:ext cx="5355377" cy="523220"/>
          </a:xfrm>
          <a:prstGeom prst="rect">
            <a:avLst/>
          </a:prstGeom>
          <a:noFill/>
        </p:spPr>
        <p:txBody>
          <a:bodyPr wrap="none" rtlCol="0">
            <a:spAutoFit/>
          </a:bodyPr>
          <a:lstStyle/>
          <a:p>
            <a:r>
              <a:rPr lang="en-GB" sz="2800" dirty="0" err="1"/>
              <a:t>Assert.Check</a:t>
            </a:r>
            <a:r>
              <a:rPr lang="en-GB" sz="2800" dirty="0"/>
              <a:t>(</a:t>
            </a:r>
            <a:r>
              <a:rPr lang="en-GB" sz="2800" dirty="0" err="1">
                <a:solidFill>
                  <a:schemeClr val="accent5"/>
                </a:solidFill>
              </a:rPr>
              <a:t>expression</a:t>
            </a:r>
            <a:r>
              <a:rPr lang="en-GB" sz="2800" dirty="0" err="1"/>
              <a:t>,</a:t>
            </a:r>
            <a:r>
              <a:rPr lang="en-GB" sz="2800" dirty="0" err="1">
                <a:solidFill>
                  <a:schemeClr val="accent2"/>
                </a:solidFill>
              </a:rPr>
              <a:t>message</a:t>
            </a:r>
            <a:r>
              <a:rPr lang="en-GB" sz="2800" dirty="0"/>
              <a:t>), </a:t>
            </a:r>
          </a:p>
        </p:txBody>
      </p:sp>
      <p:sp>
        <p:nvSpPr>
          <p:cNvPr id="6" name="TextBox 5">
            <a:extLst>
              <a:ext uri="{FF2B5EF4-FFF2-40B4-BE49-F238E27FC236}">
                <a16:creationId xmlns:a16="http://schemas.microsoft.com/office/drawing/2014/main" id="{333C07F4-A3F0-D340-8A50-A625F85F7A51}"/>
              </a:ext>
            </a:extLst>
          </p:cNvPr>
          <p:cNvSpPr txBox="1"/>
          <p:nvPr/>
        </p:nvSpPr>
        <p:spPr>
          <a:xfrm>
            <a:off x="1316152" y="4217497"/>
            <a:ext cx="7199197" cy="984885"/>
          </a:xfrm>
          <a:prstGeom prst="rect">
            <a:avLst/>
          </a:prstGeom>
          <a:noFill/>
        </p:spPr>
        <p:txBody>
          <a:bodyPr wrap="square" rtlCol="0">
            <a:spAutoFit/>
          </a:bodyPr>
          <a:lstStyle/>
          <a:p>
            <a:r>
              <a:rPr lang="en-GB" sz="2000" dirty="0" err="1">
                <a:solidFill>
                  <a:schemeClr val="accent1"/>
                </a:solidFill>
              </a:rPr>
              <a:t>Assert.Check</a:t>
            </a:r>
            <a:r>
              <a:rPr lang="en-GB" sz="2000" dirty="0">
                <a:solidFill>
                  <a:schemeClr val="accent1"/>
                </a:solidFill>
              </a:rPr>
              <a:t>(</a:t>
            </a:r>
            <a:r>
              <a:rPr lang="en-GB" sz="2000" dirty="0">
                <a:solidFill>
                  <a:schemeClr val="accent5"/>
                </a:solidFill>
              </a:rPr>
              <a:t>Q5A+Q5B+Q5C+Q5D+Q5E=100</a:t>
            </a:r>
            <a:r>
              <a:rPr lang="en-GB" sz="2000" dirty="0">
                <a:solidFill>
                  <a:schemeClr val="accent1"/>
                </a:solidFill>
              </a:rPr>
              <a:t>,</a:t>
            </a:r>
            <a:r>
              <a:rPr lang="en-GB" sz="2000" dirty="0">
                <a:solidFill>
                  <a:schemeClr val="accent2"/>
                </a:solidFill>
              </a:rPr>
              <a:t>"Q5A to Q5E should add up to exactly 100"</a:t>
            </a:r>
            <a:r>
              <a:rPr lang="en-GB" sz="2000" dirty="0">
                <a:solidFill>
                  <a:schemeClr val="accent1"/>
                </a:solidFill>
              </a:rPr>
              <a:t>)</a:t>
            </a:r>
            <a:endParaRPr lang="en-GB" sz="2000" dirty="0"/>
          </a:p>
          <a:p>
            <a:endParaRPr lang="en-US" dirty="0"/>
          </a:p>
        </p:txBody>
      </p:sp>
      <p:sp>
        <p:nvSpPr>
          <p:cNvPr id="7" name="TextBox 6">
            <a:extLst>
              <a:ext uri="{FF2B5EF4-FFF2-40B4-BE49-F238E27FC236}">
                <a16:creationId xmlns:a16="http://schemas.microsoft.com/office/drawing/2014/main" id="{76513483-2C07-914D-974D-312BA987CC4F}"/>
              </a:ext>
            </a:extLst>
          </p:cNvPr>
          <p:cNvSpPr txBox="1"/>
          <p:nvPr/>
        </p:nvSpPr>
        <p:spPr>
          <a:xfrm>
            <a:off x="842020" y="3652308"/>
            <a:ext cx="1183337" cy="400110"/>
          </a:xfrm>
          <a:prstGeom prst="rect">
            <a:avLst/>
          </a:prstGeom>
          <a:noFill/>
        </p:spPr>
        <p:txBody>
          <a:bodyPr wrap="none" rtlCol="0">
            <a:spAutoFit/>
          </a:bodyPr>
          <a:lstStyle/>
          <a:p>
            <a:r>
              <a:rPr lang="en-GB" sz="2000" dirty="0">
                <a:latin typeface="Arial" panose="020B0604020202020204" pitchFamily="34" charset="0"/>
                <a:cs typeface="Arial" panose="020B0604020202020204" pitchFamily="34" charset="0"/>
              </a:rPr>
              <a:t>Example</a:t>
            </a:r>
            <a:endParaRPr lang="en-US" sz="2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0D252B9E-2725-5743-9D71-321DFF40E8EF}"/>
              </a:ext>
            </a:extLst>
          </p:cNvPr>
          <p:cNvSpPr txBox="1"/>
          <p:nvPr/>
        </p:nvSpPr>
        <p:spPr>
          <a:xfrm>
            <a:off x="842020" y="2471566"/>
            <a:ext cx="3128485" cy="1015663"/>
          </a:xfrm>
          <a:prstGeom prst="rect">
            <a:avLst/>
          </a:prstGeom>
          <a:noFill/>
        </p:spPr>
        <p:txBody>
          <a:bodyPr wrap="none" rtlCol="0">
            <a:spAutoFit/>
          </a:bodyPr>
          <a:lstStyle/>
          <a:p>
            <a:r>
              <a:rPr lang="en-GB" sz="2000" dirty="0">
                <a:latin typeface="Arial" panose="020B0604020202020204" pitchFamily="34" charset="0"/>
                <a:cs typeface="Arial" panose="020B0604020202020204" pitchFamily="34" charset="0"/>
              </a:rPr>
              <a:t>Where:</a:t>
            </a:r>
          </a:p>
          <a:p>
            <a:pPr marL="457189" lvl="1" indent="0">
              <a:buNone/>
            </a:pPr>
            <a:r>
              <a:rPr lang="en-GB" sz="2000" dirty="0">
                <a:solidFill>
                  <a:schemeClr val="accent5"/>
                </a:solidFill>
              </a:rPr>
              <a:t>expression</a:t>
            </a:r>
            <a:r>
              <a:rPr lang="en-GB" sz="2000" dirty="0"/>
              <a:t> </a:t>
            </a:r>
            <a:r>
              <a:rPr lang="en-GB" sz="2000" dirty="0">
                <a:latin typeface="Arial" panose="020B0604020202020204" pitchFamily="34" charset="0"/>
                <a:cs typeface="Arial" panose="020B0604020202020204" pitchFamily="34" charset="0"/>
              </a:rPr>
              <a:t>is a </a:t>
            </a:r>
            <a:r>
              <a:rPr lang="en-GB" sz="2000" i="1" dirty="0">
                <a:latin typeface="Arial" panose="020B0604020202020204" pitchFamily="34" charset="0"/>
                <a:cs typeface="Arial" panose="020B0604020202020204" pitchFamily="34" charset="0"/>
              </a:rPr>
              <a:t>variant</a:t>
            </a:r>
            <a:r>
              <a:rPr lang="en-GB" sz="2000" dirty="0">
                <a:latin typeface="Arial" panose="020B0604020202020204" pitchFamily="34" charset="0"/>
                <a:cs typeface="Arial" panose="020B0604020202020204" pitchFamily="34" charset="0"/>
              </a:rPr>
              <a:t> </a:t>
            </a:r>
          </a:p>
          <a:p>
            <a:pPr marL="457189" lvl="1" indent="0">
              <a:buNone/>
            </a:pPr>
            <a:r>
              <a:rPr lang="en-GB" sz="2000" dirty="0">
                <a:solidFill>
                  <a:schemeClr val="accent2"/>
                </a:solidFill>
              </a:rPr>
              <a:t>message</a:t>
            </a:r>
            <a:r>
              <a:rPr lang="en-GB" sz="2000" dirty="0"/>
              <a:t> </a:t>
            </a:r>
            <a:r>
              <a:rPr lang="en-GB" sz="2000" dirty="0">
                <a:latin typeface="Arial" panose="020B0604020202020204" pitchFamily="34" charset="0"/>
                <a:cs typeface="Arial" panose="020B0604020202020204" pitchFamily="34" charset="0"/>
              </a:rPr>
              <a:t>is a </a:t>
            </a:r>
            <a:r>
              <a:rPr lang="en-GB" sz="2000" i="1" dirty="0">
                <a:latin typeface="Arial" panose="020B0604020202020204" pitchFamily="34" charset="0"/>
                <a:cs typeface="Arial" panose="020B0604020202020204" pitchFamily="34" charset="0"/>
              </a:rPr>
              <a:t>string</a:t>
            </a:r>
            <a:r>
              <a:rPr lang="en-GB" sz="20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049594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28B94-ACD5-2844-8FB8-3D24588E5531}"/>
              </a:ext>
            </a:extLst>
          </p:cNvPr>
          <p:cNvSpPr>
            <a:spLocks noGrp="1"/>
          </p:cNvSpPr>
          <p:nvPr>
            <p:ph type="title"/>
          </p:nvPr>
        </p:nvSpPr>
        <p:spPr/>
        <p:txBody>
          <a:bodyPr/>
          <a:lstStyle/>
          <a:p>
            <a:r>
              <a:rPr lang="en-US" dirty="0"/>
              <a:t>Useful syntax to use with </a:t>
            </a:r>
            <a:r>
              <a:rPr lang="en-US" b="1" dirty="0" err="1"/>
              <a:t>Assert.Check</a:t>
            </a:r>
            <a:endParaRPr lang="en-US" dirty="0"/>
          </a:p>
        </p:txBody>
      </p:sp>
      <p:graphicFrame>
        <p:nvGraphicFramePr>
          <p:cNvPr id="11" name="Content Placeholder 10">
            <a:extLst>
              <a:ext uri="{FF2B5EF4-FFF2-40B4-BE49-F238E27FC236}">
                <a16:creationId xmlns:a16="http://schemas.microsoft.com/office/drawing/2014/main" id="{FED27E79-5FA4-2441-A7EF-D53974EE327B}"/>
              </a:ext>
            </a:extLst>
          </p:cNvPr>
          <p:cNvGraphicFramePr>
            <a:graphicFrameLocks noGrp="1"/>
          </p:cNvGraphicFramePr>
          <p:nvPr>
            <p:ph idx="1"/>
            <p:extLst>
              <p:ext uri="{D42A27DB-BD31-4B8C-83A1-F6EECF244321}">
                <p14:modId xmlns:p14="http://schemas.microsoft.com/office/powerpoint/2010/main" val="957145705"/>
              </p:ext>
            </p:extLst>
          </p:nvPr>
        </p:nvGraphicFramePr>
        <p:xfrm>
          <a:off x="628650" y="3014663"/>
          <a:ext cx="7886700" cy="2392680"/>
        </p:xfrm>
        <a:graphic>
          <a:graphicData uri="http://schemas.openxmlformats.org/drawingml/2006/table">
            <a:tbl>
              <a:tblPr firstRow="1" bandRow="1">
                <a:tableStyleId>{5C22544A-7EE6-4342-B048-85BDC9FD1C3A}</a:tableStyleId>
              </a:tblPr>
              <a:tblGrid>
                <a:gridCol w="2508089">
                  <a:extLst>
                    <a:ext uri="{9D8B030D-6E8A-4147-A177-3AD203B41FA5}">
                      <a16:colId xmlns:a16="http://schemas.microsoft.com/office/drawing/2014/main" val="819152474"/>
                    </a:ext>
                  </a:extLst>
                </a:gridCol>
                <a:gridCol w="5378611">
                  <a:extLst>
                    <a:ext uri="{9D8B030D-6E8A-4147-A177-3AD203B41FA5}">
                      <a16:colId xmlns:a16="http://schemas.microsoft.com/office/drawing/2014/main" val="1835867994"/>
                    </a:ext>
                  </a:extLst>
                </a:gridCol>
              </a:tblGrid>
              <a:tr h="370840">
                <a:tc>
                  <a:txBody>
                    <a:bodyPr/>
                    <a:lstStyle/>
                    <a:p>
                      <a:r>
                        <a:rPr lang="en-US" dirty="0"/>
                        <a:t>Syntax</a:t>
                      </a:r>
                    </a:p>
                  </a:txBody>
                  <a:tcPr/>
                </a:tc>
                <a:tc>
                  <a:txBody>
                    <a:bodyPr/>
                    <a:lstStyle/>
                    <a:p>
                      <a:r>
                        <a:rPr lang="en-US" dirty="0"/>
                        <a:t>Useful for</a:t>
                      </a:r>
                    </a:p>
                  </a:txBody>
                  <a:tcPr/>
                </a:tc>
                <a:extLst>
                  <a:ext uri="{0D108BD9-81ED-4DB2-BD59-A6C34878D82A}">
                    <a16:rowId xmlns:a16="http://schemas.microsoft.com/office/drawing/2014/main" val="1357646122"/>
                  </a:ext>
                </a:extLst>
              </a:tr>
              <a:tr h="370840">
                <a:tc>
                  <a:txBody>
                    <a:bodyPr/>
                    <a:lstStyle/>
                    <a:p>
                      <a:pPr lvl="0"/>
                      <a:r>
                        <a:rPr lang="en-GB" dirty="0">
                          <a:latin typeface="+mn-lt"/>
                        </a:rPr>
                        <a:t>If/Then/</a:t>
                      </a:r>
                      <a:r>
                        <a:rPr lang="en-GB" dirty="0" err="1">
                          <a:latin typeface="+mn-lt"/>
                        </a:rPr>
                        <a:t>EndIf</a:t>
                      </a:r>
                      <a:r>
                        <a:rPr lang="en-GB" dirty="0"/>
                        <a:t> </a:t>
                      </a:r>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dirty="0"/>
                        <a:t>Making the check conditional or selective</a:t>
                      </a:r>
                    </a:p>
                  </a:txBody>
                  <a:tcPr/>
                </a:tc>
                <a:extLst>
                  <a:ext uri="{0D108BD9-81ED-4DB2-BD59-A6C34878D82A}">
                    <a16:rowId xmlns:a16="http://schemas.microsoft.com/office/drawing/2014/main" val="3090724704"/>
                  </a:ext>
                </a:extLst>
              </a:tr>
              <a:tr h="370840">
                <a:tc>
                  <a:txBody>
                    <a:bodyPr/>
                    <a:lstStyle/>
                    <a:p>
                      <a:pPr lvl="0"/>
                      <a:r>
                        <a:rPr lang="en-GB" dirty="0" err="1">
                          <a:latin typeface="+mn-lt"/>
                        </a:rPr>
                        <a:t>Goto</a:t>
                      </a:r>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dirty="0"/>
                        <a:t>Skipping to a later point in the script</a:t>
                      </a:r>
                    </a:p>
                    <a:p>
                      <a:endParaRPr lang="en-US" dirty="0"/>
                    </a:p>
                  </a:txBody>
                  <a:tcPr/>
                </a:tc>
                <a:extLst>
                  <a:ext uri="{0D108BD9-81ED-4DB2-BD59-A6C34878D82A}">
                    <a16:rowId xmlns:a16="http://schemas.microsoft.com/office/drawing/2014/main" val="162063500"/>
                  </a:ext>
                </a:extLst>
              </a:tr>
              <a:tr h="37084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dirty="0">
                          <a:latin typeface="+mn-lt"/>
                        </a:rPr>
                        <a:t>For/Next</a:t>
                      </a:r>
                      <a:endParaRPr lang="en-GB" dirty="0"/>
                    </a:p>
                  </a:txBody>
                  <a:tcPr/>
                </a:tc>
                <a:tc>
                  <a:txBody>
                    <a:bodyPr/>
                    <a:lstStyle/>
                    <a:p>
                      <a:r>
                        <a:rPr lang="en-GB" dirty="0"/>
                        <a:t>Repeating a test or set of tests, by creating a loop</a:t>
                      </a:r>
                      <a:endParaRPr lang="en-US" dirty="0"/>
                    </a:p>
                  </a:txBody>
                  <a:tcPr/>
                </a:tc>
                <a:extLst>
                  <a:ext uri="{0D108BD9-81ED-4DB2-BD59-A6C34878D82A}">
                    <a16:rowId xmlns:a16="http://schemas.microsoft.com/office/drawing/2014/main" val="3129521419"/>
                  </a:ext>
                </a:extLst>
              </a:tr>
              <a:tr h="370840">
                <a:tc>
                  <a:txBody>
                    <a:bodyPr/>
                    <a:lstStyle/>
                    <a:p>
                      <a:pPr lvl="0"/>
                      <a:r>
                        <a:rPr lang="en-GB" dirty="0">
                          <a:latin typeface="+mn-lt"/>
                        </a:rPr>
                        <a:t>Dim</a:t>
                      </a:r>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dirty="0"/>
                        <a:t>Calculations or comparisons, by creating a temporary variable</a:t>
                      </a:r>
                    </a:p>
                  </a:txBody>
                  <a:tcPr/>
                </a:tc>
                <a:extLst>
                  <a:ext uri="{0D108BD9-81ED-4DB2-BD59-A6C34878D82A}">
                    <a16:rowId xmlns:a16="http://schemas.microsoft.com/office/drawing/2014/main" val="559988713"/>
                  </a:ext>
                </a:extLst>
              </a:tr>
            </a:tbl>
          </a:graphicData>
        </a:graphic>
      </p:graphicFrame>
      <p:sp>
        <p:nvSpPr>
          <p:cNvPr id="4" name="TextBox 3">
            <a:extLst>
              <a:ext uri="{FF2B5EF4-FFF2-40B4-BE49-F238E27FC236}">
                <a16:creationId xmlns:a16="http://schemas.microsoft.com/office/drawing/2014/main" id="{E22640F1-F75F-3B47-B7D2-B745140E70BE}"/>
              </a:ext>
            </a:extLst>
          </p:cNvPr>
          <p:cNvSpPr txBox="1"/>
          <p:nvPr/>
        </p:nvSpPr>
        <p:spPr>
          <a:xfrm>
            <a:off x="729205" y="1390754"/>
            <a:ext cx="2616423" cy="1138773"/>
          </a:xfrm>
          <a:prstGeom prst="rect">
            <a:avLst/>
          </a:prstGeom>
          <a:noFill/>
        </p:spPr>
        <p:txBody>
          <a:bodyPr wrap="square" rtlCol="0">
            <a:spAutoFit/>
          </a:bodyPr>
          <a:lstStyle/>
          <a:p>
            <a:r>
              <a:rPr lang="en-GB" sz="2800" dirty="0"/>
              <a:t>%q  </a:t>
            </a:r>
            <a:r>
              <a:rPr lang="en-GB" sz="2000" dirty="0">
                <a:latin typeface="Arial" panose="020B0604020202020204" pitchFamily="34" charset="0"/>
                <a:cs typeface="Arial" panose="020B0604020202020204" pitchFamily="34" charset="0"/>
              </a:rPr>
              <a:t>variable name for the current question</a:t>
            </a:r>
            <a:endParaRPr lang="en-GB" sz="28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0D252B9E-2725-5743-9D71-321DFF40E8EF}"/>
              </a:ext>
            </a:extLst>
          </p:cNvPr>
          <p:cNvSpPr txBox="1"/>
          <p:nvPr/>
        </p:nvSpPr>
        <p:spPr>
          <a:xfrm>
            <a:off x="4028950" y="1553769"/>
            <a:ext cx="3803077" cy="923330"/>
          </a:xfrm>
          <a:prstGeom prst="rect">
            <a:avLst/>
          </a:prstGeom>
          <a:noFill/>
        </p:spPr>
        <p:txBody>
          <a:bodyPr wrap="square" rtlCol="0">
            <a:spAutoFit/>
          </a:bodyPr>
          <a:lstStyle/>
          <a:p>
            <a:r>
              <a:rPr lang="en-GB" dirty="0">
                <a:solidFill>
                  <a:schemeClr val="accent5"/>
                </a:solidFill>
                <a:latin typeface="Arial" panose="020B0604020202020204" pitchFamily="34" charset="0"/>
                <a:cs typeface="Arial" panose="020B0604020202020204" pitchFamily="34" charset="0"/>
              </a:rPr>
              <a:t>%q is preferable to %s (which shows the short, or long caption) as the variable name is always unique</a:t>
            </a:r>
          </a:p>
        </p:txBody>
      </p:sp>
      <p:sp>
        <p:nvSpPr>
          <p:cNvPr id="12" name="TextBox 11">
            <a:extLst>
              <a:ext uri="{FF2B5EF4-FFF2-40B4-BE49-F238E27FC236}">
                <a16:creationId xmlns:a16="http://schemas.microsoft.com/office/drawing/2014/main" id="{63720B60-7CD0-BF41-BBBC-5D8EA19F9A53}"/>
              </a:ext>
            </a:extLst>
          </p:cNvPr>
          <p:cNvSpPr txBox="1"/>
          <p:nvPr/>
        </p:nvSpPr>
        <p:spPr>
          <a:xfrm>
            <a:off x="729205" y="5946242"/>
            <a:ext cx="6332952" cy="369332"/>
          </a:xfrm>
          <a:prstGeom prst="rect">
            <a:avLst/>
          </a:prstGeom>
          <a:noFill/>
        </p:spPr>
        <p:txBody>
          <a:bodyPr wrap="none" rtlCol="0">
            <a:spAutoFit/>
          </a:bodyPr>
          <a:lstStyle/>
          <a:p>
            <a:r>
              <a:rPr lang="en-US" dirty="0"/>
              <a:t>More info and more syntax at </a:t>
            </a:r>
            <a:r>
              <a:rPr lang="en-GB" u="sng" dirty="0">
                <a:hlinkClick r:id="rId2"/>
              </a:rPr>
              <a:t>http://designhelp.askia.com/home</a:t>
            </a:r>
            <a:r>
              <a:rPr lang="en-GB" dirty="0"/>
              <a:t> </a:t>
            </a:r>
            <a:endParaRPr lang="en-US" dirty="0"/>
          </a:p>
        </p:txBody>
      </p:sp>
    </p:spTree>
    <p:extLst>
      <p:ext uri="{BB962C8B-B14F-4D97-AF65-F5344CB8AC3E}">
        <p14:creationId xmlns:p14="http://schemas.microsoft.com/office/powerpoint/2010/main" val="1616562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ECCB5-D058-EE49-BFB4-F9398817AEA6}"/>
              </a:ext>
            </a:extLst>
          </p:cNvPr>
          <p:cNvSpPr>
            <a:spLocks noGrp="1"/>
          </p:cNvSpPr>
          <p:nvPr>
            <p:ph type="title"/>
          </p:nvPr>
        </p:nvSpPr>
        <p:spPr/>
        <p:txBody>
          <a:bodyPr/>
          <a:lstStyle/>
          <a:p>
            <a:r>
              <a:rPr lang="en-US" b="1" dirty="0"/>
              <a:t>Step-by-step</a:t>
            </a:r>
            <a:r>
              <a:rPr lang="en-US" dirty="0"/>
              <a:t> mode</a:t>
            </a:r>
          </a:p>
        </p:txBody>
      </p:sp>
      <p:sp>
        <p:nvSpPr>
          <p:cNvPr id="3" name="Content Placeholder 2">
            <a:extLst>
              <a:ext uri="{FF2B5EF4-FFF2-40B4-BE49-F238E27FC236}">
                <a16:creationId xmlns:a16="http://schemas.microsoft.com/office/drawing/2014/main" id="{0B47869B-7B3B-1A4B-AAF5-D06F44E2ADD5}"/>
              </a:ext>
            </a:extLst>
          </p:cNvPr>
          <p:cNvSpPr>
            <a:spLocks noGrp="1"/>
          </p:cNvSpPr>
          <p:nvPr>
            <p:ph idx="1"/>
          </p:nvPr>
        </p:nvSpPr>
        <p:spPr/>
        <p:txBody>
          <a:bodyPr/>
          <a:lstStyle/>
          <a:p>
            <a:r>
              <a:rPr lang="en-US" dirty="0"/>
              <a:t>You can choose to your verification script step-by-step</a:t>
            </a:r>
          </a:p>
          <a:p>
            <a:r>
              <a:rPr lang="en-US" dirty="0"/>
              <a:t>The script will display each instruction and the current values of any variables referenced in that step</a:t>
            </a:r>
          </a:p>
          <a:p>
            <a:r>
              <a:rPr lang="en-US" dirty="0"/>
              <a:t>When stepping though, you can also:</a:t>
            </a:r>
          </a:p>
          <a:p>
            <a:pPr lvl="1"/>
            <a:r>
              <a:rPr lang="en-US" b="1" dirty="0"/>
              <a:t>Reset run </a:t>
            </a:r>
            <a:r>
              <a:rPr lang="en-US" dirty="0"/>
              <a:t>to go back to the start of the data</a:t>
            </a:r>
          </a:p>
          <a:p>
            <a:pPr lvl="1"/>
            <a:r>
              <a:rPr lang="en-US" b="1" dirty="0"/>
              <a:t>Restart</a:t>
            </a:r>
            <a:r>
              <a:rPr lang="en-US" dirty="0"/>
              <a:t> </a:t>
            </a:r>
            <a:r>
              <a:rPr lang="en-US" b="1" dirty="0"/>
              <a:t>current interview </a:t>
            </a:r>
            <a:r>
              <a:rPr lang="en-US" dirty="0"/>
              <a:t>to go back to the start of this interview</a:t>
            </a:r>
          </a:p>
          <a:p>
            <a:pPr lvl="1"/>
            <a:r>
              <a:rPr lang="en-US" dirty="0"/>
              <a:t>Or use the </a:t>
            </a:r>
            <a:r>
              <a:rPr lang="en-US" b="1" dirty="0"/>
              <a:t>navigation buttons </a:t>
            </a:r>
            <a:r>
              <a:rPr lang="en-US" dirty="0"/>
              <a:t>on screen to start again at a different record</a:t>
            </a:r>
          </a:p>
        </p:txBody>
      </p:sp>
    </p:spTree>
    <p:extLst>
      <p:ext uri="{BB962C8B-B14F-4D97-AF65-F5344CB8AC3E}">
        <p14:creationId xmlns:p14="http://schemas.microsoft.com/office/powerpoint/2010/main" val="18519818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1B670-FFAC-C644-A173-46C6B5DD8BDB}"/>
              </a:ext>
            </a:extLst>
          </p:cNvPr>
          <p:cNvSpPr>
            <a:spLocks noGrp="1"/>
          </p:cNvSpPr>
          <p:nvPr>
            <p:ph type="title"/>
          </p:nvPr>
        </p:nvSpPr>
        <p:spPr/>
        <p:txBody>
          <a:bodyPr/>
          <a:lstStyle/>
          <a:p>
            <a:r>
              <a:rPr lang="en-US" b="1" dirty="0"/>
              <a:t>Useful run-time options</a:t>
            </a:r>
          </a:p>
        </p:txBody>
      </p:sp>
      <p:graphicFrame>
        <p:nvGraphicFramePr>
          <p:cNvPr id="4" name="Content Placeholder 3">
            <a:extLst>
              <a:ext uri="{FF2B5EF4-FFF2-40B4-BE49-F238E27FC236}">
                <a16:creationId xmlns:a16="http://schemas.microsoft.com/office/drawing/2014/main" id="{CB86B49A-49A9-2B4B-BEBA-5BFF6886CA57}"/>
              </a:ext>
            </a:extLst>
          </p:cNvPr>
          <p:cNvGraphicFramePr>
            <a:graphicFrameLocks noGrp="1"/>
          </p:cNvGraphicFramePr>
          <p:nvPr>
            <p:ph idx="1"/>
            <p:extLst>
              <p:ext uri="{D42A27DB-BD31-4B8C-83A1-F6EECF244321}">
                <p14:modId xmlns:p14="http://schemas.microsoft.com/office/powerpoint/2010/main" val="2324849441"/>
              </p:ext>
            </p:extLst>
          </p:nvPr>
        </p:nvGraphicFramePr>
        <p:xfrm>
          <a:off x="628650" y="1562582"/>
          <a:ext cx="7886700" cy="4901084"/>
        </p:xfrm>
        <a:graphic>
          <a:graphicData uri="http://schemas.openxmlformats.org/drawingml/2006/table">
            <a:tbl>
              <a:tblPr firstRow="1" bandRow="1">
                <a:tableStyleId>{22838BEF-8BB2-4498-84A7-C5851F593DF1}</a:tableStyleId>
              </a:tblPr>
              <a:tblGrid>
                <a:gridCol w="1674712">
                  <a:extLst>
                    <a:ext uri="{9D8B030D-6E8A-4147-A177-3AD203B41FA5}">
                      <a16:colId xmlns:a16="http://schemas.microsoft.com/office/drawing/2014/main" val="1932678974"/>
                    </a:ext>
                  </a:extLst>
                </a:gridCol>
                <a:gridCol w="6211988">
                  <a:extLst>
                    <a:ext uri="{9D8B030D-6E8A-4147-A177-3AD203B41FA5}">
                      <a16:colId xmlns:a16="http://schemas.microsoft.com/office/drawing/2014/main" val="1183390643"/>
                    </a:ext>
                  </a:extLst>
                </a:gridCol>
              </a:tblGrid>
              <a:tr h="391872">
                <a:tc>
                  <a:txBody>
                    <a:bodyPr/>
                    <a:lstStyle/>
                    <a:p>
                      <a:r>
                        <a:rPr lang="en-US" sz="1800" dirty="0"/>
                        <a:t>Option</a:t>
                      </a:r>
                    </a:p>
                  </a:txBody>
                  <a:tcPr/>
                </a:tc>
                <a:tc>
                  <a:txBody>
                    <a:bodyPr/>
                    <a:lstStyle/>
                    <a:p>
                      <a:r>
                        <a:rPr lang="en-US" sz="1800" dirty="0"/>
                        <a:t>What it does</a:t>
                      </a:r>
                    </a:p>
                  </a:txBody>
                  <a:tcPr/>
                </a:tc>
                <a:extLst>
                  <a:ext uri="{0D108BD9-81ED-4DB2-BD59-A6C34878D82A}">
                    <a16:rowId xmlns:a16="http://schemas.microsoft.com/office/drawing/2014/main" val="1038566233"/>
                  </a:ext>
                </a:extLst>
              </a:tr>
              <a:tr h="579756">
                <a:tc>
                  <a:txBody>
                    <a:bodyPr/>
                    <a:lstStyle/>
                    <a:p>
                      <a:pPr>
                        <a:spcAft>
                          <a:spcPts val="600"/>
                        </a:spcAft>
                      </a:pPr>
                      <a:r>
                        <a:rPr lang="en-GB" sz="1800" b="1" dirty="0">
                          <a:effectLst/>
                        </a:rPr>
                        <a:t>Break on assert</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en-GB" sz="1800" dirty="0">
                          <a:effectLst/>
                        </a:rPr>
                        <a:t>Pause at the first </a:t>
                      </a:r>
                      <a:r>
                        <a:rPr lang="en-GB" sz="1800" b="0" dirty="0">
                          <a:effectLst/>
                        </a:rPr>
                        <a:t>failed</a:t>
                      </a:r>
                      <a:r>
                        <a:rPr lang="en-GB" sz="1800" b="1" dirty="0">
                          <a:effectLst/>
                        </a:rPr>
                        <a:t> </a:t>
                      </a:r>
                      <a:r>
                        <a:rPr lang="en-GB" sz="1800" b="1" dirty="0" err="1">
                          <a:effectLst/>
                        </a:rPr>
                        <a:t>Assert.Check</a:t>
                      </a:r>
                      <a:r>
                        <a:rPr lang="en-GB" sz="1800" b="1" dirty="0">
                          <a:effectLst/>
                        </a:rPr>
                        <a:t> </a:t>
                      </a:r>
                      <a:r>
                        <a:rPr lang="en-GB" sz="1800" dirty="0">
                          <a:effectLst/>
                        </a:rPr>
                        <a:t>. You can then decide if and how to continue.</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36806377"/>
                  </a:ext>
                </a:extLst>
              </a:tr>
              <a:tr h="1159511">
                <a:tc>
                  <a:txBody>
                    <a:bodyPr/>
                    <a:lstStyle/>
                    <a:p>
                      <a:pPr>
                        <a:spcAft>
                          <a:spcPts val="600"/>
                        </a:spcAft>
                      </a:pPr>
                      <a:r>
                        <a:rPr lang="en-GB" sz="1800" b="1" dirty="0">
                          <a:effectLst/>
                        </a:rPr>
                        <a:t>Run on reduced data</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en-GB" sz="1800" dirty="0">
                          <a:effectLst/>
                        </a:rPr>
                        <a:t>Ignore all other logic in the script and only pay attention to the logic of your </a:t>
                      </a:r>
                      <a:r>
                        <a:rPr lang="en-GB" sz="1800" dirty="0" err="1">
                          <a:effectLst/>
                        </a:rPr>
                        <a:t>Assert.Check</a:t>
                      </a:r>
                      <a:r>
                        <a:rPr lang="en-GB" sz="1800" dirty="0">
                          <a:effectLst/>
                        </a:rPr>
                        <a:t> commands. Can provide misleading results if some of the logic being ignored affects the validity of your checks.</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56737889"/>
                  </a:ext>
                </a:extLst>
              </a:tr>
              <a:tr h="579756">
                <a:tc>
                  <a:txBody>
                    <a:bodyPr/>
                    <a:lstStyle/>
                    <a:p>
                      <a:pPr>
                        <a:spcAft>
                          <a:spcPts val="600"/>
                        </a:spcAft>
                      </a:pPr>
                      <a:r>
                        <a:rPr lang="en-GB" sz="1800" b="1">
                          <a:effectLst/>
                        </a:rPr>
                        <a:t>Completes only</a:t>
                      </a:r>
                      <a:endParaRPr lang="en-GB" sz="18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en-GB" sz="1800" dirty="0">
                          <a:effectLst/>
                        </a:rPr>
                        <a:t>Ignores partial interviews – a good choice if you are only interested in the complete records for any subsequent analysis.</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31291537"/>
                  </a:ext>
                </a:extLst>
              </a:tr>
              <a:tr h="1320555">
                <a:tc>
                  <a:txBody>
                    <a:bodyPr/>
                    <a:lstStyle/>
                    <a:p>
                      <a:pPr>
                        <a:spcAft>
                          <a:spcPts val="600"/>
                        </a:spcAft>
                      </a:pPr>
                      <a:r>
                        <a:rPr lang="en-GB" sz="1800" b="1" dirty="0">
                          <a:effectLst/>
                        </a:rPr>
                        <a:t>Select</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en-GB" sz="1800" dirty="0">
                          <a:effectLst/>
                        </a:rPr>
                        <a:t>Perform checks only on a defined subset. For example, specifying</a:t>
                      </a:r>
                    </a:p>
                    <a:p>
                      <a:pPr>
                        <a:spcAft>
                          <a:spcPts val="600"/>
                        </a:spcAft>
                      </a:pPr>
                      <a:r>
                        <a:rPr lang="en-GB" sz="1800" b="1" dirty="0" err="1">
                          <a:effectLst/>
                        </a:rPr>
                        <a:t>Region.value</a:t>
                      </a:r>
                      <a:r>
                        <a:rPr lang="en-GB" sz="1800" b="1" dirty="0">
                          <a:effectLst/>
                        </a:rPr>
                        <a:t> has {1} </a:t>
                      </a:r>
                    </a:p>
                    <a:p>
                      <a:pPr>
                        <a:spcAft>
                          <a:spcPts val="600"/>
                        </a:spcAft>
                      </a:pPr>
                      <a:r>
                        <a:rPr lang="en-GB" sz="1800" dirty="0">
                          <a:effectLst/>
                        </a:rPr>
                        <a:t>will ignore any records that don’t have a code 1 for variable Region.</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3944191"/>
                  </a:ext>
                </a:extLst>
              </a:tr>
              <a:tr h="869634">
                <a:tc>
                  <a:txBody>
                    <a:bodyPr/>
                    <a:lstStyle/>
                    <a:p>
                      <a:pPr>
                        <a:spcAft>
                          <a:spcPts val="600"/>
                        </a:spcAft>
                      </a:pPr>
                      <a:r>
                        <a:rPr lang="en-GB" sz="1800" b="1" dirty="0">
                          <a:effectLst/>
                        </a:rPr>
                        <a:t>Speed test</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en-GB" sz="1800" dirty="0">
                          <a:effectLst/>
                        </a:rPr>
                        <a:t>Lets you see how long different parts of the script are taking. Useful if the script is slow, as you may be able to optimise your syntax to make it run more efficiently.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38118117"/>
                  </a:ext>
                </a:extLst>
              </a:tr>
            </a:tbl>
          </a:graphicData>
        </a:graphic>
      </p:graphicFrame>
    </p:spTree>
    <p:extLst>
      <p:ext uri="{BB962C8B-B14F-4D97-AF65-F5344CB8AC3E}">
        <p14:creationId xmlns:p14="http://schemas.microsoft.com/office/powerpoint/2010/main" val="10606115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6F533-1359-5C47-B6F3-56E78F01F345}"/>
              </a:ext>
            </a:extLst>
          </p:cNvPr>
          <p:cNvSpPr>
            <a:spLocks noGrp="1"/>
          </p:cNvSpPr>
          <p:nvPr>
            <p:ph type="title"/>
          </p:nvPr>
        </p:nvSpPr>
        <p:spPr/>
        <p:txBody>
          <a:bodyPr/>
          <a:lstStyle/>
          <a:p>
            <a:r>
              <a:rPr lang="en-US" b="1" dirty="0"/>
              <a:t>Using an IF block to avoid an unwanted fail</a:t>
            </a:r>
          </a:p>
        </p:txBody>
      </p:sp>
      <p:sp>
        <p:nvSpPr>
          <p:cNvPr id="3" name="Content Placeholder 2">
            <a:extLst>
              <a:ext uri="{FF2B5EF4-FFF2-40B4-BE49-F238E27FC236}">
                <a16:creationId xmlns:a16="http://schemas.microsoft.com/office/drawing/2014/main" id="{49816D7A-436D-1C4D-AA3F-DFF2FC4475E5}"/>
              </a:ext>
            </a:extLst>
          </p:cNvPr>
          <p:cNvSpPr>
            <a:spLocks noGrp="1"/>
          </p:cNvSpPr>
          <p:nvPr>
            <p:ph idx="1"/>
          </p:nvPr>
        </p:nvSpPr>
        <p:spPr/>
        <p:txBody>
          <a:bodyPr>
            <a:normAutofit/>
          </a:bodyPr>
          <a:lstStyle/>
          <a:p>
            <a:pPr marL="0" indent="0">
              <a:buNone/>
            </a:pPr>
            <a:r>
              <a:rPr lang="en-US" sz="2600" dirty="0"/>
              <a:t>This IF block prevents the check from being performed when it is does not apply:</a:t>
            </a:r>
          </a:p>
          <a:p>
            <a:pPr marL="457189" lvl="1" indent="0">
              <a:buNone/>
            </a:pPr>
            <a:br>
              <a:rPr lang="en-GB" sz="2600" dirty="0">
                <a:solidFill>
                  <a:schemeClr val="accent6"/>
                </a:solidFill>
                <a:latin typeface="+mn-lt"/>
              </a:rPr>
            </a:br>
            <a:r>
              <a:rPr lang="en-GB" sz="2600" dirty="0">
                <a:solidFill>
                  <a:schemeClr val="accent6"/>
                </a:solidFill>
                <a:latin typeface="+mn-lt"/>
              </a:rPr>
              <a:t>Dim OpenQ15 = Q15.value</a:t>
            </a:r>
            <a:br>
              <a:rPr lang="en-GB" sz="2600" dirty="0">
                <a:solidFill>
                  <a:schemeClr val="accent6"/>
                </a:solidFill>
                <a:latin typeface="+mn-lt"/>
              </a:rPr>
            </a:br>
            <a:r>
              <a:rPr lang="en-GB" sz="2600" dirty="0">
                <a:solidFill>
                  <a:schemeClr val="accent6"/>
                </a:solidFill>
                <a:latin typeface="+mn-lt"/>
              </a:rPr>
              <a:t>If</a:t>
            </a:r>
            <a:r>
              <a:rPr lang="en-GB" sz="2600" dirty="0">
                <a:latin typeface="+mn-lt"/>
              </a:rPr>
              <a:t> </a:t>
            </a:r>
            <a:r>
              <a:rPr lang="en-GB" sz="2600" dirty="0">
                <a:solidFill>
                  <a:schemeClr val="accent5"/>
                </a:solidFill>
                <a:latin typeface="+mn-lt"/>
              </a:rPr>
              <a:t>Q15.HasValidData </a:t>
            </a:r>
            <a:r>
              <a:rPr lang="en-GB" sz="2600" dirty="0">
                <a:solidFill>
                  <a:schemeClr val="accent6"/>
                </a:solidFill>
                <a:latin typeface="+mn-lt"/>
              </a:rPr>
              <a:t>Then</a:t>
            </a:r>
            <a:br>
              <a:rPr lang="en-GB" sz="2600" dirty="0">
                <a:latin typeface="+mn-lt"/>
              </a:rPr>
            </a:br>
            <a:r>
              <a:rPr lang="en-GB" sz="2600" dirty="0">
                <a:latin typeface="+mn-lt"/>
              </a:rPr>
              <a:t>	</a:t>
            </a:r>
            <a:r>
              <a:rPr lang="en-GB" sz="2600" dirty="0" err="1">
                <a:solidFill>
                  <a:schemeClr val="accent1"/>
                </a:solidFill>
                <a:latin typeface="+mn-lt"/>
              </a:rPr>
              <a:t>Assert.Check</a:t>
            </a:r>
            <a:r>
              <a:rPr lang="en-GB" sz="2600" dirty="0">
                <a:solidFill>
                  <a:schemeClr val="accent1"/>
                </a:solidFill>
                <a:latin typeface="+mn-lt"/>
              </a:rPr>
              <a:t>(</a:t>
            </a:r>
            <a:r>
              <a:rPr lang="en-GB" sz="2600" dirty="0">
                <a:solidFill>
                  <a:schemeClr val="accent5"/>
                </a:solidFill>
                <a:latin typeface="+mn-lt"/>
              </a:rPr>
              <a:t>OpenQ15.length&gt;=5</a:t>
            </a:r>
            <a:r>
              <a:rPr lang="en-GB" sz="2600" dirty="0">
                <a:solidFill>
                  <a:schemeClr val="accent4"/>
                </a:solidFill>
                <a:latin typeface="+mn-lt"/>
              </a:rPr>
              <a:t>,"The response 	at Q15 is less than 5 characters in length."</a:t>
            </a:r>
            <a:r>
              <a:rPr lang="en-GB" sz="2600" dirty="0">
                <a:solidFill>
                  <a:schemeClr val="accent1"/>
                </a:solidFill>
                <a:latin typeface="+mn-lt"/>
              </a:rPr>
              <a:t>)</a:t>
            </a:r>
            <a:br>
              <a:rPr lang="en-GB" sz="2600" dirty="0">
                <a:latin typeface="+mn-lt"/>
              </a:rPr>
            </a:br>
            <a:r>
              <a:rPr lang="en-GB" sz="2600" dirty="0" err="1">
                <a:solidFill>
                  <a:schemeClr val="accent6"/>
                </a:solidFill>
                <a:latin typeface="+mn-lt"/>
              </a:rPr>
              <a:t>EndIf</a:t>
            </a:r>
            <a:r>
              <a:rPr lang="en-GB" sz="2600" dirty="0">
                <a:latin typeface="+mn-lt"/>
              </a:rPr>
              <a:t> </a:t>
            </a:r>
            <a:br>
              <a:rPr lang="en-GB" sz="2400" dirty="0"/>
            </a:br>
            <a:endParaRPr lang="en-GB" sz="2400" dirty="0"/>
          </a:p>
          <a:p>
            <a:pPr marL="457189" lvl="1" indent="0">
              <a:buNone/>
            </a:pPr>
            <a:endParaRPr lang="en-GB" sz="2600" dirty="0"/>
          </a:p>
          <a:p>
            <a:pPr marL="0" indent="0">
              <a:buNone/>
            </a:pPr>
            <a:endParaRPr lang="en-US" dirty="0"/>
          </a:p>
          <a:p>
            <a:endParaRPr lang="en-US" dirty="0"/>
          </a:p>
        </p:txBody>
      </p:sp>
    </p:spTree>
    <p:extLst>
      <p:ext uri="{BB962C8B-B14F-4D97-AF65-F5344CB8AC3E}">
        <p14:creationId xmlns:p14="http://schemas.microsoft.com/office/powerpoint/2010/main" val="3666745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83848075"/>
              </p:ext>
            </p:extLst>
          </p:nvPr>
        </p:nvGraphicFramePr>
        <p:xfrm>
          <a:off x="457200" y="1600200"/>
          <a:ext cx="8229600" cy="2984500"/>
        </p:xfrm>
        <a:graphic>
          <a:graphicData uri="http://schemas.openxmlformats.org/drawingml/2006/table">
            <a:tbl>
              <a:tblPr firstRow="1" bandRow="1">
                <a:tableStyleId>{7DF18680-E054-41AD-8BC1-D1AEF772440D}</a:tableStyleId>
              </a:tblPr>
              <a:tblGrid>
                <a:gridCol w="1951517">
                  <a:extLst>
                    <a:ext uri="{9D8B030D-6E8A-4147-A177-3AD203B41FA5}">
                      <a16:colId xmlns:a16="http://schemas.microsoft.com/office/drawing/2014/main" val="20000"/>
                    </a:ext>
                  </a:extLst>
                </a:gridCol>
                <a:gridCol w="1045683">
                  <a:extLst>
                    <a:ext uri="{9D8B030D-6E8A-4147-A177-3AD203B41FA5}">
                      <a16:colId xmlns:a16="http://schemas.microsoft.com/office/drawing/2014/main" val="20001"/>
                    </a:ext>
                  </a:extLst>
                </a:gridCol>
                <a:gridCol w="5232400">
                  <a:extLst>
                    <a:ext uri="{9D8B030D-6E8A-4147-A177-3AD203B41FA5}">
                      <a16:colId xmlns:a16="http://schemas.microsoft.com/office/drawing/2014/main" val="20002"/>
                    </a:ext>
                  </a:extLst>
                </a:gridCol>
              </a:tblGrid>
              <a:tr h="370840">
                <a:tc>
                  <a:txBody>
                    <a:bodyPr/>
                    <a:lstStyle/>
                    <a:p>
                      <a:r>
                        <a:rPr lang="en-US" sz="1600" dirty="0"/>
                        <a:t>Start time</a:t>
                      </a:r>
                    </a:p>
                  </a:txBody>
                  <a:tcPr/>
                </a:tc>
                <a:tc>
                  <a:txBody>
                    <a:bodyPr/>
                    <a:lstStyle/>
                    <a:p>
                      <a:pPr algn="ctr"/>
                      <a:r>
                        <a:rPr lang="en-US" sz="1600" dirty="0"/>
                        <a:t>Module</a:t>
                      </a:r>
                    </a:p>
                  </a:txBody>
                  <a:tcPr/>
                </a:tc>
                <a:tc>
                  <a:txBody>
                    <a:bodyPr/>
                    <a:lstStyle/>
                    <a:p>
                      <a:r>
                        <a:rPr lang="en-US" sz="1600" dirty="0"/>
                        <a:t>Details</a:t>
                      </a:r>
                    </a:p>
                  </a:txBody>
                  <a:tcPr/>
                </a:tc>
                <a:extLst>
                  <a:ext uri="{0D108BD9-81ED-4DB2-BD59-A6C34878D82A}">
                    <a16:rowId xmlns:a16="http://schemas.microsoft.com/office/drawing/2014/main" val="10000"/>
                  </a:ext>
                </a:extLst>
              </a:tr>
              <a:tr h="370840">
                <a:tc>
                  <a:txBody>
                    <a:bodyPr/>
                    <a:lstStyle/>
                    <a:p>
                      <a:r>
                        <a:rPr lang="en-US" sz="1600" dirty="0"/>
                        <a:t>10:00</a:t>
                      </a:r>
                      <a:endParaRPr lang="en-US" sz="1600" dirty="0">
                        <a:solidFill>
                          <a:srgbClr val="283B49"/>
                        </a:solidFill>
                      </a:endParaRPr>
                    </a:p>
                  </a:txBody>
                  <a:tcPr/>
                </a:tc>
                <a:tc>
                  <a:txBody>
                    <a:bodyPr/>
                    <a:lstStyle/>
                    <a:p>
                      <a:pPr algn="ctr" fontAlgn="ctr"/>
                      <a:r>
                        <a:rPr lang="en-GB" sz="1600" u="none" strike="noStrike" dirty="0">
                          <a:effectLst/>
                        </a:rPr>
                        <a:t>410.1</a:t>
                      </a:r>
                    </a:p>
                  </a:txBody>
                  <a:tcPr marL="12700" marR="12700" marT="12700" marB="0" anchor="ctr"/>
                </a:tc>
                <a:tc>
                  <a:txBody>
                    <a:bodyPr/>
                    <a:lstStyle/>
                    <a:p>
                      <a:pPr algn="l" fontAlgn="ctr"/>
                      <a:r>
                        <a:rPr lang="en-GB" sz="1600" u="none" strike="noStrike" dirty="0">
                          <a:effectLst/>
                        </a:rPr>
                        <a:t>Concepts of Edit Scripts in </a:t>
                      </a:r>
                      <a:r>
                        <a:rPr lang="en-GB" sz="1600" u="none" strike="noStrike" dirty="0" err="1">
                          <a:effectLst/>
                        </a:rPr>
                        <a:t>Askia</a:t>
                      </a:r>
                      <a:br>
                        <a:rPr lang="en-GB" sz="1600" u="none" strike="noStrike" dirty="0">
                          <a:effectLst/>
                        </a:rPr>
                      </a:br>
                      <a:r>
                        <a:rPr lang="en-GB" sz="1600" u="none" strike="noStrike" dirty="0">
                          <a:solidFill>
                            <a:schemeClr val="accent1"/>
                          </a:solidFill>
                          <a:effectLst/>
                        </a:rPr>
                        <a:t>Practical exercise</a:t>
                      </a:r>
                    </a:p>
                  </a:txBody>
                  <a:tcPr marL="12700" marR="12700" marT="12700" marB="0" anchor="ctr"/>
                </a:tc>
                <a:extLst>
                  <a:ext uri="{0D108BD9-81ED-4DB2-BD59-A6C34878D82A}">
                    <a16:rowId xmlns:a16="http://schemas.microsoft.com/office/drawing/2014/main" val="10001"/>
                  </a:ext>
                </a:extLst>
              </a:tr>
              <a:tr h="370840">
                <a:tc>
                  <a:txBody>
                    <a:bodyPr/>
                    <a:lstStyle/>
                    <a:p>
                      <a:r>
                        <a:rPr lang="en-US" sz="1600" dirty="0"/>
                        <a:t>11:00</a:t>
                      </a:r>
                      <a:endParaRPr lang="en-US" sz="1600" dirty="0">
                        <a:solidFill>
                          <a:srgbClr val="283B49"/>
                        </a:solidFill>
                      </a:endParaRPr>
                    </a:p>
                  </a:txBody>
                  <a:tcPr/>
                </a:tc>
                <a:tc>
                  <a:txBody>
                    <a:bodyPr/>
                    <a:lstStyle/>
                    <a:p>
                      <a:pPr algn="ctr" fontAlgn="ctr"/>
                      <a:endParaRPr lang="en-GB" sz="1600" b="0" i="0" u="none" strike="noStrike" dirty="0">
                        <a:solidFill>
                          <a:srgbClr val="283B49"/>
                        </a:solidFill>
                        <a:effectLst/>
                        <a:latin typeface="+mn-lt"/>
                      </a:endParaRPr>
                    </a:p>
                  </a:txBody>
                  <a:tcPr marL="12700" marR="12700" marT="12700" marB="0" anchor="ctr"/>
                </a:tc>
                <a:tc>
                  <a:txBody>
                    <a:bodyPr/>
                    <a:lstStyle/>
                    <a:p>
                      <a:pPr marL="0" marR="0" indent="0" algn="l" defTabSz="457200" rtl="0" eaLnBrk="1" fontAlgn="ctr" latinLnBrk="0" hangingPunct="1">
                        <a:lnSpc>
                          <a:spcPct val="100000"/>
                        </a:lnSpc>
                        <a:spcBef>
                          <a:spcPts val="0"/>
                        </a:spcBef>
                        <a:spcAft>
                          <a:spcPts val="0"/>
                        </a:spcAft>
                        <a:buClrTx/>
                        <a:buSzTx/>
                        <a:buFontTx/>
                        <a:buNone/>
                        <a:tabLst/>
                        <a:defRPr/>
                      </a:pPr>
                      <a:r>
                        <a:rPr lang="en-GB" sz="1600" u="none" strike="noStrike" dirty="0">
                          <a:effectLst/>
                        </a:rPr>
                        <a:t>Short</a:t>
                      </a:r>
                      <a:r>
                        <a:rPr lang="en-GB" sz="1600" u="none" strike="noStrike" baseline="0" dirty="0">
                          <a:effectLst/>
                        </a:rPr>
                        <a:t> </a:t>
                      </a:r>
                      <a:r>
                        <a:rPr lang="en-GB" sz="1600" u="none" strike="noStrike" dirty="0">
                          <a:effectLst/>
                        </a:rPr>
                        <a:t>break</a:t>
                      </a:r>
                      <a:endParaRPr lang="en-GB" sz="1600" b="0" i="0" u="none" strike="noStrike" dirty="0">
                        <a:solidFill>
                          <a:srgbClr val="283B49"/>
                        </a:solidFill>
                        <a:effectLst/>
                        <a:latin typeface="+mn-lt"/>
                      </a:endParaRPr>
                    </a:p>
                  </a:txBody>
                  <a:tcPr marL="12700" marR="12700" marT="12700" marB="0" anchor="ctr"/>
                </a:tc>
                <a:extLst>
                  <a:ext uri="{0D108BD9-81ED-4DB2-BD59-A6C34878D82A}">
                    <a16:rowId xmlns:a16="http://schemas.microsoft.com/office/drawing/2014/main" val="10002"/>
                  </a:ext>
                </a:extLst>
              </a:tr>
              <a:tr h="370840">
                <a:tc>
                  <a:txBody>
                    <a:bodyPr/>
                    <a:lstStyle/>
                    <a:p>
                      <a:r>
                        <a:rPr lang="en-US" sz="1600" dirty="0">
                          <a:solidFill>
                            <a:srgbClr val="283B49"/>
                          </a:solidFill>
                        </a:rPr>
                        <a:t>11:15</a:t>
                      </a:r>
                    </a:p>
                  </a:txBody>
                  <a:tcPr/>
                </a:tc>
                <a:tc>
                  <a:txBody>
                    <a:bodyPr/>
                    <a:lstStyle/>
                    <a:p>
                      <a:pPr algn="ctr" fontAlgn="ctr"/>
                      <a:r>
                        <a:rPr lang="en-GB" sz="1600" u="none" strike="noStrike" dirty="0">
                          <a:effectLst/>
                        </a:rPr>
                        <a:t>410.2</a:t>
                      </a:r>
                      <a:endParaRPr lang="en-GB" sz="1600" b="0" i="0" u="none" strike="noStrike" dirty="0">
                        <a:solidFill>
                          <a:srgbClr val="283B49"/>
                        </a:solidFill>
                        <a:effectLst/>
                        <a:latin typeface="+mn-lt"/>
                      </a:endParaRPr>
                    </a:p>
                  </a:txBody>
                  <a:tcPr marL="12700" marR="12700" marT="12700" marB="0" anchor="ctr"/>
                </a:tc>
                <a:tc>
                  <a:txBody>
                    <a:bodyPr/>
                    <a:lstStyle/>
                    <a:p>
                      <a:pPr marL="0" marR="0" indent="0" algn="l" defTabSz="457200" rtl="0" eaLnBrk="1" fontAlgn="ctr" latinLnBrk="0" hangingPunct="1">
                        <a:lnSpc>
                          <a:spcPct val="100000"/>
                        </a:lnSpc>
                        <a:spcBef>
                          <a:spcPts val="0"/>
                        </a:spcBef>
                        <a:spcAft>
                          <a:spcPts val="0"/>
                        </a:spcAft>
                        <a:buClrTx/>
                        <a:buSzTx/>
                        <a:buFontTx/>
                        <a:buNone/>
                        <a:tabLst/>
                        <a:defRPr/>
                      </a:pPr>
                      <a:r>
                        <a:rPr lang="en-GB" sz="1600" u="none" strike="noStrike" dirty="0">
                          <a:effectLst/>
                        </a:rPr>
                        <a:t>Applications for Edit Scripts</a:t>
                      </a:r>
                      <a:br>
                        <a:rPr lang="en-GB" sz="1600" u="none" strike="noStrike" dirty="0">
                          <a:effectLst/>
                        </a:rPr>
                      </a:br>
                      <a:r>
                        <a:rPr lang="en-GB" sz="1600" u="none" strike="noStrike" dirty="0">
                          <a:solidFill>
                            <a:schemeClr val="accent1"/>
                          </a:solidFill>
                          <a:effectLst/>
                        </a:rPr>
                        <a:t>Practical exercise</a:t>
                      </a:r>
                      <a:endParaRPr lang="en-GB" sz="1600" b="1" i="0" u="none" strike="noStrike" dirty="0">
                        <a:solidFill>
                          <a:schemeClr val="accent1"/>
                        </a:solidFill>
                        <a:effectLst/>
                        <a:latin typeface="+mn-lt"/>
                      </a:endParaRPr>
                    </a:p>
                  </a:txBody>
                  <a:tcPr marL="12700" marR="12700" marT="12700" marB="0" anchor="ctr"/>
                </a:tc>
                <a:extLst>
                  <a:ext uri="{0D108BD9-81ED-4DB2-BD59-A6C34878D82A}">
                    <a16:rowId xmlns:a16="http://schemas.microsoft.com/office/drawing/2014/main" val="10003"/>
                  </a:ext>
                </a:extLst>
              </a:tr>
              <a:tr h="370840">
                <a:tc>
                  <a:txBody>
                    <a:bodyPr/>
                    <a:lstStyle/>
                    <a:p>
                      <a:r>
                        <a:rPr lang="en-US" sz="1600" dirty="0"/>
                        <a:t>12:15</a:t>
                      </a:r>
                      <a:endParaRPr lang="en-US" sz="1600" dirty="0">
                        <a:solidFill>
                          <a:srgbClr val="283B49"/>
                        </a:solidFill>
                      </a:endParaRPr>
                    </a:p>
                  </a:txBody>
                  <a:tcPr/>
                </a:tc>
                <a:tc>
                  <a:txBody>
                    <a:bodyPr/>
                    <a:lstStyle/>
                    <a:p>
                      <a:pPr algn="ctr" fontAlgn="ctr"/>
                      <a:endParaRPr lang="en-GB" sz="1600" b="0" i="0" u="none" strike="noStrike" dirty="0">
                        <a:solidFill>
                          <a:srgbClr val="283B49"/>
                        </a:solidFill>
                        <a:effectLst/>
                        <a:latin typeface="+mn-lt"/>
                      </a:endParaRPr>
                    </a:p>
                  </a:txBody>
                  <a:tcPr marL="12700" marR="12700" marT="12700" marB="0" anchor="ctr"/>
                </a:tc>
                <a:tc>
                  <a:txBody>
                    <a:bodyPr/>
                    <a:lstStyle/>
                    <a:p>
                      <a:pPr marL="0" marR="0" indent="0" algn="l" defTabSz="457200" rtl="0" eaLnBrk="1" fontAlgn="ctr" latinLnBrk="0" hangingPunct="1">
                        <a:lnSpc>
                          <a:spcPct val="100000"/>
                        </a:lnSpc>
                        <a:spcBef>
                          <a:spcPts val="0"/>
                        </a:spcBef>
                        <a:spcAft>
                          <a:spcPts val="0"/>
                        </a:spcAft>
                        <a:buClrTx/>
                        <a:buSzTx/>
                        <a:buFontTx/>
                        <a:buNone/>
                        <a:tabLst/>
                        <a:defRPr/>
                      </a:pPr>
                      <a:r>
                        <a:rPr lang="en-GB" sz="1600" u="none" strike="noStrike" dirty="0">
                          <a:effectLst/>
                        </a:rPr>
                        <a:t>Lunch break</a:t>
                      </a:r>
                      <a:endParaRPr lang="en-GB" sz="1600" b="0" i="0" u="none" strike="noStrike" dirty="0">
                        <a:solidFill>
                          <a:srgbClr val="283B49"/>
                        </a:solidFill>
                        <a:effectLst/>
                        <a:latin typeface="+mn-lt"/>
                      </a:endParaRPr>
                    </a:p>
                  </a:txBody>
                  <a:tcPr marL="12700" marR="12700" marT="12700" marB="0" anchor="ctr"/>
                </a:tc>
                <a:extLst>
                  <a:ext uri="{0D108BD9-81ED-4DB2-BD59-A6C34878D82A}">
                    <a16:rowId xmlns:a16="http://schemas.microsoft.com/office/drawing/2014/main" val="10004"/>
                  </a:ext>
                </a:extLst>
              </a:tr>
              <a:tr h="370840">
                <a:tc>
                  <a:txBody>
                    <a:bodyPr/>
                    <a:lstStyle/>
                    <a:p>
                      <a:r>
                        <a:rPr lang="en-US" sz="1600" dirty="0"/>
                        <a:t>13:00</a:t>
                      </a:r>
                      <a:endParaRPr lang="en-US" sz="1600" dirty="0">
                        <a:solidFill>
                          <a:srgbClr val="283B49"/>
                        </a:solidFill>
                      </a:endParaRPr>
                    </a:p>
                  </a:txBody>
                  <a:tcPr/>
                </a:tc>
                <a:tc>
                  <a:txBody>
                    <a:bodyPr/>
                    <a:lstStyle/>
                    <a:p>
                      <a:pPr algn="ctr" fontAlgn="ctr"/>
                      <a:r>
                        <a:rPr lang="en-GB" sz="1600" u="none" strike="noStrike" dirty="0">
                          <a:effectLst/>
                        </a:rPr>
                        <a:t>410.3</a:t>
                      </a:r>
                      <a:endParaRPr lang="en-GB" sz="1600" b="0" i="0" u="none" strike="noStrike" dirty="0">
                        <a:solidFill>
                          <a:srgbClr val="283B49"/>
                        </a:solidFill>
                        <a:effectLst/>
                        <a:latin typeface="+mn-lt"/>
                      </a:endParaRPr>
                    </a:p>
                  </a:txBody>
                  <a:tcPr marL="12700" marR="12700" marT="12700" marB="0" anchor="ctr"/>
                </a:tc>
                <a:tc>
                  <a:txBody>
                    <a:bodyPr/>
                    <a:lstStyle/>
                    <a:p>
                      <a:pPr marL="0" marR="0" indent="0" algn="l" defTabSz="457200" rtl="0" eaLnBrk="1" fontAlgn="ctr" latinLnBrk="0" hangingPunct="1">
                        <a:lnSpc>
                          <a:spcPct val="100000"/>
                        </a:lnSpc>
                        <a:spcBef>
                          <a:spcPts val="0"/>
                        </a:spcBef>
                        <a:spcAft>
                          <a:spcPts val="0"/>
                        </a:spcAft>
                        <a:buClrTx/>
                        <a:buSzTx/>
                        <a:buFontTx/>
                        <a:buNone/>
                        <a:tabLst/>
                        <a:defRPr/>
                      </a:pPr>
                      <a:r>
                        <a:rPr lang="en-GB" sz="1600" u="none" strike="noStrike" dirty="0">
                          <a:effectLst/>
                        </a:rPr>
                        <a:t>Validation Scripts</a:t>
                      </a:r>
                      <a:br>
                        <a:rPr lang="en-GB" sz="1600" u="none" strike="noStrike" dirty="0">
                          <a:effectLst/>
                        </a:rPr>
                      </a:br>
                      <a:r>
                        <a:rPr lang="en-GB" sz="1600" u="none" strike="noStrike" dirty="0">
                          <a:solidFill>
                            <a:schemeClr val="accent1"/>
                          </a:solidFill>
                          <a:effectLst/>
                        </a:rPr>
                        <a:t>Practical exercise</a:t>
                      </a:r>
                      <a:endParaRPr lang="en-GB" sz="1600" b="1" i="0" u="none" strike="noStrike" dirty="0">
                        <a:solidFill>
                          <a:schemeClr val="accent1"/>
                        </a:solidFill>
                        <a:effectLst/>
                        <a:latin typeface="+mn-lt"/>
                      </a:endParaRPr>
                    </a:p>
                  </a:txBody>
                  <a:tcPr marL="12700" marR="12700" marT="12700" marB="0" anchor="ctr"/>
                </a:tc>
                <a:extLst>
                  <a:ext uri="{0D108BD9-81ED-4DB2-BD59-A6C34878D82A}">
                    <a16:rowId xmlns:a16="http://schemas.microsoft.com/office/drawing/2014/main" val="10005"/>
                  </a:ext>
                </a:extLst>
              </a:tr>
              <a:tr h="370840">
                <a:tc>
                  <a:txBody>
                    <a:bodyPr/>
                    <a:lstStyle/>
                    <a:p>
                      <a:r>
                        <a:rPr lang="en-US" sz="1600" dirty="0"/>
                        <a:t>Finish 14:00</a:t>
                      </a:r>
                    </a:p>
                  </a:txBody>
                  <a:tcPr/>
                </a:tc>
                <a:tc>
                  <a:txBody>
                    <a:bodyPr/>
                    <a:lstStyle/>
                    <a:p>
                      <a:pPr algn="ctr" fontAlgn="ctr"/>
                      <a:endParaRPr lang="en-GB" sz="1600" b="0" i="0" u="none" strike="noStrike" dirty="0">
                        <a:solidFill>
                          <a:srgbClr val="283B49"/>
                        </a:solidFill>
                        <a:effectLst/>
                        <a:latin typeface="+mn-lt"/>
                      </a:endParaRPr>
                    </a:p>
                  </a:txBody>
                  <a:tcPr marL="12700" marR="12700" marT="12700" marB="0" anchor="ctr"/>
                </a:tc>
                <a:tc>
                  <a:txBody>
                    <a:bodyPr/>
                    <a:lstStyle/>
                    <a:p>
                      <a:pPr algn="l" fontAlgn="ctr"/>
                      <a:endParaRPr lang="en-GB" sz="1600" b="0" i="0" u="none" strike="noStrike" dirty="0">
                        <a:solidFill>
                          <a:srgbClr val="283B49"/>
                        </a:solidFill>
                        <a:effectLst/>
                        <a:latin typeface="+mn-lt"/>
                      </a:endParaRPr>
                    </a:p>
                  </a:txBody>
                  <a:tcPr marL="12700" marR="12700" marT="12700"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7988909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1B670-FFAC-C644-A173-46C6B5DD8BDB}"/>
              </a:ext>
            </a:extLst>
          </p:cNvPr>
          <p:cNvSpPr>
            <a:spLocks noGrp="1"/>
          </p:cNvSpPr>
          <p:nvPr>
            <p:ph type="title"/>
          </p:nvPr>
        </p:nvSpPr>
        <p:spPr/>
        <p:txBody>
          <a:bodyPr/>
          <a:lstStyle/>
          <a:p>
            <a:r>
              <a:rPr lang="en-US" b="1" dirty="0"/>
              <a:t>Some more useful keywords and options</a:t>
            </a:r>
          </a:p>
        </p:txBody>
      </p:sp>
      <p:graphicFrame>
        <p:nvGraphicFramePr>
          <p:cNvPr id="4" name="Content Placeholder 3">
            <a:extLst>
              <a:ext uri="{FF2B5EF4-FFF2-40B4-BE49-F238E27FC236}">
                <a16:creationId xmlns:a16="http://schemas.microsoft.com/office/drawing/2014/main" id="{CB86B49A-49A9-2B4B-BEBA-5BFF6886CA57}"/>
              </a:ext>
            </a:extLst>
          </p:cNvPr>
          <p:cNvGraphicFramePr>
            <a:graphicFrameLocks noGrp="1"/>
          </p:cNvGraphicFramePr>
          <p:nvPr>
            <p:ph idx="1"/>
            <p:extLst>
              <p:ext uri="{D42A27DB-BD31-4B8C-83A1-F6EECF244321}">
                <p14:modId xmlns:p14="http://schemas.microsoft.com/office/powerpoint/2010/main" val="86209763"/>
              </p:ext>
            </p:extLst>
          </p:nvPr>
        </p:nvGraphicFramePr>
        <p:xfrm>
          <a:off x="628650" y="1690691"/>
          <a:ext cx="7886700" cy="4674459"/>
        </p:xfrm>
        <a:graphic>
          <a:graphicData uri="http://schemas.openxmlformats.org/drawingml/2006/table">
            <a:tbl>
              <a:tblPr firstRow="1" bandRow="1">
                <a:tableStyleId>{C4B1156A-380E-4F78-BDF5-A606A8083BF9}</a:tableStyleId>
              </a:tblPr>
              <a:tblGrid>
                <a:gridCol w="2340461">
                  <a:extLst>
                    <a:ext uri="{9D8B030D-6E8A-4147-A177-3AD203B41FA5}">
                      <a16:colId xmlns:a16="http://schemas.microsoft.com/office/drawing/2014/main" val="1932678974"/>
                    </a:ext>
                  </a:extLst>
                </a:gridCol>
                <a:gridCol w="5546239">
                  <a:extLst>
                    <a:ext uri="{9D8B030D-6E8A-4147-A177-3AD203B41FA5}">
                      <a16:colId xmlns:a16="http://schemas.microsoft.com/office/drawing/2014/main" val="1183390643"/>
                    </a:ext>
                  </a:extLst>
                </a:gridCol>
              </a:tblGrid>
              <a:tr h="391872">
                <a:tc>
                  <a:txBody>
                    <a:bodyPr/>
                    <a:lstStyle/>
                    <a:p>
                      <a:r>
                        <a:rPr lang="en-US" sz="1800" dirty="0"/>
                        <a:t>Option</a:t>
                      </a:r>
                    </a:p>
                  </a:txBody>
                  <a:tcPr/>
                </a:tc>
                <a:tc>
                  <a:txBody>
                    <a:bodyPr/>
                    <a:lstStyle/>
                    <a:p>
                      <a:r>
                        <a:rPr lang="en-US" sz="1800" dirty="0"/>
                        <a:t>What it does</a:t>
                      </a:r>
                    </a:p>
                  </a:txBody>
                  <a:tcPr/>
                </a:tc>
                <a:extLst>
                  <a:ext uri="{0D108BD9-81ED-4DB2-BD59-A6C34878D82A}">
                    <a16:rowId xmlns:a16="http://schemas.microsoft.com/office/drawing/2014/main" val="1038566233"/>
                  </a:ext>
                </a:extLst>
              </a:tr>
              <a:tr h="466017">
                <a:tc>
                  <a:txBody>
                    <a:bodyPr/>
                    <a:lstStyle/>
                    <a:p>
                      <a:pPr>
                        <a:spcAft>
                          <a:spcPts val="600"/>
                        </a:spcAft>
                      </a:pPr>
                      <a:r>
                        <a:rPr lang="en-GB" sz="1800" b="1" kern="1200" dirty="0" err="1">
                          <a:effectLst/>
                        </a:rPr>
                        <a:t>Assert.ToString</a:t>
                      </a:r>
                      <a:r>
                        <a:rPr lang="en-GB" sz="1800" b="1" kern="1200" dirty="0">
                          <a:effectLst/>
                        </a:rPr>
                        <a:t>() </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en-GB" sz="1800" kern="1200" dirty="0">
                          <a:effectLst/>
                        </a:rPr>
                        <a:t>Returns the string representation of the object/variable.</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36806377"/>
                  </a:ext>
                </a:extLst>
              </a:tr>
              <a:tr h="399015">
                <a:tc>
                  <a:txBody>
                    <a:bodyPr/>
                    <a:lstStyle/>
                    <a:p>
                      <a:pPr>
                        <a:spcAft>
                          <a:spcPts val="600"/>
                        </a:spcAft>
                      </a:pPr>
                      <a:r>
                        <a:rPr lang="en-GB" sz="1800" b="1" dirty="0" err="1">
                          <a:effectLst/>
                        </a:rPr>
                        <a:t>GoTo</a:t>
                      </a:r>
                      <a:r>
                        <a:rPr lang="en-GB" sz="1800" b="1" dirty="0">
                          <a:effectLst/>
                        </a:rPr>
                        <a:t> </a:t>
                      </a:r>
                      <a:r>
                        <a:rPr lang="en-GB" sz="1800" b="0" i="1" dirty="0">
                          <a:effectLst/>
                        </a:rPr>
                        <a:t>label</a:t>
                      </a:r>
                      <a:endParaRPr lang="en-GB" sz="1800" b="0" i="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en-GB" sz="1800" kern="1200" dirty="0">
                          <a:effectLst/>
                        </a:rPr>
                        <a:t>Jump forwards, ignoring intervening code.</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56737889"/>
                  </a:ext>
                </a:extLst>
              </a:tr>
              <a:tr h="579756">
                <a:tc>
                  <a:txBody>
                    <a:bodyPr/>
                    <a:lstStyle/>
                    <a:p>
                      <a:pPr>
                        <a:spcAft>
                          <a:spcPts val="600"/>
                        </a:spcAft>
                      </a:pPr>
                      <a:r>
                        <a:rPr lang="en-GB" sz="1800" b="1" kern="1200" dirty="0" err="1">
                          <a:effectLst/>
                        </a:rPr>
                        <a:t>Interview.</a:t>
                      </a:r>
                      <a:r>
                        <a:rPr lang="en-GB" sz="1800" b="0" i="1" kern="1200" dirty="0" err="1">
                          <a:effectLst/>
                        </a:rPr>
                        <a:t>option</a:t>
                      </a:r>
                      <a:r>
                        <a:rPr lang="en-GB" b="1" dirty="0">
                          <a:effectLst/>
                        </a:rPr>
                        <a:t> </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en-GB" sz="1800" kern="1200" dirty="0">
                          <a:effectLst/>
                        </a:rPr>
                        <a:t>Obtain information about the current interview, e.g. </a:t>
                      </a:r>
                    </a:p>
                    <a:p>
                      <a:pPr marL="0" marR="0" lvl="0" indent="0" algn="l" defTabSz="914377" rtl="0" eaLnBrk="1" fontAlgn="auto" latinLnBrk="0" hangingPunct="1">
                        <a:lnSpc>
                          <a:spcPct val="100000"/>
                        </a:lnSpc>
                        <a:spcBef>
                          <a:spcPts val="0"/>
                        </a:spcBef>
                        <a:spcAft>
                          <a:spcPts val="600"/>
                        </a:spcAft>
                        <a:buClrTx/>
                        <a:buSzTx/>
                        <a:buFontTx/>
                        <a:buNone/>
                        <a:tabLst/>
                        <a:defRPr/>
                      </a:pPr>
                      <a:r>
                        <a:rPr lang="en-GB" sz="1800" b="1" kern="1200" dirty="0" err="1">
                          <a:effectLst/>
                        </a:rPr>
                        <a:t>Interview.PanelID</a:t>
                      </a:r>
                      <a:r>
                        <a:rPr lang="en-GB" sz="1800" b="1" kern="1200" dirty="0">
                          <a:effectLst/>
                        </a:rPr>
                        <a:t> </a:t>
                      </a:r>
                      <a:r>
                        <a:rPr lang="en-GB" sz="1800" kern="1200" dirty="0">
                          <a:effectLst/>
                        </a:rPr>
                        <a:t>– returns the </a:t>
                      </a:r>
                      <a:r>
                        <a:rPr lang="en-GB" sz="1800" kern="1200" dirty="0" err="1">
                          <a:effectLst/>
                        </a:rPr>
                        <a:t>Askia</a:t>
                      </a:r>
                      <a:r>
                        <a:rPr lang="en-GB" sz="1800" kern="1200" dirty="0">
                          <a:effectLst/>
                        </a:rPr>
                        <a:t> Panel ID when available,</a:t>
                      </a:r>
                    </a:p>
                    <a:p>
                      <a:pPr>
                        <a:spcAft>
                          <a:spcPts val="600"/>
                        </a:spcAft>
                      </a:pPr>
                      <a:r>
                        <a:rPr lang="en-GB" sz="1800" b="1" kern="1200" dirty="0" err="1">
                          <a:effectLst/>
                        </a:rPr>
                        <a:t>Interview.Progress</a:t>
                      </a:r>
                      <a:r>
                        <a:rPr lang="en-GB" sz="1800" b="1" kern="1200" dirty="0">
                          <a:effectLst/>
                        </a:rPr>
                        <a:t> </a:t>
                      </a:r>
                      <a:r>
                        <a:rPr lang="en-GB" sz="1800" kern="1200" dirty="0">
                          <a:effectLst/>
                        </a:rPr>
                        <a:t>– returns the % progress by respondent.</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31291537"/>
                  </a:ext>
                </a:extLst>
              </a:tr>
              <a:tr h="688227">
                <a:tc>
                  <a:txBody>
                    <a:bodyPr/>
                    <a:lstStyle/>
                    <a:p>
                      <a:pPr>
                        <a:spcAft>
                          <a:spcPts val="600"/>
                        </a:spcAft>
                      </a:pPr>
                      <a:r>
                        <a:rPr lang="en-GB" sz="1800" b="1" kern="1200" dirty="0" err="1">
                          <a:effectLst/>
                        </a:rPr>
                        <a:t>LoopQuestion</a:t>
                      </a:r>
                      <a:r>
                        <a:rPr lang="en-GB" sz="1800" b="1" kern="1200" dirty="0">
                          <a:effectLst/>
                        </a:rPr>
                        <a:t>.</a:t>
                      </a:r>
                      <a:br>
                        <a:rPr lang="en-GB" sz="1800" b="1" kern="1200" dirty="0">
                          <a:effectLst/>
                        </a:rPr>
                      </a:br>
                      <a:r>
                        <a:rPr lang="en-GB" sz="1800" b="1" kern="1200" dirty="0" err="1">
                          <a:effectLst/>
                        </a:rPr>
                        <a:t>AllIterations</a:t>
                      </a:r>
                      <a:r>
                        <a:rPr lang="en-GB" b="1" dirty="0">
                          <a:effectLst/>
                        </a:rPr>
                        <a:t> </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600"/>
                        </a:spcAft>
                      </a:pPr>
                      <a:r>
                        <a:rPr lang="en-GB" sz="1800" dirty="0">
                          <a:effectLst/>
                        </a:rPr>
                        <a:t>The total number of times a looped question can exist in a given questionnaire.</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3944191"/>
                  </a:ext>
                </a:extLst>
              </a:tr>
              <a:tr h="602664">
                <a:tc>
                  <a:txBody>
                    <a:bodyPr/>
                    <a:lstStyle/>
                    <a:p>
                      <a:pPr>
                        <a:spcAft>
                          <a:spcPts val="600"/>
                        </a:spcAft>
                      </a:pPr>
                      <a:r>
                        <a:rPr lang="en-GB" sz="1800" b="1" kern="1200" dirty="0">
                          <a:effectLst/>
                        </a:rPr>
                        <a:t>Question.</a:t>
                      </a:r>
                      <a:br>
                        <a:rPr lang="en-GB" sz="1800" b="1" kern="1200" dirty="0">
                          <a:effectLst/>
                        </a:rPr>
                      </a:br>
                      <a:r>
                        <a:rPr lang="en-GB" sz="1800" b="1" kern="1200" dirty="0" err="1">
                          <a:effectLst/>
                        </a:rPr>
                        <a:t>HasNoData</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lvl="0"/>
                      <a:r>
                        <a:rPr lang="en-GB" sz="1800" kern="1200" dirty="0">
                          <a:effectLst/>
                        </a:rPr>
                        <a:t>Indicates if there is any data in the question or not (true/false).</a:t>
                      </a:r>
                      <a:endParaRPr lang="en-GB" sz="1800" kern="12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1570285115"/>
                  </a:ext>
                </a:extLst>
              </a:tr>
              <a:tr h="602664">
                <a:tc>
                  <a:txBody>
                    <a:bodyPr/>
                    <a:lstStyle/>
                    <a:p>
                      <a:pPr>
                        <a:spcAft>
                          <a:spcPts val="600"/>
                        </a:spcAft>
                      </a:pPr>
                      <a:r>
                        <a:rPr lang="en-GB" sz="1800" b="1" kern="1200" dirty="0">
                          <a:effectLst/>
                        </a:rPr>
                        <a:t>Question.</a:t>
                      </a:r>
                      <a:br>
                        <a:rPr lang="en-GB" sz="1800" b="1" kern="1200" dirty="0">
                          <a:effectLst/>
                        </a:rPr>
                      </a:br>
                      <a:r>
                        <a:rPr lang="en-GB" sz="1800" b="1" kern="1200" dirty="0" err="1">
                          <a:effectLst/>
                        </a:rPr>
                        <a:t>HasValidData</a:t>
                      </a:r>
                      <a:r>
                        <a:rPr lang="en-GB" b="1" dirty="0">
                          <a:effectLst/>
                        </a:rPr>
                        <a:t> </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lvl="0"/>
                      <a:r>
                        <a:rPr lang="en-GB" sz="1800" kern="1200" dirty="0">
                          <a:effectLst/>
                        </a:rPr>
                        <a:t>Indicates if the answer of the current question is valid, for open, numeric and closed questions (depending on type).</a:t>
                      </a:r>
                      <a:endParaRPr lang="en-GB" sz="1800" kern="12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2119517903"/>
                  </a:ext>
                </a:extLst>
              </a:tr>
            </a:tbl>
          </a:graphicData>
        </a:graphic>
      </p:graphicFrame>
    </p:spTree>
    <p:extLst>
      <p:ext uri="{BB962C8B-B14F-4D97-AF65-F5344CB8AC3E}">
        <p14:creationId xmlns:p14="http://schemas.microsoft.com/office/powerpoint/2010/main" val="1615952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67930-AC37-A241-8BA0-BC9078EEA792}"/>
              </a:ext>
            </a:extLst>
          </p:cNvPr>
          <p:cNvSpPr>
            <a:spLocks noGrp="1"/>
          </p:cNvSpPr>
          <p:nvPr>
            <p:ph type="title"/>
          </p:nvPr>
        </p:nvSpPr>
        <p:spPr/>
        <p:txBody>
          <a:bodyPr/>
          <a:lstStyle/>
          <a:p>
            <a:r>
              <a:rPr lang="en-US" b="1" dirty="0"/>
              <a:t>Verifying loop variables</a:t>
            </a:r>
          </a:p>
        </p:txBody>
      </p:sp>
      <p:sp>
        <p:nvSpPr>
          <p:cNvPr id="3" name="Content Placeholder 2">
            <a:extLst>
              <a:ext uri="{FF2B5EF4-FFF2-40B4-BE49-F238E27FC236}">
                <a16:creationId xmlns:a16="http://schemas.microsoft.com/office/drawing/2014/main" id="{BE354E24-CC05-404A-AA3F-7A8AB9EE0957}"/>
              </a:ext>
            </a:extLst>
          </p:cNvPr>
          <p:cNvSpPr>
            <a:spLocks noGrp="1"/>
          </p:cNvSpPr>
          <p:nvPr>
            <p:ph idx="1"/>
          </p:nvPr>
        </p:nvSpPr>
        <p:spPr/>
        <p:txBody>
          <a:bodyPr/>
          <a:lstStyle/>
          <a:p>
            <a:pPr marL="0" indent="0">
              <a:buNone/>
            </a:pPr>
            <a:r>
              <a:rPr lang="en-GB" dirty="0"/>
              <a:t>Q13a is a multi-coded question inside a loop. We want to check that it has valid data on all iterations.</a:t>
            </a:r>
            <a:br>
              <a:rPr lang="en-GB" dirty="0"/>
            </a:br>
            <a:endParaRPr lang="en-GB" dirty="0">
              <a:latin typeface="+mn-lt"/>
            </a:endParaRPr>
          </a:p>
          <a:p>
            <a:pPr marL="457189" lvl="1" indent="0">
              <a:buNone/>
            </a:pPr>
            <a:r>
              <a:rPr lang="en-GB" sz="2800" dirty="0">
                <a:solidFill>
                  <a:schemeClr val="accent5"/>
                </a:solidFill>
                <a:latin typeface="+mn-lt"/>
              </a:rPr>
              <a:t>Dim </a:t>
            </a:r>
            <a:r>
              <a:rPr lang="en-GB" sz="2800" dirty="0" err="1">
                <a:solidFill>
                  <a:schemeClr val="accent5"/>
                </a:solidFill>
                <a:latin typeface="+mn-lt"/>
              </a:rPr>
              <a:t>i</a:t>
            </a:r>
            <a:br>
              <a:rPr lang="en-GB" sz="2800" dirty="0">
                <a:latin typeface="+mn-lt"/>
              </a:rPr>
            </a:br>
            <a:r>
              <a:rPr lang="en-GB" sz="2800" dirty="0">
                <a:solidFill>
                  <a:schemeClr val="accent5"/>
                </a:solidFill>
                <a:latin typeface="+mn-lt"/>
              </a:rPr>
              <a:t>For </a:t>
            </a:r>
            <a:r>
              <a:rPr lang="en-GB" sz="2800" dirty="0" err="1">
                <a:solidFill>
                  <a:schemeClr val="accent5"/>
                </a:solidFill>
                <a:latin typeface="+mn-lt"/>
              </a:rPr>
              <a:t>i</a:t>
            </a:r>
            <a:r>
              <a:rPr lang="en-GB" sz="2800" dirty="0">
                <a:solidFill>
                  <a:schemeClr val="accent5"/>
                </a:solidFill>
                <a:latin typeface="+mn-lt"/>
              </a:rPr>
              <a:t> = 1 to ^Q13a^.AllIterations.Count</a:t>
            </a:r>
            <a:br>
              <a:rPr lang="en-GB" sz="2800" dirty="0">
                <a:latin typeface="+mn-lt"/>
              </a:rPr>
            </a:br>
            <a:r>
              <a:rPr lang="en-GB" sz="2800" dirty="0">
                <a:latin typeface="+mn-lt"/>
              </a:rPr>
              <a:t>   </a:t>
            </a:r>
            <a:r>
              <a:rPr lang="en-GB" sz="2800" dirty="0" err="1">
                <a:solidFill>
                  <a:schemeClr val="accent1"/>
                </a:solidFill>
                <a:latin typeface="+mn-lt"/>
              </a:rPr>
              <a:t>Assert.Check</a:t>
            </a:r>
            <a:r>
              <a:rPr lang="en-GB" sz="2800" dirty="0">
                <a:solidFill>
                  <a:schemeClr val="accent1"/>
                </a:solidFill>
                <a:latin typeface="+mn-lt"/>
              </a:rPr>
              <a:t>( </a:t>
            </a:r>
            <a:r>
              <a:rPr lang="en-GB" sz="2800" dirty="0">
                <a:solidFill>
                  <a:schemeClr val="accent6"/>
                </a:solidFill>
                <a:latin typeface="+mn-lt"/>
              </a:rPr>
              <a:t>^Q13a^.Iteration[</a:t>
            </a:r>
            <a:r>
              <a:rPr lang="en-GB" sz="2800" dirty="0" err="1">
                <a:solidFill>
                  <a:schemeClr val="accent6"/>
                </a:solidFill>
                <a:latin typeface="+mn-lt"/>
              </a:rPr>
              <a:t>i</a:t>
            </a:r>
            <a:r>
              <a:rPr lang="en-GB" sz="2800" dirty="0">
                <a:solidFill>
                  <a:schemeClr val="accent6"/>
                </a:solidFill>
                <a:latin typeface="+mn-lt"/>
              </a:rPr>
              <a:t>].</a:t>
            </a:r>
            <a:r>
              <a:rPr lang="en-GB" sz="2800" dirty="0" err="1">
                <a:solidFill>
                  <a:schemeClr val="accent6"/>
                </a:solidFill>
                <a:latin typeface="+mn-lt"/>
              </a:rPr>
              <a:t>HasValidData</a:t>
            </a:r>
            <a:r>
              <a:rPr lang="en-GB" sz="2800" dirty="0">
                <a:solidFill>
                  <a:schemeClr val="accent1"/>
                </a:solidFill>
                <a:latin typeface="+mn-lt"/>
              </a:rPr>
              <a:t>,</a:t>
            </a:r>
            <a:br>
              <a:rPr lang="en-GB" sz="2800" dirty="0">
                <a:solidFill>
                  <a:schemeClr val="accent1"/>
                </a:solidFill>
                <a:latin typeface="+mn-lt"/>
              </a:rPr>
            </a:br>
            <a:r>
              <a:rPr lang="en-GB" sz="2800" dirty="0">
                <a:solidFill>
                  <a:schemeClr val="accent1"/>
                </a:solidFill>
                <a:latin typeface="+mn-lt"/>
              </a:rPr>
              <a:t>  </a:t>
            </a:r>
            <a:r>
              <a:rPr lang="en-GB" sz="2800" dirty="0">
                <a:latin typeface="+mn-lt"/>
              </a:rPr>
              <a:t> </a:t>
            </a:r>
            <a:r>
              <a:rPr lang="en-GB" sz="2800" dirty="0">
                <a:solidFill>
                  <a:schemeClr val="accent2"/>
                </a:solidFill>
                <a:latin typeface="+mn-lt"/>
              </a:rPr>
              <a:t>"Q13a doesn't have valid data"</a:t>
            </a:r>
            <a:r>
              <a:rPr lang="en-GB" sz="2800" dirty="0">
                <a:solidFill>
                  <a:schemeClr val="accent1"/>
                </a:solidFill>
                <a:latin typeface="+mn-lt"/>
              </a:rPr>
              <a:t>)</a:t>
            </a:r>
            <a:br>
              <a:rPr lang="en-GB" sz="2800" dirty="0">
                <a:latin typeface="+mn-lt"/>
              </a:rPr>
            </a:br>
            <a:r>
              <a:rPr lang="en-GB" sz="2800" dirty="0">
                <a:solidFill>
                  <a:schemeClr val="accent5"/>
                </a:solidFill>
                <a:latin typeface="+mn-lt"/>
              </a:rPr>
              <a:t>Next </a:t>
            </a:r>
            <a:r>
              <a:rPr lang="en-GB" sz="2800" dirty="0" err="1">
                <a:solidFill>
                  <a:schemeClr val="accent5"/>
                </a:solidFill>
                <a:latin typeface="+mn-lt"/>
              </a:rPr>
              <a:t>i</a:t>
            </a:r>
            <a:r>
              <a:rPr lang="en-GB" sz="2800" dirty="0">
                <a:solidFill>
                  <a:schemeClr val="accent5"/>
                </a:solidFill>
                <a:latin typeface="+mn-lt"/>
              </a:rPr>
              <a:t> </a:t>
            </a:r>
          </a:p>
        </p:txBody>
      </p:sp>
    </p:spTree>
    <p:extLst>
      <p:ext uri="{BB962C8B-B14F-4D97-AF65-F5344CB8AC3E}">
        <p14:creationId xmlns:p14="http://schemas.microsoft.com/office/powerpoint/2010/main" val="36314637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3FD4B-8E74-654C-A728-2167255EB763}"/>
              </a:ext>
            </a:extLst>
          </p:cNvPr>
          <p:cNvSpPr>
            <a:spLocks noGrp="1"/>
          </p:cNvSpPr>
          <p:nvPr>
            <p:ph type="title"/>
          </p:nvPr>
        </p:nvSpPr>
        <p:spPr/>
        <p:txBody>
          <a:bodyPr/>
          <a:lstStyle/>
          <a:p>
            <a:r>
              <a:rPr lang="en-US" b="1" dirty="0"/>
              <a:t>Checking for speed cheats</a:t>
            </a:r>
          </a:p>
        </p:txBody>
      </p:sp>
      <p:sp>
        <p:nvSpPr>
          <p:cNvPr id="3" name="Content Placeholder 2">
            <a:extLst>
              <a:ext uri="{FF2B5EF4-FFF2-40B4-BE49-F238E27FC236}">
                <a16:creationId xmlns:a16="http://schemas.microsoft.com/office/drawing/2014/main" id="{79EB17EC-8D20-C343-9D4D-49BFBCF055A9}"/>
              </a:ext>
            </a:extLst>
          </p:cNvPr>
          <p:cNvSpPr>
            <a:spLocks noGrp="1"/>
          </p:cNvSpPr>
          <p:nvPr>
            <p:ph idx="1"/>
          </p:nvPr>
        </p:nvSpPr>
        <p:spPr/>
        <p:txBody>
          <a:bodyPr/>
          <a:lstStyle/>
          <a:p>
            <a:pPr marL="0" indent="0">
              <a:buNone/>
            </a:pPr>
            <a:r>
              <a:rPr lang="en-GB" dirty="0"/>
              <a:t>Use </a:t>
            </a:r>
            <a:r>
              <a:rPr lang="en-GB" b="1" dirty="0" err="1">
                <a:latin typeface="+mn-lt"/>
              </a:rPr>
              <a:t>Interview.Duration</a:t>
            </a:r>
            <a:r>
              <a:rPr lang="en-GB" b="1" dirty="0">
                <a:latin typeface="+mn-lt"/>
              </a:rPr>
              <a:t>() </a:t>
            </a:r>
            <a:r>
              <a:rPr lang="en-GB" dirty="0"/>
              <a:t>to obtain the time in seconds that the respondent took between two questions</a:t>
            </a:r>
          </a:p>
          <a:p>
            <a:pPr marL="457189" lvl="1" indent="0">
              <a:buNone/>
            </a:pPr>
            <a:r>
              <a:rPr lang="en-GB" b="1" dirty="0" err="1">
                <a:solidFill>
                  <a:schemeClr val="accent5"/>
                </a:solidFill>
                <a:latin typeface="+mn-lt"/>
              </a:rPr>
              <a:t>Interview.Duration</a:t>
            </a:r>
            <a:r>
              <a:rPr lang="en-GB" b="1" dirty="0">
                <a:solidFill>
                  <a:schemeClr val="accent5"/>
                </a:solidFill>
                <a:latin typeface="+mn-lt"/>
              </a:rPr>
              <a:t>( </a:t>
            </a:r>
            <a:r>
              <a:rPr lang="en-GB" i="1" dirty="0" err="1">
                <a:solidFill>
                  <a:schemeClr val="accent6"/>
                </a:solidFill>
                <a:latin typeface="+mn-lt"/>
              </a:rPr>
              <a:t>start_question</a:t>
            </a:r>
            <a:r>
              <a:rPr lang="en-GB" i="1" dirty="0">
                <a:solidFill>
                  <a:schemeClr val="accent6"/>
                </a:solidFill>
                <a:latin typeface="+mn-lt"/>
              </a:rPr>
              <a:t>, </a:t>
            </a:r>
            <a:r>
              <a:rPr lang="en-GB" i="1" dirty="0" err="1">
                <a:solidFill>
                  <a:schemeClr val="accent6"/>
                </a:solidFill>
                <a:latin typeface="+mn-lt"/>
              </a:rPr>
              <a:t>finish_question</a:t>
            </a:r>
            <a:r>
              <a:rPr lang="en-GB" b="1" dirty="0">
                <a:solidFill>
                  <a:schemeClr val="accent5"/>
                </a:solidFill>
                <a:latin typeface="+mn-lt"/>
              </a:rPr>
              <a:t>)  </a:t>
            </a:r>
          </a:p>
          <a:p>
            <a:pPr marL="0" indent="0">
              <a:buNone/>
            </a:pPr>
            <a:r>
              <a:rPr lang="en-GB" dirty="0"/>
              <a:t>For example:</a:t>
            </a:r>
          </a:p>
          <a:p>
            <a:pPr marL="457189" lvl="1" indent="0">
              <a:buNone/>
            </a:pPr>
            <a:r>
              <a:rPr lang="en-GB" dirty="0" err="1">
                <a:solidFill>
                  <a:schemeClr val="accent1"/>
                </a:solidFill>
                <a:latin typeface="+mn-lt"/>
              </a:rPr>
              <a:t>Assert.Check</a:t>
            </a:r>
            <a:r>
              <a:rPr lang="en-GB" dirty="0">
                <a:solidFill>
                  <a:schemeClr val="accent1"/>
                </a:solidFill>
                <a:latin typeface="+mn-lt"/>
              </a:rPr>
              <a:t>( </a:t>
            </a:r>
            <a:r>
              <a:rPr lang="en-GB" dirty="0" err="1">
                <a:solidFill>
                  <a:schemeClr val="accent5"/>
                </a:solidFill>
                <a:latin typeface="+mn-lt"/>
              </a:rPr>
              <a:t>Interview.Duration</a:t>
            </a:r>
            <a:r>
              <a:rPr lang="en-GB" dirty="0">
                <a:solidFill>
                  <a:schemeClr val="accent6"/>
                </a:solidFill>
                <a:latin typeface="+mn-lt"/>
              </a:rPr>
              <a:t>( Screen01,</a:t>
            </a:r>
            <a:br>
              <a:rPr lang="en-GB" dirty="0">
                <a:solidFill>
                  <a:schemeClr val="accent6"/>
                </a:solidFill>
                <a:latin typeface="+mn-lt"/>
              </a:rPr>
            </a:br>
            <a:r>
              <a:rPr lang="en-GB" dirty="0">
                <a:solidFill>
                  <a:schemeClr val="accent6"/>
                </a:solidFill>
                <a:latin typeface="+mn-lt"/>
              </a:rPr>
              <a:t> </a:t>
            </a:r>
            <a:r>
              <a:rPr lang="en-GB" dirty="0" err="1">
                <a:solidFill>
                  <a:schemeClr val="accent6"/>
                </a:solidFill>
                <a:latin typeface="+mn-lt"/>
              </a:rPr>
              <a:t>AnyComments</a:t>
            </a:r>
            <a:r>
              <a:rPr lang="en-GB" dirty="0">
                <a:solidFill>
                  <a:schemeClr val="accent6"/>
                </a:solidFill>
                <a:latin typeface="+mn-lt"/>
              </a:rPr>
              <a:t>)</a:t>
            </a:r>
            <a:r>
              <a:rPr lang="en-GB" dirty="0">
                <a:solidFill>
                  <a:schemeClr val="accent5"/>
                </a:solidFill>
                <a:latin typeface="+mn-lt"/>
              </a:rPr>
              <a:t> &gt;=120</a:t>
            </a:r>
            <a:r>
              <a:rPr lang="en-GB" dirty="0">
                <a:solidFill>
                  <a:schemeClr val="accent1"/>
                </a:solidFill>
                <a:latin typeface="+mn-lt"/>
              </a:rPr>
              <a:t>,</a:t>
            </a:r>
            <a:br>
              <a:rPr lang="en-GB" dirty="0">
                <a:latin typeface="+mn-lt"/>
              </a:rPr>
            </a:br>
            <a:r>
              <a:rPr lang="en-GB" dirty="0">
                <a:solidFill>
                  <a:schemeClr val="accent4"/>
                </a:solidFill>
                <a:latin typeface="+mn-lt"/>
              </a:rPr>
              <a:t>"The respondent took less than 2 minutes to complete the interview."</a:t>
            </a:r>
            <a:r>
              <a:rPr lang="en-GB" dirty="0">
                <a:solidFill>
                  <a:schemeClr val="accent1"/>
                </a:solidFill>
                <a:latin typeface="+mn-lt"/>
              </a:rPr>
              <a:t>) </a:t>
            </a:r>
          </a:p>
        </p:txBody>
      </p:sp>
    </p:spTree>
    <p:extLst>
      <p:ext uri="{BB962C8B-B14F-4D97-AF65-F5344CB8AC3E}">
        <p14:creationId xmlns:p14="http://schemas.microsoft.com/office/powerpoint/2010/main" val="32719378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933D4-0D3A-2746-8F50-67B3946D40A1}"/>
              </a:ext>
            </a:extLst>
          </p:cNvPr>
          <p:cNvSpPr>
            <a:spLocks noGrp="1"/>
          </p:cNvSpPr>
          <p:nvPr>
            <p:ph type="title"/>
          </p:nvPr>
        </p:nvSpPr>
        <p:spPr/>
        <p:txBody>
          <a:bodyPr/>
          <a:lstStyle/>
          <a:p>
            <a:r>
              <a:rPr lang="en-US" b="1" dirty="0"/>
              <a:t>Summary</a:t>
            </a:r>
            <a:r>
              <a:rPr lang="en-US" dirty="0"/>
              <a:t>  Verification Scripts</a:t>
            </a:r>
          </a:p>
        </p:txBody>
      </p:sp>
      <p:sp>
        <p:nvSpPr>
          <p:cNvPr id="3" name="Content Placeholder 2">
            <a:extLst>
              <a:ext uri="{FF2B5EF4-FFF2-40B4-BE49-F238E27FC236}">
                <a16:creationId xmlns:a16="http://schemas.microsoft.com/office/drawing/2014/main" id="{FCAFF46A-F96D-8246-AB05-7F819C06BCA4}"/>
              </a:ext>
            </a:extLst>
          </p:cNvPr>
          <p:cNvSpPr>
            <a:spLocks noGrp="1"/>
          </p:cNvSpPr>
          <p:nvPr>
            <p:ph idx="1"/>
          </p:nvPr>
        </p:nvSpPr>
        <p:spPr/>
        <p:txBody>
          <a:bodyPr>
            <a:normAutofit fontScale="92500" lnSpcReduction="10000"/>
          </a:bodyPr>
          <a:lstStyle/>
          <a:p>
            <a:pPr lvl="0"/>
            <a:r>
              <a:rPr lang="en-GB" dirty="0"/>
              <a:t>How to write verification scripts using the </a:t>
            </a:r>
            <a:r>
              <a:rPr lang="en-GB" b="1" dirty="0" err="1"/>
              <a:t>Assert.Check</a:t>
            </a:r>
            <a:r>
              <a:rPr lang="en-GB" b="1" dirty="0"/>
              <a:t>( ) </a:t>
            </a:r>
            <a:r>
              <a:rPr lang="en-GB" dirty="0"/>
              <a:t>command</a:t>
            </a:r>
          </a:p>
          <a:p>
            <a:pPr lvl="0"/>
            <a:r>
              <a:rPr lang="en-GB" dirty="0"/>
              <a:t>Running your verification script in </a:t>
            </a:r>
            <a:r>
              <a:rPr lang="en-GB" b="1" dirty="0" err="1"/>
              <a:t>askiatools</a:t>
            </a:r>
            <a:endParaRPr lang="en-GB" b="1" dirty="0"/>
          </a:p>
          <a:p>
            <a:pPr lvl="1"/>
            <a:r>
              <a:rPr lang="en-GB" dirty="0"/>
              <a:t>Including different ways to run it on a subset or in step-by-step mode</a:t>
            </a:r>
          </a:p>
          <a:p>
            <a:pPr lvl="0"/>
            <a:r>
              <a:rPr lang="en-GB" dirty="0"/>
              <a:t>Viewing the script output in </a:t>
            </a:r>
            <a:r>
              <a:rPr lang="en-GB" b="1" dirty="0" err="1"/>
              <a:t>askiatools</a:t>
            </a:r>
            <a:endParaRPr lang="en-GB" b="1" dirty="0"/>
          </a:p>
          <a:p>
            <a:pPr lvl="0"/>
            <a:r>
              <a:rPr lang="en-GB" dirty="0"/>
              <a:t>Syntax that is useful for writing verification scripts</a:t>
            </a:r>
          </a:p>
          <a:p>
            <a:pPr lvl="1"/>
            <a:r>
              <a:rPr lang="en-GB" dirty="0"/>
              <a:t>E.g. </a:t>
            </a:r>
            <a:r>
              <a:rPr lang="en-GB" b="1" dirty="0" err="1"/>
              <a:t>GoTo</a:t>
            </a:r>
            <a:r>
              <a:rPr lang="en-GB" dirty="0"/>
              <a:t>, </a:t>
            </a:r>
            <a:r>
              <a:rPr lang="en-GB" b="1" dirty="0"/>
              <a:t>Interview</a:t>
            </a:r>
            <a:r>
              <a:rPr lang="en-GB" dirty="0"/>
              <a:t> properties, </a:t>
            </a:r>
          </a:p>
          <a:p>
            <a:pPr lvl="1"/>
            <a:r>
              <a:rPr lang="en-GB" dirty="0"/>
              <a:t>loop properties .</a:t>
            </a:r>
            <a:r>
              <a:rPr lang="en-GB" b="1" dirty="0"/>
              <a:t>Iteration</a:t>
            </a:r>
            <a:r>
              <a:rPr lang="en-GB" dirty="0"/>
              <a:t> and .</a:t>
            </a:r>
            <a:r>
              <a:rPr lang="en-GB" b="1" dirty="0" err="1"/>
              <a:t>AllIterations</a:t>
            </a:r>
            <a:r>
              <a:rPr lang="en-GB" dirty="0"/>
              <a:t>, </a:t>
            </a:r>
          </a:p>
          <a:p>
            <a:pPr lvl="1"/>
            <a:r>
              <a:rPr lang="en-GB" dirty="0"/>
              <a:t>question properties .</a:t>
            </a:r>
            <a:r>
              <a:rPr lang="en-GB" b="1" dirty="0" err="1"/>
              <a:t>HasNoData</a:t>
            </a:r>
            <a:r>
              <a:rPr lang="en-GB" dirty="0"/>
              <a:t>, and .</a:t>
            </a:r>
            <a:r>
              <a:rPr lang="en-GB" b="1" dirty="0" err="1"/>
              <a:t>HasValidData</a:t>
            </a:r>
            <a:endParaRPr lang="en-GB" dirty="0"/>
          </a:p>
          <a:p>
            <a:pPr lvl="0"/>
            <a:r>
              <a:rPr lang="en-GB" dirty="0"/>
              <a:t>How to generate simple verification scripts automatically</a:t>
            </a:r>
          </a:p>
          <a:p>
            <a:pPr lvl="0"/>
            <a:endParaRPr lang="en-GB" dirty="0"/>
          </a:p>
        </p:txBody>
      </p:sp>
    </p:spTree>
    <p:extLst>
      <p:ext uri="{BB962C8B-B14F-4D97-AF65-F5344CB8AC3E}">
        <p14:creationId xmlns:p14="http://schemas.microsoft.com/office/powerpoint/2010/main" val="2110684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latin typeface="+mn-lt"/>
                <a:cs typeface="Arial"/>
              </a:rPr>
              <a:t>Session 410.1</a:t>
            </a:r>
            <a:endParaRPr lang="en-US" dirty="0">
              <a:latin typeface="+mn-lt"/>
            </a:endParaRPr>
          </a:p>
        </p:txBody>
      </p:sp>
      <p:sp>
        <p:nvSpPr>
          <p:cNvPr id="4" name="Content Placeholder 3"/>
          <p:cNvSpPr>
            <a:spLocks noGrp="1"/>
          </p:cNvSpPr>
          <p:nvPr>
            <p:ph idx="1"/>
          </p:nvPr>
        </p:nvSpPr>
        <p:spPr/>
        <p:txBody>
          <a:bodyPr>
            <a:normAutofit/>
          </a:bodyPr>
          <a:lstStyle/>
          <a:p>
            <a:pPr lvl="0">
              <a:buNone/>
            </a:pPr>
            <a:r>
              <a:rPr lang="en-GB" b="1" dirty="0">
                <a:solidFill>
                  <a:srgbClr val="FFFFFF"/>
                </a:solidFill>
              </a:rPr>
              <a:t>TOPICS COVERED</a:t>
            </a:r>
          </a:p>
          <a:p>
            <a:pPr lvl="0"/>
            <a:r>
              <a:rPr lang="en-GB" dirty="0"/>
              <a:t>The main reasons for editing data</a:t>
            </a:r>
          </a:p>
          <a:p>
            <a:pPr lvl="0"/>
            <a:r>
              <a:rPr lang="en-GB" dirty="0"/>
              <a:t>Edit scripts and the edit flag in Design</a:t>
            </a:r>
          </a:p>
          <a:p>
            <a:pPr lvl="0"/>
            <a:r>
              <a:rPr lang="en-GB" dirty="0"/>
              <a:t>Running edits in </a:t>
            </a:r>
            <a:r>
              <a:rPr lang="en-GB" dirty="0" err="1"/>
              <a:t>Askia</a:t>
            </a:r>
            <a:r>
              <a:rPr lang="en-GB" dirty="0"/>
              <a:t> Tools</a:t>
            </a:r>
          </a:p>
        </p:txBody>
      </p:sp>
      <p:sp>
        <p:nvSpPr>
          <p:cNvPr id="2" name="Text Placeholder 1"/>
          <p:cNvSpPr>
            <a:spLocks noGrp="1"/>
          </p:cNvSpPr>
          <p:nvPr>
            <p:ph type="body" sz="quarter" idx="11"/>
          </p:nvPr>
        </p:nvSpPr>
        <p:spPr/>
        <p:txBody>
          <a:bodyPr/>
          <a:lstStyle/>
          <a:p>
            <a:r>
              <a:rPr lang="en-GB" dirty="0"/>
              <a:t>Concepts of Edit Scripts in </a:t>
            </a:r>
            <a:r>
              <a:rPr lang="en-GB" dirty="0" err="1"/>
              <a:t>Askia</a:t>
            </a:r>
            <a:endParaRPr lang="en-US" dirty="0"/>
          </a:p>
        </p:txBody>
      </p:sp>
      <p:grpSp>
        <p:nvGrpSpPr>
          <p:cNvPr id="17" name="Group 16"/>
          <p:cNvGrpSpPr/>
          <p:nvPr/>
        </p:nvGrpSpPr>
        <p:grpSpPr>
          <a:xfrm>
            <a:off x="170167" y="6546903"/>
            <a:ext cx="711443" cy="207232"/>
            <a:chOff x="4397290" y="5770760"/>
            <a:chExt cx="1000844" cy="290018"/>
          </a:xfrm>
        </p:grpSpPr>
        <p:sp>
          <p:nvSpPr>
            <p:cNvPr id="18" name="Right Arrow 17"/>
            <p:cNvSpPr/>
            <p:nvPr/>
          </p:nvSpPr>
          <p:spPr>
            <a:xfrm>
              <a:off x="4796592" y="5819490"/>
              <a:ext cx="180000" cy="155575"/>
            </a:xfrm>
            <a:prstGeom prst="rightArrow">
              <a:avLst>
                <a:gd name="adj1" fmla="val 50000"/>
                <a:gd name="adj2" fmla="val 56122"/>
              </a:avLst>
            </a:prstGeom>
            <a:solidFill>
              <a:schemeClr val="tx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4397290" y="5770760"/>
              <a:ext cx="418353" cy="290018"/>
            </a:xfrm>
            <a:prstGeom prst="rect">
              <a:avLst/>
            </a:prstGeom>
            <a:solidFill>
              <a:schemeClr val="tx2"/>
            </a:solidFill>
            <a:ln w="3175" cmpd="sng">
              <a:solidFill>
                <a:schemeClr val="tx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4979781" y="5770760"/>
              <a:ext cx="418353" cy="290018"/>
            </a:xfrm>
            <a:prstGeom prst="rect">
              <a:avLst/>
            </a:prstGeom>
            <a:solidFill>
              <a:srgbClr val="283B49"/>
            </a:solidFill>
            <a:ln w="3175" cmpd="sng">
              <a:solidFill>
                <a:schemeClr val="tx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5011122" y="5794834"/>
              <a:ext cx="265953" cy="180231"/>
            </a:xfrm>
            <a:prstGeom prst="rect">
              <a:avLst/>
            </a:prstGeom>
            <a:solidFill>
              <a:schemeClr val="tx2"/>
            </a:solidFill>
            <a:ln w="31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5108733" y="5853546"/>
              <a:ext cx="265953" cy="180231"/>
            </a:xfrm>
            <a:prstGeom prst="rect">
              <a:avLst/>
            </a:prstGeom>
            <a:solidFill>
              <a:schemeClr val="tx2">
                <a:lumMod val="60000"/>
                <a:lumOff val="40000"/>
              </a:schemeClr>
            </a:solidFill>
            <a:ln w="31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00938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0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F0ED0-20BC-4E40-B6AF-2AB703297C05}"/>
              </a:ext>
            </a:extLst>
          </p:cNvPr>
          <p:cNvSpPr>
            <a:spLocks noGrp="1"/>
          </p:cNvSpPr>
          <p:nvPr>
            <p:ph type="title"/>
          </p:nvPr>
        </p:nvSpPr>
        <p:spPr/>
        <p:txBody>
          <a:bodyPr/>
          <a:lstStyle/>
          <a:p>
            <a:r>
              <a:rPr lang="en-US" dirty="0"/>
              <a:t>What do we mean by </a:t>
            </a:r>
            <a:r>
              <a:rPr lang="en-US" b="1" dirty="0"/>
              <a:t>Editing </a:t>
            </a:r>
            <a:r>
              <a:rPr lang="en-US" dirty="0"/>
              <a:t>data?</a:t>
            </a:r>
          </a:p>
        </p:txBody>
      </p:sp>
      <p:sp>
        <p:nvSpPr>
          <p:cNvPr id="3" name="Content Placeholder 2">
            <a:extLst>
              <a:ext uri="{FF2B5EF4-FFF2-40B4-BE49-F238E27FC236}">
                <a16:creationId xmlns:a16="http://schemas.microsoft.com/office/drawing/2014/main" id="{E788B9A1-B501-AD47-8447-41E616FB9ED7}"/>
              </a:ext>
            </a:extLst>
          </p:cNvPr>
          <p:cNvSpPr>
            <a:spLocks noGrp="1"/>
          </p:cNvSpPr>
          <p:nvPr>
            <p:ph idx="1"/>
          </p:nvPr>
        </p:nvSpPr>
        <p:spPr>
          <a:xfrm>
            <a:off x="628650" y="1569157"/>
            <a:ext cx="7886700" cy="1238590"/>
          </a:xfrm>
        </p:spPr>
        <p:txBody>
          <a:bodyPr>
            <a:normAutofit/>
          </a:bodyPr>
          <a:lstStyle/>
          <a:p>
            <a:pPr marL="0" indent="0">
              <a:buNone/>
            </a:pPr>
            <a:r>
              <a:rPr lang="en-GB" dirty="0">
                <a:latin typeface="Arial" panose="020B0604020202020204" pitchFamily="34" charset="0"/>
                <a:cs typeface="Arial" panose="020B0604020202020204" pitchFamily="34" charset="0"/>
              </a:rPr>
              <a:t>Editing data is about making changes to existing data to improve its </a:t>
            </a:r>
            <a:r>
              <a:rPr lang="en-GB" b="1" dirty="0">
                <a:solidFill>
                  <a:schemeClr val="accent2"/>
                </a:solidFill>
                <a:latin typeface="Arial" panose="020B0604020202020204" pitchFamily="34" charset="0"/>
                <a:cs typeface="Arial" panose="020B0604020202020204" pitchFamily="34" charset="0"/>
              </a:rPr>
              <a:t>accuracy</a:t>
            </a:r>
            <a:r>
              <a:rPr lang="en-GB" dirty="0">
                <a:latin typeface="Arial" panose="020B0604020202020204" pitchFamily="34" charset="0"/>
                <a:cs typeface="Arial" panose="020B0604020202020204" pitchFamily="34" charset="0"/>
              </a:rPr>
              <a:t> or its </a:t>
            </a:r>
            <a:r>
              <a:rPr lang="en-GB" b="1" dirty="0">
                <a:solidFill>
                  <a:schemeClr val="accent6"/>
                </a:solidFill>
                <a:latin typeface="Arial" panose="020B0604020202020204" pitchFamily="34" charset="0"/>
                <a:cs typeface="Arial" panose="020B0604020202020204" pitchFamily="34" charset="0"/>
              </a:rPr>
              <a:t>usefulness</a:t>
            </a:r>
            <a:r>
              <a:rPr lang="en-GB" dirty="0">
                <a:latin typeface="Arial" panose="020B0604020202020204" pitchFamily="34" charset="0"/>
                <a:cs typeface="Arial" panose="020B0604020202020204" pitchFamily="34" charset="0"/>
              </a:rPr>
              <a:t> </a:t>
            </a:r>
          </a:p>
          <a:p>
            <a:endParaRPr lang="en-US"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2C5D196A-4649-8840-BB04-9637E3B7A2EA}"/>
              </a:ext>
            </a:extLst>
          </p:cNvPr>
          <p:cNvSpPr txBox="1"/>
          <p:nvPr/>
        </p:nvSpPr>
        <p:spPr>
          <a:xfrm>
            <a:off x="940938" y="3642870"/>
            <a:ext cx="3800397" cy="1138773"/>
          </a:xfrm>
          <a:prstGeom prst="rect">
            <a:avLst/>
          </a:prstGeom>
          <a:noFill/>
        </p:spPr>
        <p:txBody>
          <a:bodyPr wrap="square" rtlCol="0">
            <a:spAutoFit/>
          </a:bodyPr>
          <a:lstStyle/>
          <a:p>
            <a:pPr marL="285750" indent="-285750">
              <a:buFont typeface="Arial" panose="020B0604020202020204" pitchFamily="34" charset="0"/>
              <a:buChar char="•"/>
            </a:pPr>
            <a:r>
              <a:rPr lang="en-GB" sz="1700" dirty="0">
                <a:latin typeface="Arial" panose="020B0604020202020204" pitchFamily="34" charset="0"/>
                <a:cs typeface="Arial" panose="020B0604020202020204" pitchFamily="34" charset="0"/>
              </a:rPr>
              <a:t>changing a response to a question to a different value</a:t>
            </a:r>
          </a:p>
          <a:p>
            <a:pPr marL="285750" indent="-285750">
              <a:buFont typeface="Arial" panose="020B0604020202020204" pitchFamily="34" charset="0"/>
              <a:buChar char="•"/>
            </a:pPr>
            <a:r>
              <a:rPr lang="en-GB" sz="1700" dirty="0">
                <a:latin typeface="Arial" panose="020B0604020202020204" pitchFamily="34" charset="0"/>
                <a:cs typeface="Arial" panose="020B0604020202020204" pitchFamily="34" charset="0"/>
              </a:rPr>
              <a:t>removing a response from the data</a:t>
            </a:r>
          </a:p>
        </p:txBody>
      </p:sp>
      <p:sp>
        <p:nvSpPr>
          <p:cNvPr id="5" name="TextBox 4">
            <a:extLst>
              <a:ext uri="{FF2B5EF4-FFF2-40B4-BE49-F238E27FC236}">
                <a16:creationId xmlns:a16="http://schemas.microsoft.com/office/drawing/2014/main" id="{44036F3E-A8CC-8B49-A59F-BEA9AA19DD75}"/>
              </a:ext>
            </a:extLst>
          </p:cNvPr>
          <p:cNvSpPr txBox="1"/>
          <p:nvPr/>
        </p:nvSpPr>
        <p:spPr>
          <a:xfrm>
            <a:off x="940938" y="2694051"/>
            <a:ext cx="1521570" cy="461665"/>
          </a:xfrm>
          <a:prstGeom prst="rect">
            <a:avLst/>
          </a:prstGeom>
          <a:noFill/>
        </p:spPr>
        <p:txBody>
          <a:bodyPr wrap="none" rtlCol="0">
            <a:spAutoFit/>
          </a:bodyPr>
          <a:lstStyle/>
          <a:p>
            <a:r>
              <a:rPr lang="en-US" sz="2400" b="1" dirty="0">
                <a:solidFill>
                  <a:schemeClr val="accent2"/>
                </a:solidFill>
                <a:latin typeface="Arial" panose="020B0604020202020204" pitchFamily="34" charset="0"/>
                <a:cs typeface="Arial" panose="020B0604020202020204" pitchFamily="34" charset="0"/>
              </a:rPr>
              <a:t>accuracy</a:t>
            </a:r>
          </a:p>
        </p:txBody>
      </p:sp>
      <p:sp>
        <p:nvSpPr>
          <p:cNvPr id="6" name="TextBox 5">
            <a:extLst>
              <a:ext uri="{FF2B5EF4-FFF2-40B4-BE49-F238E27FC236}">
                <a16:creationId xmlns:a16="http://schemas.microsoft.com/office/drawing/2014/main" id="{5529E8C4-1C03-A242-9D0D-2605CBA84DB4}"/>
              </a:ext>
            </a:extLst>
          </p:cNvPr>
          <p:cNvSpPr txBox="1"/>
          <p:nvPr/>
        </p:nvSpPr>
        <p:spPr>
          <a:xfrm>
            <a:off x="940938" y="4950241"/>
            <a:ext cx="1893467" cy="646331"/>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Also known as </a:t>
            </a:r>
            <a:br>
              <a:rPr lang="en-US" sz="2000" dirty="0">
                <a:latin typeface="Arial" panose="020B0604020202020204" pitchFamily="34" charset="0"/>
                <a:cs typeface="Arial" panose="020B0604020202020204" pitchFamily="34" charset="0"/>
              </a:rPr>
            </a:br>
            <a:r>
              <a:rPr lang="en-GB" sz="2000" b="1" dirty="0">
                <a:solidFill>
                  <a:schemeClr val="accent2"/>
                </a:solidFill>
                <a:latin typeface="Arial" panose="020B0604020202020204" pitchFamily="34" charset="0"/>
                <a:cs typeface="Arial" panose="020B0604020202020204" pitchFamily="34" charset="0"/>
              </a:rPr>
              <a:t>data cleaning </a:t>
            </a:r>
          </a:p>
        </p:txBody>
      </p:sp>
      <p:sp>
        <p:nvSpPr>
          <p:cNvPr id="7" name="TextBox 6">
            <a:extLst>
              <a:ext uri="{FF2B5EF4-FFF2-40B4-BE49-F238E27FC236}">
                <a16:creationId xmlns:a16="http://schemas.microsoft.com/office/drawing/2014/main" id="{CC8AD999-B2DF-8D44-84BE-BDD330AA14DC}"/>
              </a:ext>
            </a:extLst>
          </p:cNvPr>
          <p:cNvSpPr txBox="1"/>
          <p:nvPr/>
        </p:nvSpPr>
        <p:spPr>
          <a:xfrm>
            <a:off x="4894727" y="2694051"/>
            <a:ext cx="1792478" cy="461665"/>
          </a:xfrm>
          <a:prstGeom prst="rect">
            <a:avLst/>
          </a:prstGeom>
          <a:noFill/>
        </p:spPr>
        <p:txBody>
          <a:bodyPr wrap="none" rtlCol="0">
            <a:spAutoFit/>
          </a:bodyPr>
          <a:lstStyle/>
          <a:p>
            <a:r>
              <a:rPr lang="en-US" sz="2400" b="1" dirty="0">
                <a:solidFill>
                  <a:schemeClr val="accent6"/>
                </a:solidFill>
                <a:latin typeface="Arial" panose="020B0604020202020204" pitchFamily="34" charset="0"/>
                <a:cs typeface="Arial" panose="020B0604020202020204" pitchFamily="34" charset="0"/>
              </a:rPr>
              <a:t>usefulness</a:t>
            </a:r>
          </a:p>
        </p:txBody>
      </p:sp>
      <p:sp>
        <p:nvSpPr>
          <p:cNvPr id="8" name="TextBox 7">
            <a:extLst>
              <a:ext uri="{FF2B5EF4-FFF2-40B4-BE49-F238E27FC236}">
                <a16:creationId xmlns:a16="http://schemas.microsoft.com/office/drawing/2014/main" id="{CC807171-38CE-0A43-B7B8-F1C6EFB022B0}"/>
              </a:ext>
            </a:extLst>
          </p:cNvPr>
          <p:cNvSpPr txBox="1"/>
          <p:nvPr/>
        </p:nvSpPr>
        <p:spPr>
          <a:xfrm>
            <a:off x="940938" y="3222091"/>
            <a:ext cx="3680816" cy="369332"/>
          </a:xfrm>
          <a:prstGeom prst="rect">
            <a:avLst/>
          </a:prstGeom>
          <a:noFill/>
        </p:spPr>
        <p:txBody>
          <a:bodyPr wrap="none" rtlCol="0">
            <a:spAutoFit/>
          </a:bodyPr>
          <a:lstStyle/>
          <a:p>
            <a:r>
              <a:rPr lang="en-US" sz="1600" dirty="0">
                <a:solidFill>
                  <a:schemeClr val="accent2"/>
                </a:solidFill>
                <a:latin typeface="Arial" panose="020B0604020202020204" pitchFamily="34" charset="0"/>
                <a:cs typeface="Arial" panose="020B0604020202020204" pitchFamily="34" charset="0"/>
              </a:rPr>
              <a:t>All about </a:t>
            </a:r>
            <a:r>
              <a:rPr lang="en-US" b="1" dirty="0">
                <a:solidFill>
                  <a:schemeClr val="accent2"/>
                </a:solidFill>
                <a:latin typeface="Arial" panose="020B0604020202020204" pitchFamily="34" charset="0"/>
                <a:cs typeface="Arial" panose="020B0604020202020204" pitchFamily="34" charset="0"/>
              </a:rPr>
              <a:t>making corrections</a:t>
            </a:r>
            <a:r>
              <a:rPr lang="en-US" sz="1600" dirty="0">
                <a:solidFill>
                  <a:schemeClr val="accent2"/>
                </a:solidFill>
                <a:latin typeface="Arial" panose="020B0604020202020204" pitchFamily="34" charset="0"/>
                <a:cs typeface="Arial" panose="020B0604020202020204" pitchFamily="34" charset="0"/>
              </a:rPr>
              <a:t>, e.g.</a:t>
            </a:r>
          </a:p>
        </p:txBody>
      </p:sp>
      <p:sp>
        <p:nvSpPr>
          <p:cNvPr id="9" name="TextBox 8">
            <a:extLst>
              <a:ext uri="{FF2B5EF4-FFF2-40B4-BE49-F238E27FC236}">
                <a16:creationId xmlns:a16="http://schemas.microsoft.com/office/drawing/2014/main" id="{B71E72D2-A2F5-6C40-AD73-F281B2764752}"/>
              </a:ext>
            </a:extLst>
          </p:cNvPr>
          <p:cNvSpPr txBox="1"/>
          <p:nvPr/>
        </p:nvSpPr>
        <p:spPr>
          <a:xfrm>
            <a:off x="4894727" y="3222091"/>
            <a:ext cx="4001416" cy="369332"/>
          </a:xfrm>
          <a:prstGeom prst="rect">
            <a:avLst/>
          </a:prstGeom>
          <a:noFill/>
        </p:spPr>
        <p:txBody>
          <a:bodyPr wrap="none" rtlCol="0">
            <a:spAutoFit/>
          </a:bodyPr>
          <a:lstStyle/>
          <a:p>
            <a:r>
              <a:rPr lang="en-US" sz="1600" dirty="0">
                <a:solidFill>
                  <a:schemeClr val="accent6"/>
                </a:solidFill>
                <a:latin typeface="Arial" panose="020B0604020202020204" pitchFamily="34" charset="0"/>
                <a:cs typeface="Arial" panose="020B0604020202020204" pitchFamily="34" charset="0"/>
              </a:rPr>
              <a:t>All about </a:t>
            </a:r>
            <a:r>
              <a:rPr lang="en-US" b="1" dirty="0">
                <a:solidFill>
                  <a:schemeClr val="accent6"/>
                </a:solidFill>
                <a:latin typeface="Arial" panose="020B0604020202020204" pitchFamily="34" charset="0"/>
                <a:cs typeface="Arial" panose="020B0604020202020204" pitchFamily="34" charset="0"/>
              </a:rPr>
              <a:t>making improvements</a:t>
            </a:r>
            <a:r>
              <a:rPr lang="en-US" sz="1600" dirty="0">
                <a:solidFill>
                  <a:schemeClr val="accent6"/>
                </a:solidFill>
                <a:latin typeface="Arial" panose="020B0604020202020204" pitchFamily="34" charset="0"/>
                <a:cs typeface="Arial" panose="020B0604020202020204" pitchFamily="34" charset="0"/>
              </a:rPr>
              <a:t>, e.g.</a:t>
            </a:r>
          </a:p>
        </p:txBody>
      </p:sp>
      <p:sp>
        <p:nvSpPr>
          <p:cNvPr id="11" name="TextBox 10">
            <a:extLst>
              <a:ext uri="{FF2B5EF4-FFF2-40B4-BE49-F238E27FC236}">
                <a16:creationId xmlns:a16="http://schemas.microsoft.com/office/drawing/2014/main" id="{ED4C49BA-002A-E449-BD6F-BD9E1B581DA6}"/>
              </a:ext>
            </a:extLst>
          </p:cNvPr>
          <p:cNvSpPr txBox="1"/>
          <p:nvPr/>
        </p:nvSpPr>
        <p:spPr>
          <a:xfrm>
            <a:off x="4894726" y="4950241"/>
            <a:ext cx="3620623" cy="646331"/>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Also known as </a:t>
            </a:r>
            <a:br>
              <a:rPr lang="en-US" sz="2000" dirty="0">
                <a:latin typeface="Arial" panose="020B0604020202020204" pitchFamily="34" charset="0"/>
                <a:cs typeface="Arial" panose="020B0604020202020204" pitchFamily="34" charset="0"/>
              </a:rPr>
            </a:br>
            <a:r>
              <a:rPr lang="en-GB" sz="2000" b="1" dirty="0">
                <a:solidFill>
                  <a:schemeClr val="accent6"/>
                </a:solidFill>
                <a:latin typeface="Arial" panose="020B0604020202020204" pitchFamily="34" charset="0"/>
                <a:cs typeface="Arial" panose="020B0604020202020204" pitchFamily="34" charset="0"/>
              </a:rPr>
              <a:t>recoding</a:t>
            </a:r>
            <a:r>
              <a:rPr lang="en-GB" sz="2000" dirty="0">
                <a:latin typeface="Arial" panose="020B0604020202020204" pitchFamily="34" charset="0"/>
                <a:cs typeface="Arial" panose="020B0604020202020204" pitchFamily="34" charset="0"/>
              </a:rPr>
              <a:t> or </a:t>
            </a:r>
            <a:r>
              <a:rPr lang="en-GB" sz="2000" b="1" dirty="0">
                <a:solidFill>
                  <a:schemeClr val="accent6"/>
                </a:solidFill>
                <a:latin typeface="Arial" panose="020B0604020202020204" pitchFamily="34" charset="0"/>
                <a:cs typeface="Arial" panose="020B0604020202020204" pitchFamily="34" charset="0"/>
              </a:rPr>
              <a:t>reformatting</a:t>
            </a:r>
            <a:r>
              <a:rPr lang="en-GB" sz="2000" dirty="0">
                <a:latin typeface="Arial" panose="020B0604020202020204" pitchFamily="34" charset="0"/>
                <a:cs typeface="Arial" panose="020B0604020202020204" pitchFamily="34" charset="0"/>
              </a:rPr>
              <a:t> </a:t>
            </a:r>
          </a:p>
        </p:txBody>
      </p:sp>
      <p:sp>
        <p:nvSpPr>
          <p:cNvPr id="12" name="TextBox 11">
            <a:extLst>
              <a:ext uri="{FF2B5EF4-FFF2-40B4-BE49-F238E27FC236}">
                <a16:creationId xmlns:a16="http://schemas.microsoft.com/office/drawing/2014/main" id="{9FC022FD-D54E-6442-8470-4B6A3819B73E}"/>
              </a:ext>
            </a:extLst>
          </p:cNvPr>
          <p:cNvSpPr txBox="1"/>
          <p:nvPr/>
        </p:nvSpPr>
        <p:spPr>
          <a:xfrm>
            <a:off x="4894727" y="3642870"/>
            <a:ext cx="3803501" cy="877163"/>
          </a:xfrm>
          <a:prstGeom prst="rect">
            <a:avLst/>
          </a:prstGeom>
          <a:noFill/>
        </p:spPr>
        <p:txBody>
          <a:bodyPr wrap="square" rtlCol="0">
            <a:spAutoFit/>
          </a:bodyPr>
          <a:lstStyle/>
          <a:p>
            <a:pPr marL="285750" indent="-285750">
              <a:buFont typeface="Arial" panose="020B0604020202020204" pitchFamily="34" charset="0"/>
              <a:buChar char="•"/>
            </a:pPr>
            <a:r>
              <a:rPr lang="en-GB" sz="1700" dirty="0">
                <a:latin typeface="Arial" panose="020B0604020202020204" pitchFamily="34" charset="0"/>
                <a:cs typeface="Arial" panose="020B0604020202020204" pitchFamily="34" charset="0"/>
              </a:rPr>
              <a:t>Creating new variables or answer categories based on existing ones</a:t>
            </a:r>
          </a:p>
          <a:p>
            <a:pPr marL="285750" indent="-285750">
              <a:buFont typeface="Arial" panose="020B0604020202020204" pitchFamily="34" charset="0"/>
              <a:buChar char="•"/>
            </a:pPr>
            <a:r>
              <a:rPr lang="en-GB" sz="1700" dirty="0">
                <a:latin typeface="Arial" panose="020B0604020202020204" pitchFamily="34" charset="0"/>
                <a:cs typeface="Arial" panose="020B0604020202020204" pitchFamily="34" charset="0"/>
              </a:rPr>
              <a:t>Applying codes to open text data</a:t>
            </a:r>
          </a:p>
        </p:txBody>
      </p:sp>
    </p:spTree>
    <p:extLst>
      <p:ext uri="{BB962C8B-B14F-4D97-AF65-F5344CB8AC3E}">
        <p14:creationId xmlns:p14="http://schemas.microsoft.com/office/powerpoint/2010/main" val="3567083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childTnLst>
                                </p:cTn>
                              </p:par>
                            </p:childTnLst>
                          </p:cTn>
                        </p:par>
                        <p:par>
                          <p:cTn id="30" fill="hold">
                            <p:stCondLst>
                              <p:cond delay="0"/>
                            </p:stCondLst>
                            <p:childTnLst>
                              <p:par>
                                <p:cTn id="31" presetID="1"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p:bldP spid="9"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933D4-0D3A-2746-8F50-67B3946D40A1}"/>
              </a:ext>
            </a:extLst>
          </p:cNvPr>
          <p:cNvSpPr>
            <a:spLocks noGrp="1"/>
          </p:cNvSpPr>
          <p:nvPr>
            <p:ph type="title"/>
          </p:nvPr>
        </p:nvSpPr>
        <p:spPr/>
        <p:txBody>
          <a:bodyPr/>
          <a:lstStyle/>
          <a:p>
            <a:r>
              <a:rPr lang="en-US" b="1" dirty="0"/>
              <a:t>Summary</a:t>
            </a:r>
            <a:r>
              <a:rPr lang="en-US" dirty="0"/>
              <a:t>  Concepts of the Edit Script</a:t>
            </a:r>
          </a:p>
        </p:txBody>
      </p:sp>
      <p:sp>
        <p:nvSpPr>
          <p:cNvPr id="3" name="Content Placeholder 2">
            <a:extLst>
              <a:ext uri="{FF2B5EF4-FFF2-40B4-BE49-F238E27FC236}">
                <a16:creationId xmlns:a16="http://schemas.microsoft.com/office/drawing/2014/main" id="{FCAFF46A-F96D-8246-AB05-7F819C06BCA4}"/>
              </a:ext>
            </a:extLst>
          </p:cNvPr>
          <p:cNvSpPr>
            <a:spLocks noGrp="1"/>
          </p:cNvSpPr>
          <p:nvPr>
            <p:ph idx="1"/>
          </p:nvPr>
        </p:nvSpPr>
        <p:spPr/>
        <p:txBody>
          <a:bodyPr>
            <a:normAutofit fontScale="92500" lnSpcReduction="10000"/>
          </a:bodyPr>
          <a:lstStyle/>
          <a:p>
            <a:r>
              <a:rPr lang="en-US" dirty="0"/>
              <a:t>Identifying situation where you may want to edit data</a:t>
            </a:r>
          </a:p>
          <a:p>
            <a:pPr lvl="1"/>
            <a:r>
              <a:rPr lang="en-US" dirty="0"/>
              <a:t>recoding (for convenience)</a:t>
            </a:r>
          </a:p>
          <a:p>
            <a:pPr lvl="1"/>
            <a:r>
              <a:rPr lang="en-US" dirty="0"/>
              <a:t>correcting errors</a:t>
            </a:r>
          </a:p>
          <a:p>
            <a:pPr lvl="1"/>
            <a:r>
              <a:rPr lang="en-US" dirty="0"/>
              <a:t>updating data after survey changes…</a:t>
            </a:r>
          </a:p>
          <a:p>
            <a:r>
              <a:rPr lang="en-US" dirty="0"/>
              <a:t>Writing</a:t>
            </a:r>
            <a:r>
              <a:rPr lang="en-US" b="1" dirty="0"/>
              <a:t> </a:t>
            </a:r>
            <a:r>
              <a:rPr lang="en-US" dirty="0"/>
              <a:t>an</a:t>
            </a:r>
            <a:r>
              <a:rPr lang="en-US" b="1" dirty="0"/>
              <a:t> edit script: </a:t>
            </a:r>
          </a:p>
          <a:p>
            <a:pPr lvl="1"/>
            <a:r>
              <a:rPr lang="en-US" dirty="0"/>
              <a:t>Applying the </a:t>
            </a:r>
            <a:r>
              <a:rPr lang="en-US" b="1" dirty="0"/>
              <a:t>Set value </a:t>
            </a:r>
            <a:r>
              <a:rPr lang="en-US" dirty="0"/>
              <a:t>action</a:t>
            </a:r>
          </a:p>
          <a:p>
            <a:pPr lvl="1"/>
            <a:r>
              <a:rPr lang="en-US" dirty="0"/>
              <a:t>Selecting the </a:t>
            </a:r>
            <a:r>
              <a:rPr lang="en-US" b="1" dirty="0"/>
              <a:t>edits </a:t>
            </a:r>
            <a:r>
              <a:rPr lang="en-US" dirty="0"/>
              <a:t>flag</a:t>
            </a:r>
          </a:p>
          <a:p>
            <a:r>
              <a:rPr lang="en-US" dirty="0"/>
              <a:t>Using </a:t>
            </a:r>
            <a:r>
              <a:rPr lang="en-US" b="1" dirty="0" err="1"/>
              <a:t>askiatools</a:t>
            </a:r>
            <a:r>
              <a:rPr lang="en-US" dirty="0"/>
              <a:t> to run your edit script</a:t>
            </a:r>
          </a:p>
          <a:p>
            <a:r>
              <a:rPr lang="en-US" dirty="0"/>
              <a:t>Checking your results in </a:t>
            </a:r>
            <a:r>
              <a:rPr lang="en-US" b="1" dirty="0" err="1"/>
              <a:t>askia</a:t>
            </a:r>
            <a:r>
              <a:rPr lang="en-US" dirty="0"/>
              <a:t> </a:t>
            </a:r>
            <a:r>
              <a:rPr lang="en-US" b="1" dirty="0" err="1"/>
              <a:t>analyse</a:t>
            </a:r>
            <a:endParaRPr lang="en-US" b="1" dirty="0"/>
          </a:p>
          <a:p>
            <a:r>
              <a:rPr lang="en-US" dirty="0"/>
              <a:t>The importance of </a:t>
            </a:r>
            <a:r>
              <a:rPr lang="en-US" b="1" dirty="0"/>
              <a:t>backing up </a:t>
            </a:r>
            <a:r>
              <a:rPr lang="en-US" dirty="0"/>
              <a:t>or</a:t>
            </a:r>
            <a:r>
              <a:rPr lang="en-US" b="1" dirty="0"/>
              <a:t> making a copy </a:t>
            </a:r>
            <a:r>
              <a:rPr lang="en-US" dirty="0"/>
              <a:t>before you edit any survey data</a:t>
            </a:r>
          </a:p>
        </p:txBody>
      </p:sp>
    </p:spTree>
    <p:extLst>
      <p:ext uri="{BB962C8B-B14F-4D97-AF65-F5344CB8AC3E}">
        <p14:creationId xmlns:p14="http://schemas.microsoft.com/office/powerpoint/2010/main" val="2116924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latin typeface="+mn-lt"/>
                <a:cs typeface="Arial"/>
              </a:rPr>
              <a:t>Session 410.2</a:t>
            </a:r>
            <a:endParaRPr lang="en-US" dirty="0">
              <a:latin typeface="+mn-lt"/>
            </a:endParaRPr>
          </a:p>
        </p:txBody>
      </p:sp>
      <p:sp>
        <p:nvSpPr>
          <p:cNvPr id="4" name="Content Placeholder 3"/>
          <p:cNvSpPr>
            <a:spLocks noGrp="1"/>
          </p:cNvSpPr>
          <p:nvPr>
            <p:ph idx="1"/>
          </p:nvPr>
        </p:nvSpPr>
        <p:spPr/>
        <p:txBody>
          <a:bodyPr>
            <a:normAutofit/>
          </a:bodyPr>
          <a:lstStyle/>
          <a:p>
            <a:pPr lvl="0">
              <a:buNone/>
            </a:pPr>
            <a:r>
              <a:rPr lang="en-GB" b="1" dirty="0">
                <a:solidFill>
                  <a:srgbClr val="FFFFFF"/>
                </a:solidFill>
              </a:rPr>
              <a:t>TOPICS COVERED</a:t>
            </a:r>
          </a:p>
          <a:p>
            <a:pPr lvl="0"/>
            <a:r>
              <a:rPr lang="en-GB" dirty="0"/>
              <a:t>Edit commands for open questions</a:t>
            </a:r>
          </a:p>
          <a:p>
            <a:pPr lvl="0"/>
            <a:r>
              <a:rPr lang="en-GB" dirty="0"/>
              <a:t>Edit commands for grid questions</a:t>
            </a:r>
          </a:p>
          <a:p>
            <a:pPr lvl="0"/>
            <a:r>
              <a:rPr lang="en-GB" dirty="0"/>
              <a:t>Populating missing data in a live project</a:t>
            </a:r>
          </a:p>
          <a:p>
            <a:pPr lvl="0"/>
            <a:r>
              <a:rPr lang="en-GB" dirty="0"/>
              <a:t>Optimising the performance of your script</a:t>
            </a:r>
          </a:p>
        </p:txBody>
      </p:sp>
      <p:sp>
        <p:nvSpPr>
          <p:cNvPr id="2" name="Text Placeholder 1"/>
          <p:cNvSpPr>
            <a:spLocks noGrp="1"/>
          </p:cNvSpPr>
          <p:nvPr>
            <p:ph type="body" sz="quarter" idx="11"/>
          </p:nvPr>
        </p:nvSpPr>
        <p:spPr/>
        <p:txBody>
          <a:bodyPr/>
          <a:lstStyle/>
          <a:p>
            <a:r>
              <a:rPr lang="en-GB" dirty="0"/>
              <a:t>Applications for Edit Scripts</a:t>
            </a:r>
            <a:endParaRPr lang="en-US" dirty="0"/>
          </a:p>
        </p:txBody>
      </p:sp>
      <p:grpSp>
        <p:nvGrpSpPr>
          <p:cNvPr id="17" name="Group 16"/>
          <p:cNvGrpSpPr/>
          <p:nvPr/>
        </p:nvGrpSpPr>
        <p:grpSpPr>
          <a:xfrm>
            <a:off x="170167" y="6546903"/>
            <a:ext cx="711443" cy="207232"/>
            <a:chOff x="4397290" y="5770760"/>
            <a:chExt cx="1000844" cy="290018"/>
          </a:xfrm>
        </p:grpSpPr>
        <p:sp>
          <p:nvSpPr>
            <p:cNvPr id="18" name="Right Arrow 17"/>
            <p:cNvSpPr/>
            <p:nvPr/>
          </p:nvSpPr>
          <p:spPr>
            <a:xfrm>
              <a:off x="4796592" y="5819490"/>
              <a:ext cx="180000" cy="155575"/>
            </a:xfrm>
            <a:prstGeom prst="rightArrow">
              <a:avLst>
                <a:gd name="adj1" fmla="val 50000"/>
                <a:gd name="adj2" fmla="val 56122"/>
              </a:avLst>
            </a:prstGeom>
            <a:solidFill>
              <a:schemeClr val="tx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4397290" y="5770760"/>
              <a:ext cx="418353" cy="290018"/>
            </a:xfrm>
            <a:prstGeom prst="rect">
              <a:avLst/>
            </a:prstGeom>
            <a:solidFill>
              <a:schemeClr val="tx2"/>
            </a:solidFill>
            <a:ln w="3175" cmpd="sng">
              <a:solidFill>
                <a:schemeClr val="tx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4979781" y="5770760"/>
              <a:ext cx="418353" cy="290018"/>
            </a:xfrm>
            <a:prstGeom prst="rect">
              <a:avLst/>
            </a:prstGeom>
            <a:solidFill>
              <a:srgbClr val="283B49"/>
            </a:solidFill>
            <a:ln w="3175" cmpd="sng">
              <a:solidFill>
                <a:schemeClr val="tx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5011122" y="5794834"/>
              <a:ext cx="265953" cy="180231"/>
            </a:xfrm>
            <a:prstGeom prst="rect">
              <a:avLst/>
            </a:prstGeom>
            <a:solidFill>
              <a:schemeClr val="tx2"/>
            </a:solidFill>
            <a:ln w="31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5108733" y="5853546"/>
              <a:ext cx="265953" cy="180231"/>
            </a:xfrm>
            <a:prstGeom prst="rect">
              <a:avLst/>
            </a:prstGeom>
            <a:solidFill>
              <a:schemeClr val="tx2">
                <a:lumMod val="60000"/>
                <a:lumOff val="40000"/>
              </a:schemeClr>
            </a:solidFill>
            <a:ln w="3175" cmpd="sng">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94683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0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E23A4-2455-AE4A-9BF4-0F9BD5E0A17B}"/>
              </a:ext>
            </a:extLst>
          </p:cNvPr>
          <p:cNvSpPr>
            <a:spLocks noGrp="1"/>
          </p:cNvSpPr>
          <p:nvPr>
            <p:ph type="title"/>
          </p:nvPr>
        </p:nvSpPr>
        <p:spPr/>
        <p:txBody>
          <a:bodyPr/>
          <a:lstStyle/>
          <a:p>
            <a:r>
              <a:rPr lang="en-US" b="1" dirty="0"/>
              <a:t>Live editing scenario</a:t>
            </a:r>
          </a:p>
        </p:txBody>
      </p:sp>
      <p:sp>
        <p:nvSpPr>
          <p:cNvPr id="3" name="Content Placeholder 2">
            <a:extLst>
              <a:ext uri="{FF2B5EF4-FFF2-40B4-BE49-F238E27FC236}">
                <a16:creationId xmlns:a16="http://schemas.microsoft.com/office/drawing/2014/main" id="{B5CD420B-52FF-B942-953D-A97E459F172E}"/>
              </a:ext>
            </a:extLst>
          </p:cNvPr>
          <p:cNvSpPr>
            <a:spLocks noGrp="1"/>
          </p:cNvSpPr>
          <p:nvPr>
            <p:ph idx="1"/>
          </p:nvPr>
        </p:nvSpPr>
        <p:spPr/>
        <p:txBody>
          <a:bodyPr>
            <a:normAutofit fontScale="92500" lnSpcReduction="10000"/>
          </a:bodyPr>
          <a:lstStyle/>
          <a:p>
            <a:pPr marL="0" indent="0">
              <a:buNone/>
            </a:pPr>
            <a:r>
              <a:rPr lang="en-GB" dirty="0">
                <a:solidFill>
                  <a:schemeClr val="accent6"/>
                </a:solidFill>
              </a:rPr>
              <a:t>A decision is taken to add quotas after fieldwork has started and around 150 interviews collected</a:t>
            </a:r>
          </a:p>
          <a:p>
            <a:pPr marL="0" indent="0">
              <a:buNone/>
            </a:pPr>
            <a:r>
              <a:rPr lang="en-GB" dirty="0">
                <a:solidFill>
                  <a:schemeClr val="accent5"/>
                </a:solidFill>
              </a:rPr>
              <a:t>Although the quota can be added to the live survey, the quota targets will not take account of these 150 interviews</a:t>
            </a:r>
          </a:p>
          <a:p>
            <a:pPr marL="0" indent="0">
              <a:buNone/>
            </a:pPr>
            <a:r>
              <a:rPr lang="en-GB" dirty="0">
                <a:solidFill>
                  <a:schemeClr val="accent2"/>
                </a:solidFill>
              </a:rPr>
              <a:t>However </a:t>
            </a:r>
            <a:r>
              <a:rPr lang="en-GB" dirty="0" err="1">
                <a:solidFill>
                  <a:schemeClr val="accent2"/>
                </a:solidFill>
              </a:rPr>
              <a:t>askiafield</a:t>
            </a:r>
            <a:r>
              <a:rPr lang="en-GB" dirty="0">
                <a:solidFill>
                  <a:schemeClr val="accent2"/>
                </a:solidFill>
              </a:rPr>
              <a:t> can be forced to count them if a new edit routing is added to check the quota status of all completed interviews, and is then run as a one-off </a:t>
            </a:r>
            <a:r>
              <a:rPr lang="en-GB" b="1" dirty="0">
                <a:solidFill>
                  <a:schemeClr val="accent2"/>
                </a:solidFill>
              </a:rPr>
              <a:t>update task </a:t>
            </a:r>
            <a:r>
              <a:rPr lang="en-GB" dirty="0">
                <a:solidFill>
                  <a:schemeClr val="accent2"/>
                </a:solidFill>
              </a:rPr>
              <a:t>by </a:t>
            </a:r>
            <a:r>
              <a:rPr lang="en-GB" dirty="0" err="1">
                <a:solidFill>
                  <a:schemeClr val="accent2"/>
                </a:solidFill>
              </a:rPr>
              <a:t>askiafield</a:t>
            </a:r>
            <a:r>
              <a:rPr lang="en-GB" dirty="0">
                <a:solidFill>
                  <a:schemeClr val="accent2"/>
                </a:solidFill>
              </a:rPr>
              <a:t> on the live data</a:t>
            </a:r>
          </a:p>
          <a:p>
            <a:pPr marL="0" indent="0">
              <a:buNone/>
            </a:pPr>
            <a:r>
              <a:rPr lang="en-GB" dirty="0">
                <a:solidFill>
                  <a:schemeClr val="tx1">
                    <a:lumMod val="60000"/>
                    <a:lumOff val="40000"/>
                  </a:schemeClr>
                </a:solidFill>
              </a:rPr>
              <a:t>To avoid the risk of corrupting any existing data, the quota check and update should write to newly created variables and only refer to (i.e. read) existing ones</a:t>
            </a:r>
          </a:p>
        </p:txBody>
      </p:sp>
    </p:spTree>
    <p:extLst>
      <p:ext uri="{BB962C8B-B14F-4D97-AF65-F5344CB8AC3E}">
        <p14:creationId xmlns:p14="http://schemas.microsoft.com/office/powerpoint/2010/main" val="246283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E23A4-2455-AE4A-9BF4-0F9BD5E0A17B}"/>
              </a:ext>
            </a:extLst>
          </p:cNvPr>
          <p:cNvSpPr>
            <a:spLocks noGrp="1"/>
          </p:cNvSpPr>
          <p:nvPr>
            <p:ph type="title"/>
          </p:nvPr>
        </p:nvSpPr>
        <p:spPr/>
        <p:txBody>
          <a:bodyPr/>
          <a:lstStyle/>
          <a:p>
            <a:r>
              <a:rPr lang="en-US" b="1" dirty="0"/>
              <a:t>Precautions when editing live data</a:t>
            </a:r>
          </a:p>
        </p:txBody>
      </p:sp>
      <p:sp>
        <p:nvSpPr>
          <p:cNvPr id="3" name="Content Placeholder 2">
            <a:extLst>
              <a:ext uri="{FF2B5EF4-FFF2-40B4-BE49-F238E27FC236}">
                <a16:creationId xmlns:a16="http://schemas.microsoft.com/office/drawing/2014/main" id="{B5CD420B-52FF-B942-953D-A97E459F172E}"/>
              </a:ext>
            </a:extLst>
          </p:cNvPr>
          <p:cNvSpPr>
            <a:spLocks noGrp="1"/>
          </p:cNvSpPr>
          <p:nvPr>
            <p:ph idx="1"/>
          </p:nvPr>
        </p:nvSpPr>
        <p:spPr/>
        <p:txBody>
          <a:bodyPr>
            <a:normAutofit/>
          </a:bodyPr>
          <a:lstStyle/>
          <a:p>
            <a:r>
              <a:rPr lang="en-GB" dirty="0"/>
              <a:t>Perform your edits on </a:t>
            </a:r>
            <a:r>
              <a:rPr lang="en-GB" b="1" dirty="0"/>
              <a:t>new variables </a:t>
            </a:r>
            <a:r>
              <a:rPr lang="en-GB" dirty="0"/>
              <a:t>created for the purpose, and leave the original variables unchanged</a:t>
            </a:r>
          </a:p>
          <a:p>
            <a:r>
              <a:rPr lang="en-GB" dirty="0"/>
              <a:t>Test your script first on a copy of the live data and check all the data very carefully after execution</a:t>
            </a:r>
          </a:p>
          <a:p>
            <a:r>
              <a:rPr lang="en-GB" dirty="0"/>
              <a:t>Run a </a:t>
            </a:r>
            <a:r>
              <a:rPr lang="en-GB" b="1" dirty="0"/>
              <a:t>backup</a:t>
            </a:r>
            <a:r>
              <a:rPr lang="en-GB" dirty="0"/>
              <a:t> before you touch the live data</a:t>
            </a:r>
          </a:p>
          <a:p>
            <a:r>
              <a:rPr lang="en-GB" dirty="0"/>
              <a:t>If possible, execute your script at a time when fieldwork has been </a:t>
            </a:r>
            <a:r>
              <a:rPr lang="en-GB" b="1" dirty="0"/>
              <a:t>paused</a:t>
            </a:r>
          </a:p>
          <a:p>
            <a:r>
              <a:rPr lang="en-GB" dirty="0"/>
              <a:t>Only edit live data if there is </a:t>
            </a:r>
            <a:r>
              <a:rPr lang="en-GB" b="1" dirty="0">
                <a:solidFill>
                  <a:schemeClr val="accent1"/>
                </a:solidFill>
              </a:rPr>
              <a:t>no other feasible </a:t>
            </a:r>
            <a:r>
              <a:rPr lang="en-GB" dirty="0"/>
              <a:t>way to achieve the objective</a:t>
            </a:r>
          </a:p>
        </p:txBody>
      </p:sp>
    </p:spTree>
    <p:extLst>
      <p:ext uri="{BB962C8B-B14F-4D97-AF65-F5344CB8AC3E}">
        <p14:creationId xmlns:p14="http://schemas.microsoft.com/office/powerpoint/2010/main" val="151383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E23A4-2455-AE4A-9BF4-0F9BD5E0A17B}"/>
              </a:ext>
            </a:extLst>
          </p:cNvPr>
          <p:cNvSpPr>
            <a:spLocks noGrp="1"/>
          </p:cNvSpPr>
          <p:nvPr>
            <p:ph type="title"/>
          </p:nvPr>
        </p:nvSpPr>
        <p:spPr/>
        <p:txBody>
          <a:bodyPr/>
          <a:lstStyle/>
          <a:p>
            <a:r>
              <a:rPr lang="en-US" b="1" dirty="0"/>
              <a:t>Getting </a:t>
            </a:r>
            <a:r>
              <a:rPr lang="en-US" b="1" dirty="0" err="1"/>
              <a:t>askiafield</a:t>
            </a:r>
            <a:r>
              <a:rPr lang="en-US" b="1" dirty="0"/>
              <a:t> to execute your edit script</a:t>
            </a:r>
          </a:p>
        </p:txBody>
      </p:sp>
      <p:sp>
        <p:nvSpPr>
          <p:cNvPr id="3" name="Content Placeholder 2">
            <a:extLst>
              <a:ext uri="{FF2B5EF4-FFF2-40B4-BE49-F238E27FC236}">
                <a16:creationId xmlns:a16="http://schemas.microsoft.com/office/drawing/2014/main" id="{B5CD420B-52FF-B942-953D-A97E459F172E}"/>
              </a:ext>
            </a:extLst>
          </p:cNvPr>
          <p:cNvSpPr>
            <a:spLocks noGrp="1"/>
          </p:cNvSpPr>
          <p:nvPr>
            <p:ph idx="1"/>
          </p:nvPr>
        </p:nvSpPr>
        <p:spPr/>
        <p:txBody>
          <a:bodyPr>
            <a:normAutofit fontScale="77500" lnSpcReduction="20000"/>
          </a:bodyPr>
          <a:lstStyle/>
          <a:p>
            <a:pPr marL="457200" indent="-457200">
              <a:buFont typeface="+mj-lt"/>
              <a:buAutoNum type="arabicPeriod"/>
            </a:pPr>
            <a:r>
              <a:rPr lang="en-GB" dirty="0"/>
              <a:t>Open the QEX in </a:t>
            </a:r>
            <a:r>
              <a:rPr lang="en-GB" dirty="0" err="1"/>
              <a:t>askiadesign</a:t>
            </a:r>
            <a:r>
              <a:rPr lang="en-GB" dirty="0"/>
              <a:t> by using the </a:t>
            </a:r>
            <a:r>
              <a:rPr lang="en-GB" b="1" dirty="0"/>
              <a:t>edit working copy</a:t>
            </a:r>
            <a:r>
              <a:rPr lang="en-GB" dirty="0"/>
              <a:t> or </a:t>
            </a:r>
            <a:r>
              <a:rPr lang="en-GB" b="1" dirty="0"/>
              <a:t>get working copy</a:t>
            </a:r>
            <a:r>
              <a:rPr lang="en-GB" dirty="0"/>
              <a:t> command in </a:t>
            </a:r>
            <a:r>
              <a:rPr lang="en-GB" dirty="0" err="1"/>
              <a:t>askiafield</a:t>
            </a:r>
            <a:r>
              <a:rPr lang="en-GB" dirty="0"/>
              <a:t> Supervisor.</a:t>
            </a:r>
          </a:p>
          <a:p>
            <a:pPr marL="457200" indent="-457200">
              <a:buFont typeface="+mj-lt"/>
              <a:buAutoNum type="arabicPeriod"/>
            </a:pPr>
            <a:r>
              <a:rPr lang="en-GB" dirty="0"/>
              <a:t>Add your edit script as a new routing.</a:t>
            </a:r>
          </a:p>
          <a:p>
            <a:pPr marL="457200" indent="-457200">
              <a:buFont typeface="+mj-lt"/>
              <a:buAutoNum type="arabicPeriod"/>
            </a:pPr>
            <a:r>
              <a:rPr lang="en-GB" dirty="0"/>
              <a:t>Ensure this new routing has the </a:t>
            </a:r>
            <a:r>
              <a:rPr lang="en-GB" b="1" dirty="0"/>
              <a:t>edits</a:t>
            </a:r>
            <a:r>
              <a:rPr lang="en-GB" dirty="0"/>
              <a:t> option selected.</a:t>
            </a:r>
          </a:p>
          <a:p>
            <a:pPr marL="457200" indent="-457200">
              <a:buFont typeface="+mj-lt"/>
              <a:buAutoNum type="arabicPeriod"/>
            </a:pPr>
            <a:r>
              <a:rPr lang="en-GB" dirty="0"/>
              <a:t>In </a:t>
            </a:r>
            <a:r>
              <a:rPr lang="en-GB" dirty="0" err="1"/>
              <a:t>askiafield</a:t>
            </a:r>
            <a:r>
              <a:rPr lang="en-GB" dirty="0"/>
              <a:t> Supervisor, use the command </a:t>
            </a:r>
            <a:r>
              <a:rPr lang="en-GB" b="1" dirty="0"/>
              <a:t>update task</a:t>
            </a:r>
            <a:r>
              <a:rPr lang="en-GB" dirty="0"/>
              <a:t> to upload your changes back onto the server.</a:t>
            </a:r>
          </a:p>
          <a:p>
            <a:pPr marL="457200" indent="-457200">
              <a:buFont typeface="+mj-lt"/>
              <a:buAutoNum type="arabicPeriod"/>
            </a:pPr>
            <a:r>
              <a:rPr lang="en-GB" dirty="0"/>
              <a:t>In </a:t>
            </a:r>
            <a:r>
              <a:rPr lang="en-GB" dirty="0" err="1"/>
              <a:t>askiatools</a:t>
            </a:r>
            <a:r>
              <a:rPr lang="en-GB" dirty="0"/>
              <a:t>, open the </a:t>
            </a:r>
            <a:r>
              <a:rPr lang="en-GB" b="1" dirty="0"/>
              <a:t>file</a:t>
            </a:r>
            <a:r>
              <a:rPr lang="en-GB" dirty="0"/>
              <a:t> menu and select </a:t>
            </a:r>
            <a:r>
              <a:rPr lang="en-GB" b="1" dirty="0"/>
              <a:t>open </a:t>
            </a:r>
            <a:r>
              <a:rPr lang="en-GB" b="1" dirty="0" err="1"/>
              <a:t>askiafield</a:t>
            </a:r>
            <a:r>
              <a:rPr lang="en-GB" b="1" dirty="0"/>
              <a:t> task…</a:t>
            </a:r>
            <a:r>
              <a:rPr lang="en-GB" dirty="0"/>
              <a:t>, then enter the connection details for your survey. </a:t>
            </a:r>
          </a:p>
          <a:p>
            <a:pPr marL="457200" indent="-457200">
              <a:buFont typeface="+mj-lt"/>
              <a:buAutoNum type="arabicPeriod"/>
            </a:pPr>
            <a:r>
              <a:rPr lang="en-GB" dirty="0"/>
              <a:t>In </a:t>
            </a:r>
            <a:r>
              <a:rPr lang="en-GB" dirty="0" err="1"/>
              <a:t>askiatools</a:t>
            </a:r>
            <a:r>
              <a:rPr lang="en-GB" dirty="0"/>
              <a:t>, in the tools menu, select </a:t>
            </a:r>
            <a:r>
              <a:rPr lang="en-GB" b="1" dirty="0"/>
              <a:t>run the edits</a:t>
            </a:r>
            <a:r>
              <a:rPr lang="en-GB" dirty="0"/>
              <a:t>, and select </a:t>
            </a:r>
            <a:r>
              <a:rPr lang="en-GB" b="1" dirty="0"/>
              <a:t>on all interviews</a:t>
            </a:r>
            <a:r>
              <a:rPr lang="en-GB" dirty="0"/>
              <a:t>.</a:t>
            </a:r>
          </a:p>
          <a:p>
            <a:pPr marL="457200" indent="-457200">
              <a:buFont typeface="+mj-lt"/>
              <a:buAutoNum type="arabicPeriod"/>
            </a:pPr>
            <a:r>
              <a:rPr lang="en-GB" dirty="0"/>
              <a:t>In </a:t>
            </a:r>
            <a:r>
              <a:rPr lang="en-GB" dirty="0" err="1"/>
              <a:t>askiafield</a:t>
            </a:r>
            <a:r>
              <a:rPr lang="en-GB" dirty="0"/>
              <a:t> Supervisor, right-click the task and select </a:t>
            </a:r>
            <a:r>
              <a:rPr lang="en-GB" b="1" dirty="0"/>
              <a:t>reload survey/script only</a:t>
            </a:r>
            <a:r>
              <a:rPr lang="en-GB" dirty="0"/>
              <a:t> to ensure the task is updated to reflect your changes.</a:t>
            </a:r>
          </a:p>
          <a:p>
            <a:endParaRPr lang="en-US" dirty="0"/>
          </a:p>
        </p:txBody>
      </p:sp>
    </p:spTree>
    <p:extLst>
      <p:ext uri="{BB962C8B-B14F-4D97-AF65-F5344CB8AC3E}">
        <p14:creationId xmlns:p14="http://schemas.microsoft.com/office/powerpoint/2010/main" val="2691734241"/>
      </p:ext>
    </p:extLst>
  </p:cSld>
  <p:clrMapOvr>
    <a:masterClrMapping/>
  </p:clrMapOvr>
</p:sld>
</file>

<file path=ppt/theme/theme1.xml><?xml version="1.0" encoding="utf-8"?>
<a:theme xmlns:a="http://schemas.openxmlformats.org/drawingml/2006/main" name="Askia Theme">
  <a:themeElements>
    <a:clrScheme name="Askia 2016">
      <a:dk1>
        <a:srgbClr val="283B49"/>
      </a:dk1>
      <a:lt1>
        <a:srgbClr val="FFFFFF"/>
      </a:lt1>
      <a:dk2>
        <a:srgbClr val="283B49"/>
      </a:dk2>
      <a:lt2>
        <a:srgbClr val="FFFFFF"/>
      </a:lt2>
      <a:accent1>
        <a:srgbClr val="DF4335"/>
      </a:accent1>
      <a:accent2>
        <a:srgbClr val="F7941E"/>
      </a:accent2>
      <a:accent3>
        <a:srgbClr val="A5A5A5"/>
      </a:accent3>
      <a:accent4>
        <a:srgbClr val="FFC000"/>
      </a:accent4>
      <a:accent5>
        <a:srgbClr val="00B9F2"/>
      </a:accent5>
      <a:accent6>
        <a:srgbClr val="8DC63F"/>
      </a:accent6>
      <a:hlink>
        <a:srgbClr val="DF4335"/>
      </a:hlink>
      <a:folHlink>
        <a:srgbClr val="DF4335"/>
      </a:folHlink>
    </a:clrScheme>
    <a:fontScheme name="Askia">
      <a:majorFont>
        <a:latin typeface="MaxOT-Bold"/>
        <a:ea typeface=""/>
        <a:cs typeface=""/>
      </a:majorFont>
      <a:minorFont>
        <a:latin typeface="MaxO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4EBB10E6-3085-41AF-B336-C22EF3B11EF0}" vid="{03A34EE4-107B-4BA1-9FC8-C7351B7899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Askia Design Course 100.pptx</Template>
  <TotalTime>12591</TotalTime>
  <Words>1555</Words>
  <Application>Microsoft Macintosh PowerPoint</Application>
  <PresentationFormat>On-screen Show (4:3)</PresentationFormat>
  <Paragraphs>214</Paragraphs>
  <Slides>23</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Arial Black</vt:lpstr>
      <vt:lpstr>Calibri</vt:lpstr>
      <vt:lpstr>Handwriting - Dakota</vt:lpstr>
      <vt:lpstr>MaxOT</vt:lpstr>
      <vt:lpstr>MaxOT-Bold</vt:lpstr>
      <vt:lpstr>Times New Roman</vt:lpstr>
      <vt:lpstr>Askia Theme</vt:lpstr>
      <vt:lpstr>Editing and Verifying Data</vt:lpstr>
      <vt:lpstr>Agenda</vt:lpstr>
      <vt:lpstr>Session 410.1</vt:lpstr>
      <vt:lpstr>What do we mean by Editing data?</vt:lpstr>
      <vt:lpstr>Summary  Concepts of the Edit Script</vt:lpstr>
      <vt:lpstr>Session 410.2</vt:lpstr>
      <vt:lpstr>Live editing scenario</vt:lpstr>
      <vt:lpstr>Precautions when editing live data</vt:lpstr>
      <vt:lpstr>Getting askiafield to execute your edit script</vt:lpstr>
      <vt:lpstr>Summary  Applications for Edit Scripts</vt:lpstr>
      <vt:lpstr>Session 410.3</vt:lpstr>
      <vt:lpstr>PowerPoint Presentation</vt:lpstr>
      <vt:lpstr>Use verification scripts on</vt:lpstr>
      <vt:lpstr>PowerPoint Presentation</vt:lpstr>
      <vt:lpstr>The Assert.Check script instruction</vt:lpstr>
      <vt:lpstr>Useful syntax to use with Assert.Check</vt:lpstr>
      <vt:lpstr>Step-by-step mode</vt:lpstr>
      <vt:lpstr>Useful run-time options</vt:lpstr>
      <vt:lpstr>Using an IF block to avoid an unwanted fail</vt:lpstr>
      <vt:lpstr>Some more useful keywords and options</vt:lpstr>
      <vt:lpstr>Verifying loop variables</vt:lpstr>
      <vt:lpstr>Checking for speed cheats</vt:lpstr>
      <vt:lpstr>Summary  Verification Scripts</vt:lpstr>
    </vt:vector>
  </TitlesOfParts>
  <Company>meaning ltd</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Askia Analysis</dc:title>
  <dc:creator>Tim Macer</dc:creator>
  <cp:lastModifiedBy>Tim Macer</cp:lastModifiedBy>
  <cp:revision>101</cp:revision>
  <dcterms:created xsi:type="dcterms:W3CDTF">2012-03-07T17:25:38Z</dcterms:created>
  <dcterms:modified xsi:type="dcterms:W3CDTF">2018-06-27T13:43:30Z</dcterms:modified>
</cp:coreProperties>
</file>