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2"/>
  </p:notesMasterIdLst>
  <p:sldIdLst>
    <p:sldId id="258" r:id="rId2"/>
    <p:sldId id="259" r:id="rId3"/>
    <p:sldId id="269" r:id="rId4"/>
    <p:sldId id="310" r:id="rId5"/>
    <p:sldId id="262" r:id="rId6"/>
    <p:sldId id="342" r:id="rId7"/>
    <p:sldId id="343" r:id="rId8"/>
    <p:sldId id="347" r:id="rId9"/>
    <p:sldId id="311" r:id="rId10"/>
    <p:sldId id="345" r:id="rId11"/>
    <p:sldId id="344" r:id="rId12"/>
    <p:sldId id="348" r:id="rId13"/>
    <p:sldId id="312" r:id="rId14"/>
    <p:sldId id="346" r:id="rId15"/>
    <p:sldId id="319" r:id="rId16"/>
    <p:sldId id="320" r:id="rId17"/>
    <p:sldId id="374" r:id="rId18"/>
    <p:sldId id="375" r:id="rId19"/>
    <p:sldId id="376" r:id="rId20"/>
    <p:sldId id="377" r:id="rId21"/>
    <p:sldId id="378" r:id="rId22"/>
    <p:sldId id="349" r:id="rId23"/>
    <p:sldId id="350" r:id="rId24"/>
    <p:sldId id="351" r:id="rId25"/>
    <p:sldId id="352" r:id="rId26"/>
    <p:sldId id="353" r:id="rId27"/>
    <p:sldId id="354" r:id="rId28"/>
    <p:sldId id="325" r:id="rId29"/>
    <p:sldId id="327" r:id="rId30"/>
    <p:sldId id="328" r:id="rId31"/>
    <p:sldId id="355" r:id="rId32"/>
    <p:sldId id="329" r:id="rId33"/>
    <p:sldId id="330" r:id="rId34"/>
    <p:sldId id="356" r:id="rId35"/>
    <p:sldId id="331" r:id="rId36"/>
    <p:sldId id="357" r:id="rId37"/>
    <p:sldId id="358" r:id="rId38"/>
    <p:sldId id="360" r:id="rId39"/>
    <p:sldId id="339" r:id="rId40"/>
    <p:sldId id="361" r:id="rId41"/>
    <p:sldId id="363" r:id="rId42"/>
    <p:sldId id="362" r:id="rId43"/>
    <p:sldId id="364" r:id="rId44"/>
    <p:sldId id="365" r:id="rId45"/>
    <p:sldId id="367" r:id="rId46"/>
    <p:sldId id="368" r:id="rId47"/>
    <p:sldId id="380" r:id="rId48"/>
    <p:sldId id="369" r:id="rId49"/>
    <p:sldId id="370" r:id="rId50"/>
    <p:sldId id="371" r:id="rId51"/>
    <p:sldId id="381" r:id="rId52"/>
    <p:sldId id="372" r:id="rId53"/>
    <p:sldId id="334" r:id="rId54"/>
    <p:sldId id="338" r:id="rId55"/>
    <p:sldId id="335" r:id="rId56"/>
    <p:sldId id="336" r:id="rId57"/>
    <p:sldId id="373" r:id="rId58"/>
    <p:sldId id="341" r:id="rId59"/>
    <p:sldId id="379" r:id="rId60"/>
    <p:sldId id="337" r:id="rId6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im Macer" initials="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9D1ED"/>
    <a:srgbClr val="003399"/>
    <a:srgbClr val="5E5E5E"/>
    <a:srgbClr val="000000"/>
    <a:srgbClr val="3C3C3C"/>
    <a:srgbClr val="010066"/>
    <a:srgbClr val="0C3E92"/>
    <a:srgbClr val="2B48D1"/>
    <a:srgbClr val="6C7DD1"/>
    <a:srgbClr val="C8D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66" autoAdjust="0"/>
    <p:restoredTop sz="99108" autoAdjust="0"/>
  </p:normalViewPr>
  <p:slideViewPr>
    <p:cSldViewPr snapToGrid="0" snapToObjects="1">
      <p:cViewPr varScale="1">
        <p:scale>
          <a:sx n="89" d="100"/>
          <a:sy n="89" d="100"/>
        </p:scale>
        <p:origin x="1109" y="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72" y="1504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commentAuthors" Target="comment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05-14T11:42:19.271" idx="1">
    <p:pos x="10" y="10"/>
    <p:text>Make the entry codes appear when example 4 is presented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05-14T11:44:48.527" idx="2">
    <p:pos x="10" y="10"/>
    <p:text>add a note to say there are more methods available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119FE2-4826-A540-866C-AEE5468B3138}" type="datetimeFigureOut">
              <a:rPr lang="en-US" smtClean="0"/>
              <a:t>10/6/2016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A783DC-F1EF-A54F-A870-0A6E7756C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739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Next</a:t>
            </a:r>
            <a:r>
              <a:rPr lang="en-US" b="1" baseline="0" dirty="0" smtClean="0"/>
              <a:t> slide</a:t>
            </a:r>
            <a:r>
              <a:rPr lang="en-US" baseline="0" dirty="0" smtClean="0"/>
              <a:t>: the course agenda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A783DC-F1EF-A54F-A870-0A6E7756C0C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872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 smtClean="0"/>
              <a:t>Next</a:t>
            </a:r>
            <a:r>
              <a:rPr lang="en-US" b="1" baseline="0" dirty="0" smtClean="0"/>
              <a:t> slide</a:t>
            </a:r>
            <a:r>
              <a:rPr lang="en-US" baseline="0" dirty="0" smtClean="0"/>
              <a:t>: learning cycle for each session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A783DC-F1EF-A54F-A870-0A6E7756C0C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4838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baseline="0" dirty="0" smtClean="0"/>
              <a:t>Next</a:t>
            </a:r>
            <a:r>
              <a:rPr lang="en-US" baseline="0" dirty="0" smtClean="0"/>
              <a:t>: When you are ready to start session 201, show the next slide.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A783DC-F1EF-A54F-A870-0A6E7756C0C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8956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Tutor: this is the last slide in this</a:t>
            </a:r>
            <a:r>
              <a:rPr lang="en-US" baseline="0" dirty="0" smtClean="0"/>
              <a:t> session. </a:t>
            </a:r>
          </a:p>
          <a:p>
            <a:r>
              <a:rPr lang="en-US" b="1" baseline="0" dirty="0" smtClean="0"/>
              <a:t>Next</a:t>
            </a:r>
            <a:r>
              <a:rPr lang="en-US" baseline="0" dirty="0" smtClean="0"/>
              <a:t>: Transfer to the live </a:t>
            </a:r>
            <a:r>
              <a:rPr lang="en-US" baseline="0" dirty="0" err="1" smtClean="0"/>
              <a:t>Askia</a:t>
            </a:r>
            <a:r>
              <a:rPr lang="en-US" baseline="0" dirty="0" smtClean="0"/>
              <a:t> demonstration.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A783DC-F1EF-A54F-A870-0A6E7756C0C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980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Tutor: there are two slides to show in this session.</a:t>
            </a:r>
          </a:p>
          <a:p>
            <a:r>
              <a:rPr lang="en-US" b="1" dirty="0" smtClean="0"/>
              <a:t>Next</a:t>
            </a:r>
            <a:r>
              <a:rPr lang="en-US" dirty="0" smtClean="0"/>
              <a:t>: show the next slide “Modules of the </a:t>
            </a:r>
            <a:r>
              <a:rPr lang="en-US" dirty="0" err="1" smtClean="0"/>
              <a:t>Askia</a:t>
            </a:r>
            <a:r>
              <a:rPr lang="en-US" dirty="0" smtClean="0"/>
              <a:t> suite”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A783DC-F1EF-A54F-A870-0A6E7756C0C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3104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Tutor: there are two slides to show in this session.</a:t>
            </a:r>
          </a:p>
          <a:p>
            <a:r>
              <a:rPr lang="en-US" b="1" dirty="0" smtClean="0"/>
              <a:t>Next</a:t>
            </a:r>
            <a:r>
              <a:rPr lang="en-US" dirty="0" smtClean="0"/>
              <a:t>: show the next slide “Modules of the </a:t>
            </a:r>
            <a:r>
              <a:rPr lang="en-US" dirty="0" err="1" smtClean="0"/>
              <a:t>Askia</a:t>
            </a:r>
            <a:r>
              <a:rPr lang="en-US" dirty="0" smtClean="0"/>
              <a:t> suite”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A783DC-F1EF-A54F-A870-0A6E7756C0CF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0443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Tutor: there are two slides to show in this session.</a:t>
            </a:r>
          </a:p>
          <a:p>
            <a:r>
              <a:rPr lang="en-US" b="1" dirty="0" smtClean="0"/>
              <a:t>Next</a:t>
            </a:r>
            <a:r>
              <a:rPr lang="en-US" dirty="0" smtClean="0"/>
              <a:t>: show the next slide “Modules of the </a:t>
            </a:r>
            <a:r>
              <a:rPr lang="en-US" dirty="0" err="1" smtClean="0"/>
              <a:t>Askia</a:t>
            </a:r>
            <a:r>
              <a:rPr lang="en-US" dirty="0" smtClean="0"/>
              <a:t> suite”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A783DC-F1EF-A54F-A870-0A6E7756C0CF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658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Tutor: there are two slides to show in this session.</a:t>
            </a:r>
          </a:p>
          <a:p>
            <a:r>
              <a:rPr lang="en-US" b="1" dirty="0" smtClean="0"/>
              <a:t>Next</a:t>
            </a:r>
            <a:r>
              <a:rPr lang="en-US" dirty="0" smtClean="0"/>
              <a:t>: show the next slide “Modules of the </a:t>
            </a:r>
            <a:r>
              <a:rPr lang="en-US" dirty="0" err="1" smtClean="0"/>
              <a:t>Askia</a:t>
            </a:r>
            <a:r>
              <a:rPr lang="en-US" dirty="0" smtClean="0"/>
              <a:t> suite”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A783DC-F1EF-A54F-A870-0A6E7756C0CF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967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48305"/>
            <a:ext cx="7772400" cy="1470025"/>
          </a:xfrm>
        </p:spPr>
        <p:txBody>
          <a:bodyPr/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304080"/>
            <a:ext cx="70866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5E3A2-442C-6848-95DE-597FEF51A121}" type="datetimeFigureOut">
              <a:rPr lang="en-US" smtClean="0"/>
              <a:pPr/>
              <a:t>10/6/2016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EB3B8-D0EC-774E-B8DE-18D71CFABA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684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5E3A2-442C-6848-95DE-597FEF51A121}" type="datetimeFigureOut">
              <a:rPr lang="en-US" smtClean="0"/>
              <a:pPr/>
              <a:t>10/6/2016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EB3B8-D0EC-774E-B8DE-18D71CFABA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181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5E3A2-442C-6848-95DE-597FEF51A121}" type="datetimeFigureOut">
              <a:rPr lang="en-US" smtClean="0"/>
              <a:pPr/>
              <a:t>10/6/2016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EB3B8-D0EC-774E-B8DE-18D71CFABA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5419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5E3A2-442C-6848-95DE-597FEF51A121}" type="datetimeFigureOut">
              <a:rPr lang="en-US" smtClean="0"/>
              <a:pPr/>
              <a:t>10/6/2016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EB3B8-D0EC-774E-B8DE-18D71CFABA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675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323" y="369598"/>
            <a:ext cx="7851120" cy="76993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322" y="1519384"/>
            <a:ext cx="7851121" cy="4619245"/>
          </a:xfrm>
        </p:spPr>
        <p:txBody>
          <a:bodyPr/>
          <a:lstStyle>
            <a:lvl1pPr>
              <a:spcBef>
                <a:spcPts val="1400"/>
              </a:spcBef>
              <a:defRPr>
                <a:solidFill>
                  <a:schemeClr val="accent6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5E3A2-442C-6848-95DE-597FEF51A121}" type="datetimeFigureOut">
              <a:rPr lang="en-US" smtClean="0"/>
              <a:pPr/>
              <a:t>10/6/2016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EB3B8-D0EC-774E-B8DE-18D71CFABA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6470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with synta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323" y="355600"/>
            <a:ext cx="7632678" cy="800100"/>
          </a:xfrm>
        </p:spPr>
        <p:txBody>
          <a:bodyPr/>
          <a:lstStyle>
            <a:lvl1pPr algn="l">
              <a:defRPr lang="en-GB" sz="2600" b="0" kern="1200" dirty="0" smtClean="0">
                <a:solidFill>
                  <a:schemeClr val="tx1"/>
                </a:solidFill>
                <a:latin typeface="Arial Black"/>
                <a:ea typeface="+mj-ea"/>
                <a:cs typeface="Arial Black"/>
              </a:defRPr>
            </a:lvl1pPr>
          </a:lstStyle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323" y="1498600"/>
            <a:ext cx="7879344" cy="464003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1400"/>
              </a:spcBef>
              <a:spcAft>
                <a:spcPts val="1000"/>
              </a:spcAft>
              <a:buNone/>
              <a:defRPr sz="2200" b="0">
                <a:solidFill>
                  <a:schemeClr val="accent6">
                    <a:lumMod val="50000"/>
                  </a:schemeClr>
                </a:solidFill>
              </a:defRPr>
            </a:lvl1pPr>
            <a:lvl2pPr marL="444500" indent="635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  <a:tabLst/>
              <a:defRPr lang="en-GB" sz="2200" kern="1200" dirty="0" smtClean="0">
                <a:solidFill>
                  <a:schemeClr val="accent5"/>
                </a:solidFill>
                <a:latin typeface="Andale Mono"/>
                <a:ea typeface="+mn-ea"/>
                <a:cs typeface="Andale Mono"/>
              </a:defRPr>
            </a:lvl2pPr>
            <a:lvl3pPr marL="447675" indent="0">
              <a:lnSpc>
                <a:spcPct val="100000"/>
              </a:lnSpc>
              <a:spcBef>
                <a:spcPts val="1000"/>
              </a:spcBef>
              <a:spcAft>
                <a:spcPts val="400"/>
              </a:spcAft>
              <a:buNone/>
              <a:defRPr lang="en-GB" sz="2000" i="0" kern="1200" dirty="0" smtClean="0">
                <a:solidFill>
                  <a:srgbClr val="5E5E5E"/>
                </a:solidFill>
                <a:latin typeface="Arial"/>
                <a:ea typeface="+mn-ea"/>
                <a:cs typeface="Arial"/>
              </a:defRPr>
            </a:lvl3pPr>
            <a:lvl4pPr marL="898525" indent="-342900" defTabSz="35560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Font typeface="Wingdings" charset="2"/>
              <a:buChar char="§"/>
              <a:defRPr sz="2000" i="0">
                <a:solidFill>
                  <a:srgbClr val="5E5E5E"/>
                </a:solidFill>
              </a:defRPr>
            </a:lvl4pPr>
            <a:lvl5pPr marL="1168400" indent="-355600">
              <a:buFont typeface="Lucida Grande"/>
              <a:buChar char="—"/>
              <a:defRPr/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5E3A2-442C-6848-95DE-597FEF51A121}" type="datetimeFigureOut">
              <a:rPr lang="en-US" smtClean="0"/>
              <a:pPr/>
              <a:t>10/6/2016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EB3B8-D0EC-774E-B8DE-18D71CFABA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1813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5E3A2-442C-6848-95DE-597FEF51A121}" type="datetimeFigureOut">
              <a:rPr lang="en-US" smtClean="0"/>
              <a:pPr/>
              <a:t>10/6/2016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EB3B8-D0EC-774E-B8DE-18D71CFABA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578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4322" y="1600200"/>
            <a:ext cx="378147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69880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5E3A2-442C-6848-95DE-597FEF51A121}" type="datetimeFigureOut">
              <a:rPr lang="en-US" smtClean="0"/>
              <a:pPr/>
              <a:t>10/6/2016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EB3B8-D0EC-774E-B8DE-18D71CFABA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699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5E3A2-442C-6848-95DE-597FEF51A121}" type="datetimeFigureOut">
              <a:rPr lang="en-US" smtClean="0"/>
              <a:pPr/>
              <a:t>10/6/2016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EB3B8-D0EC-774E-B8DE-18D71CFABA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436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5E3A2-442C-6848-95DE-597FEF51A121}" type="datetimeFigureOut">
              <a:rPr lang="en-US" smtClean="0"/>
              <a:pPr/>
              <a:t>10/6/2016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EB3B8-D0EC-774E-B8DE-18D71CFABA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841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5E3A2-442C-6848-95DE-597FEF51A121}" type="datetimeFigureOut">
              <a:rPr lang="en-US" smtClean="0"/>
              <a:pPr/>
              <a:t>10/6/2016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EB3B8-D0EC-774E-B8DE-18D71CFABA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834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5E3A2-442C-6848-95DE-597FEF51A121}" type="datetimeFigureOut">
              <a:rPr lang="en-US" smtClean="0"/>
              <a:pPr/>
              <a:t>10/6/2016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EB3B8-D0EC-774E-B8DE-18D71CFABA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1703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4323" y="369598"/>
            <a:ext cx="7632678" cy="7699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4323" y="1519384"/>
            <a:ext cx="7632678" cy="46192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4322" y="6356350"/>
            <a:ext cx="18764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fld id="{E245E3A2-442C-6848-95DE-597FEF51A121}" type="datetimeFigureOut">
              <a:rPr lang="en-US" smtClean="0"/>
              <a:pPr/>
              <a:t>10/6/2016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1793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fld id="{1C5EB3B8-D0EC-774E-B8DE-18D71CFABA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104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2600" b="0" kern="1200">
          <a:solidFill>
            <a:schemeClr val="tx1"/>
          </a:solidFill>
          <a:latin typeface="Arial Black"/>
          <a:ea typeface="+mj-ea"/>
          <a:cs typeface="Arial Black"/>
        </a:defRPr>
      </a:lvl1pPr>
    </p:titleStyle>
    <p:bodyStyle>
      <a:lvl1pPr marL="342900" indent="-342900" algn="l" defTabSz="457200" rtl="0" eaLnBrk="1" latinLnBrk="0" hangingPunct="1">
        <a:lnSpc>
          <a:spcPct val="110000"/>
        </a:lnSpc>
        <a:spcBef>
          <a:spcPct val="20000"/>
        </a:spcBef>
        <a:buSzPct val="90000"/>
        <a:buFont typeface="Wingdings" charset="2"/>
        <a:buChar char="§"/>
        <a:defRPr sz="2200" kern="1200">
          <a:solidFill>
            <a:schemeClr val="tx1">
              <a:lumMod val="50000"/>
            </a:schemeClr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lnSpc>
          <a:spcPct val="130000"/>
        </a:lnSpc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lnSpc>
          <a:spcPct val="130000"/>
        </a:lnSpc>
        <a:spcBef>
          <a:spcPct val="20000"/>
        </a:spcBef>
        <a:buSzPct val="90000"/>
        <a:buFont typeface="Lucida Grande"/>
        <a:buChar char="￮"/>
        <a:defRPr sz="1800" kern="1200">
          <a:solidFill>
            <a:schemeClr val="tx2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lnSpc>
          <a:spcPct val="130000"/>
        </a:lnSpc>
        <a:spcBef>
          <a:spcPct val="20000"/>
        </a:spcBef>
        <a:buFont typeface="Arial"/>
        <a:buChar char="–"/>
        <a:defRPr sz="1600" kern="1200">
          <a:solidFill>
            <a:schemeClr val="tx2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lnSpc>
          <a:spcPct val="130000"/>
        </a:lnSpc>
        <a:spcBef>
          <a:spcPct val="20000"/>
        </a:spcBef>
        <a:buFont typeface="Arial"/>
        <a:buChar char="»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62892"/>
            <a:ext cx="7772400" cy="901438"/>
          </a:xfrm>
        </p:spPr>
        <p:txBody>
          <a:bodyPr/>
          <a:lstStyle/>
          <a:p>
            <a:r>
              <a:rPr lang="en-US" sz="3600" dirty="0" err="1" smtClean="0"/>
              <a:t>askiascript</a:t>
            </a:r>
            <a:r>
              <a:rPr lang="en-US" sz="3600" dirty="0" smtClean="0"/>
              <a:t> 2.0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764330"/>
            <a:ext cx="7086600" cy="2038350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chemeClr val="tx1"/>
                </a:solidFill>
              </a:rPr>
              <a:t>Introductory training Course</a:t>
            </a:r>
          </a:p>
          <a:p>
            <a:r>
              <a:rPr lang="en-US" sz="2400" dirty="0" smtClean="0">
                <a:solidFill>
                  <a:srgbClr val="000000"/>
                </a:solidFill>
              </a:rPr>
              <a:t/>
            </a:r>
            <a:br>
              <a:rPr lang="en-US" sz="2400" dirty="0" smtClean="0">
                <a:solidFill>
                  <a:srgbClr val="000000"/>
                </a:solidFill>
              </a:rPr>
            </a:br>
            <a:r>
              <a:rPr lang="en-US" sz="2400" dirty="0" smtClean="0">
                <a:solidFill>
                  <a:srgbClr val="000000"/>
                </a:solidFill>
              </a:rPr>
              <a:t>Your tutor: name here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5800" y="1030734"/>
            <a:ext cx="32880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  <a:latin typeface="Handwriting - Dakota"/>
                <a:cs typeface="Handwriting - Dakota"/>
              </a:rPr>
              <a:t>Welcome to your</a:t>
            </a:r>
            <a:endParaRPr lang="en-US" sz="2800" dirty="0">
              <a:solidFill>
                <a:srgbClr val="000000"/>
              </a:solidFill>
              <a:latin typeface="Handwriting - Dakota"/>
              <a:cs typeface="Handwriting - Dakota"/>
            </a:endParaRPr>
          </a:p>
        </p:txBody>
      </p:sp>
      <p:sp>
        <p:nvSpPr>
          <p:cNvPr id="12" name="Down Ribbon 11"/>
          <p:cNvSpPr/>
          <p:nvPr/>
        </p:nvSpPr>
        <p:spPr>
          <a:xfrm>
            <a:off x="1016000" y="5145580"/>
            <a:ext cx="2501900" cy="1012858"/>
          </a:xfrm>
          <a:prstGeom prst="ribbon">
            <a:avLst>
              <a:gd name="adj1" fmla="val 16667"/>
              <a:gd name="adj2" fmla="val 68274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Client logo</a:t>
            </a:r>
          </a:p>
          <a:p>
            <a:pPr algn="ctr"/>
            <a:r>
              <a:rPr lang="en-US" dirty="0" smtClean="0"/>
              <a:t>goes here</a:t>
            </a:r>
            <a:endParaRPr lang="en-US" dirty="0"/>
          </a:p>
        </p:txBody>
      </p:sp>
      <p:pic>
        <p:nvPicPr>
          <p:cNvPr id="15" name="Image 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4802680"/>
            <a:ext cx="1676400" cy="1676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5187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Value property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714323" y="1519384"/>
            <a:ext cx="7632678" cy="2455716"/>
          </a:xfrm>
        </p:spPr>
        <p:txBody>
          <a:bodyPr>
            <a:normAutofit fontScale="92500"/>
          </a:bodyPr>
          <a:lstStyle/>
          <a:p>
            <a:r>
              <a:rPr lang="en-GB" b="1" dirty="0" smtClean="0"/>
              <a:t>Value</a:t>
            </a:r>
            <a:r>
              <a:rPr lang="en-GB" dirty="0" smtClean="0"/>
              <a:t> is the property you will use most when writing script</a:t>
            </a:r>
          </a:p>
          <a:p>
            <a:r>
              <a:rPr lang="en-GB" dirty="0" smtClean="0"/>
              <a:t>In some contexts, </a:t>
            </a:r>
            <a:r>
              <a:rPr lang="en-GB" b="1" dirty="0" smtClean="0"/>
              <a:t>value</a:t>
            </a:r>
            <a:r>
              <a:rPr lang="en-GB" dirty="0" smtClean="0"/>
              <a:t> is implicit</a:t>
            </a:r>
          </a:p>
          <a:p>
            <a:r>
              <a:rPr lang="en-GB" dirty="0" smtClean="0"/>
              <a:t>At other times, you will need to write .</a:t>
            </a:r>
            <a:r>
              <a:rPr lang="en-GB" dirty="0" smtClean="0">
                <a:solidFill>
                  <a:schemeClr val="tx1"/>
                </a:solidFill>
                <a:latin typeface="Courier"/>
                <a:cs typeface="Courier"/>
              </a:rPr>
              <a:t>value</a:t>
            </a:r>
            <a:r>
              <a:rPr lang="en-GB" dirty="0" smtClean="0">
                <a:solidFill>
                  <a:schemeClr val="tx1"/>
                </a:solidFill>
                <a:latin typeface="Andale Mono"/>
                <a:cs typeface="Andale Mono"/>
              </a:rPr>
              <a:t>,</a:t>
            </a:r>
          </a:p>
          <a:p>
            <a:pPr lvl="1"/>
            <a:r>
              <a:rPr lang="en-GB" dirty="0" smtClean="0"/>
              <a:t> e.g. when you want to apply another property or method to the value property, .</a:t>
            </a:r>
            <a:r>
              <a:rPr lang="en-GB" dirty="0" smtClean="0">
                <a:solidFill>
                  <a:schemeClr val="tx1"/>
                </a:solidFill>
                <a:latin typeface="Courier"/>
                <a:cs typeface="Courier"/>
              </a:rPr>
              <a:t>value</a:t>
            </a:r>
            <a:r>
              <a:rPr lang="en-GB" dirty="0" smtClean="0"/>
              <a:t> must be explicit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37699" y="3771900"/>
            <a:ext cx="13733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solidFill>
                  <a:srgbClr val="5E5E5E"/>
                </a:solidFill>
                <a:latin typeface="Arial"/>
                <a:cs typeface="Arial"/>
              </a:rPr>
              <a:t>Examples</a:t>
            </a:r>
            <a:endParaRPr lang="en-US" i="1" dirty="0">
              <a:solidFill>
                <a:srgbClr val="5E5E5E"/>
              </a:solidFill>
              <a:latin typeface="Arial"/>
              <a:cs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41090" y="4333004"/>
            <a:ext cx="189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err="1" smtClean="0">
                <a:latin typeface="Courier"/>
                <a:cs typeface="Courier"/>
              </a:rPr>
              <a:t>LastName</a:t>
            </a:r>
            <a:endParaRPr lang="en-US" sz="2000" dirty="0">
              <a:latin typeface="Courier"/>
              <a:cs typeface="Courier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41090" y="5862022"/>
            <a:ext cx="44942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 err="1" smtClean="0">
                <a:latin typeface="Courier"/>
                <a:cs typeface="Courier"/>
              </a:rPr>
              <a:t>LastName.Value.ToUpperCase</a:t>
            </a:r>
            <a:r>
              <a:rPr lang="en-GB" sz="2000" dirty="0">
                <a:latin typeface="Courier"/>
                <a:cs typeface="Courier"/>
              </a:rPr>
              <a:t>() </a:t>
            </a:r>
            <a:endParaRPr lang="en-US" sz="2000" dirty="0">
              <a:latin typeface="Courier"/>
              <a:cs typeface="Courier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41090" y="4837163"/>
            <a:ext cx="34168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 err="1" smtClean="0">
                <a:latin typeface="Courier"/>
                <a:cs typeface="Courier"/>
              </a:rPr>
              <a:t>LastName.ShortCaption</a:t>
            </a:r>
            <a:r>
              <a:rPr lang="en-GB" sz="2000" dirty="0" smtClean="0">
                <a:latin typeface="Courier"/>
                <a:cs typeface="Courier"/>
              </a:rPr>
              <a:t> </a:t>
            </a:r>
            <a:endParaRPr lang="en-US" sz="2000" dirty="0">
              <a:latin typeface="Courier"/>
              <a:cs typeface="Courier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679316" y="4297593"/>
            <a:ext cx="19417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</a:t>
            </a:r>
            <a:r>
              <a:rPr lang="en-US" dirty="0" smtClean="0">
                <a:latin typeface="Courier"/>
                <a:cs typeface="Courier"/>
              </a:rPr>
              <a:t>value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5E5E5E"/>
                </a:solidFill>
                <a:latin typeface="Arial"/>
                <a:cs typeface="Arial"/>
              </a:rPr>
              <a:t>is implicit</a:t>
            </a:r>
            <a:endParaRPr lang="en-US" dirty="0">
              <a:solidFill>
                <a:srgbClr val="5E5E5E"/>
              </a:solidFill>
              <a:latin typeface="Arial"/>
              <a:cs typeface="Arial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 flipH="1">
            <a:off x="2882900" y="4545759"/>
            <a:ext cx="2796416" cy="0"/>
          </a:xfrm>
          <a:prstGeom prst="straightConnector1">
            <a:avLst/>
          </a:prstGeom>
          <a:ln>
            <a:solidFill>
              <a:srgbClr val="5E5E5E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341090" y="5370563"/>
            <a:ext cx="32629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 err="1" smtClean="0">
                <a:latin typeface="Courier"/>
                <a:cs typeface="Courier"/>
              </a:rPr>
              <a:t>LastName.LongCaption</a:t>
            </a:r>
            <a:r>
              <a:rPr lang="en-GB" sz="2000" dirty="0" smtClean="0">
                <a:latin typeface="Courier"/>
                <a:cs typeface="Courier"/>
              </a:rPr>
              <a:t> </a:t>
            </a:r>
            <a:endParaRPr lang="en-US" sz="2000" dirty="0">
              <a:latin typeface="Courier"/>
              <a:cs typeface="Courier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79316" y="6262132"/>
            <a:ext cx="2596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.</a:t>
            </a:r>
            <a:r>
              <a:rPr lang="en-US" dirty="0" smtClean="0">
                <a:latin typeface="Courier"/>
                <a:cs typeface="Courier"/>
              </a:rPr>
              <a:t>value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5E5E5E"/>
                </a:solidFill>
                <a:latin typeface="Arial"/>
                <a:cs typeface="Arial"/>
              </a:rPr>
              <a:t>must be explicit</a:t>
            </a:r>
            <a:endParaRPr lang="en-US" dirty="0">
              <a:solidFill>
                <a:srgbClr val="5E5E5E"/>
              </a:solidFill>
              <a:latin typeface="Arial"/>
              <a:cs typeface="Arial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rot="10800000">
            <a:off x="3124200" y="6262132"/>
            <a:ext cx="2555116" cy="260866"/>
          </a:xfrm>
          <a:prstGeom prst="bentConnector3">
            <a:avLst>
              <a:gd name="adj1" fmla="val 100698"/>
            </a:avLst>
          </a:prstGeom>
          <a:ln>
            <a:solidFill>
              <a:srgbClr val="5E5E5E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3052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  <p:bldP spid="7" grpId="0"/>
      <p:bldP spid="10" grpId="0"/>
      <p:bldP spid="15" grpId="0"/>
      <p:bldP spid="16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Values:  a reminder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There are several different kinds response values in Askia:</a:t>
            </a:r>
          </a:p>
          <a:p>
            <a:r>
              <a:rPr lang="en-US" b="1" dirty="0" smtClean="0"/>
              <a:t>Numeric</a:t>
            </a:r>
            <a:r>
              <a:rPr lang="en-US" dirty="0" smtClean="0"/>
              <a:t>: </a:t>
            </a:r>
            <a:r>
              <a:rPr lang="en-US" i="1" dirty="0" smtClean="0"/>
              <a:t>numbers</a:t>
            </a:r>
          </a:p>
          <a:p>
            <a:r>
              <a:rPr lang="en-US" b="1" dirty="0" smtClean="0"/>
              <a:t>String</a:t>
            </a:r>
            <a:r>
              <a:rPr lang="en-US" dirty="0" smtClean="0"/>
              <a:t>: </a:t>
            </a:r>
            <a:r>
              <a:rPr lang="en-US" i="1" dirty="0" smtClean="0"/>
              <a:t>open text – letters, numbers, punctuation, spaces</a:t>
            </a:r>
          </a:p>
          <a:p>
            <a:r>
              <a:rPr lang="en-US" b="1" dirty="0" smtClean="0"/>
              <a:t>Sets</a:t>
            </a:r>
            <a:r>
              <a:rPr lang="en-US" dirty="0" smtClean="0"/>
              <a:t>: </a:t>
            </a:r>
            <a:r>
              <a:rPr lang="en-US" i="1" dirty="0" smtClean="0"/>
              <a:t>coded answers to single and multiple questions</a:t>
            </a:r>
          </a:p>
          <a:p>
            <a:r>
              <a:rPr lang="en-US" b="1" dirty="0" smtClean="0"/>
              <a:t>Date</a:t>
            </a:r>
            <a:r>
              <a:rPr lang="en-US" dirty="0" smtClean="0"/>
              <a:t>, </a:t>
            </a:r>
            <a:r>
              <a:rPr lang="en-US" b="1" dirty="0" smtClean="0"/>
              <a:t>Time</a:t>
            </a:r>
            <a:r>
              <a:rPr lang="en-US" dirty="0" smtClean="0"/>
              <a:t>, and </a:t>
            </a:r>
            <a:r>
              <a:rPr lang="en-US" b="1" dirty="0"/>
              <a:t>D</a:t>
            </a:r>
            <a:r>
              <a:rPr lang="en-US" b="1" dirty="0" smtClean="0"/>
              <a:t>ate and Time</a:t>
            </a:r>
          </a:p>
          <a:p>
            <a:r>
              <a:rPr lang="en-US" b="1" dirty="0" smtClean="0"/>
              <a:t>Boolean: </a:t>
            </a:r>
            <a:r>
              <a:rPr lang="en-US" dirty="0" smtClean="0"/>
              <a:t>logical values </a:t>
            </a:r>
            <a:r>
              <a:rPr lang="en-US" i="1" dirty="0" smtClean="0"/>
              <a:t>true</a:t>
            </a:r>
            <a:r>
              <a:rPr lang="en-US" dirty="0" smtClean="0"/>
              <a:t> or </a:t>
            </a:r>
            <a:r>
              <a:rPr lang="en-US" i="1" dirty="0" smtClean="0"/>
              <a:t>false</a:t>
            </a:r>
          </a:p>
          <a:p>
            <a:pPr marL="0" indent="0">
              <a:spcBef>
                <a:spcPts val="2600"/>
              </a:spcBef>
              <a:buNone/>
            </a:pPr>
            <a:r>
              <a:rPr lang="en-US" i="1" dirty="0" smtClean="0">
                <a:solidFill>
                  <a:schemeClr val="tx1"/>
                </a:solidFill>
              </a:rPr>
              <a:t>You must always match the right type of value with the operation you are performing, the variable you are referring to, or to which you are assigning a value.</a:t>
            </a:r>
          </a:p>
          <a:p>
            <a:pPr marL="0" indent="0">
              <a:buNone/>
            </a:pP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077195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4632319" y="6325526"/>
            <a:ext cx="3195073" cy="159942"/>
          </a:xfrm>
          <a:prstGeom prst="rect">
            <a:avLst/>
          </a:prstGeom>
          <a:solidFill>
            <a:srgbClr val="FAE102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Sets and arrays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61106" y="1365324"/>
            <a:ext cx="5404694" cy="4316820"/>
          </a:xfrm>
          <a:prstGeom prst="rect">
            <a:avLst/>
          </a:prstGeom>
          <a:gradFill>
            <a:gsLst>
              <a:gs pos="0">
                <a:srgbClr val="6C7DD1">
                  <a:alpha val="53000"/>
                </a:srgbClr>
              </a:gs>
              <a:gs pos="100000">
                <a:schemeClr val="bg1"/>
              </a:gs>
            </a:gsLst>
          </a:gra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14323" y="2127324"/>
            <a:ext cx="3307684" cy="35548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spcAft>
                <a:spcPts val="600"/>
              </a:spcAft>
            </a:pPr>
            <a:r>
              <a:rPr lang="en-GB" dirty="0" smtClean="0"/>
              <a:t>1 Push </a:t>
            </a:r>
            <a:r>
              <a:rPr lang="en-GB" dirty="0"/>
              <a:t>Lawn </a:t>
            </a:r>
            <a:r>
              <a:rPr lang="en-GB" dirty="0" smtClean="0"/>
              <a:t>mower</a:t>
            </a:r>
            <a:endParaRPr lang="en-GB" i="1" dirty="0"/>
          </a:p>
          <a:p>
            <a:pPr lvl="0">
              <a:spcAft>
                <a:spcPts val="600"/>
              </a:spcAft>
            </a:pPr>
            <a:r>
              <a:rPr lang="en-GB" dirty="0" smtClean="0"/>
              <a:t>2 Riding </a:t>
            </a:r>
            <a:r>
              <a:rPr lang="en-GB" dirty="0"/>
              <a:t>Lawn </a:t>
            </a:r>
            <a:r>
              <a:rPr lang="en-GB" dirty="0" smtClean="0"/>
              <a:t>mower</a:t>
            </a:r>
            <a:endParaRPr lang="en-GB" i="1" dirty="0"/>
          </a:p>
          <a:p>
            <a:pPr lvl="0">
              <a:spcAft>
                <a:spcPts val="600"/>
              </a:spcAft>
            </a:pPr>
            <a:r>
              <a:rPr lang="en-GB" dirty="0" smtClean="0"/>
              <a:t>3 Hedge trimmer</a:t>
            </a:r>
            <a:endParaRPr lang="en-GB" i="1" dirty="0"/>
          </a:p>
          <a:p>
            <a:pPr lvl="0">
              <a:spcAft>
                <a:spcPts val="600"/>
              </a:spcAft>
            </a:pPr>
            <a:r>
              <a:rPr lang="en-GB" dirty="0" smtClean="0"/>
              <a:t>4 Chain saw</a:t>
            </a:r>
            <a:endParaRPr lang="en-GB" i="1" dirty="0"/>
          </a:p>
          <a:p>
            <a:pPr lvl="0">
              <a:spcAft>
                <a:spcPts val="600"/>
              </a:spcAft>
            </a:pPr>
            <a:r>
              <a:rPr lang="en-GB" dirty="0" smtClean="0"/>
              <a:t>5 String trimmer</a:t>
            </a:r>
            <a:endParaRPr lang="en-GB" i="1" dirty="0"/>
          </a:p>
          <a:p>
            <a:pPr lvl="0">
              <a:spcAft>
                <a:spcPts val="600"/>
              </a:spcAft>
            </a:pPr>
            <a:r>
              <a:rPr lang="en-GB" dirty="0" smtClean="0"/>
              <a:t>6 Lawn edge</a:t>
            </a:r>
            <a:endParaRPr lang="en-GB" i="1" dirty="0"/>
          </a:p>
          <a:p>
            <a:pPr lvl="0">
              <a:spcAft>
                <a:spcPts val="600"/>
              </a:spcAft>
            </a:pPr>
            <a:r>
              <a:rPr lang="en-GB" dirty="0" smtClean="0"/>
              <a:t>7 Pressure Washer</a:t>
            </a:r>
            <a:endParaRPr lang="en-GB" i="1" dirty="0"/>
          </a:p>
          <a:p>
            <a:pPr lvl="0">
              <a:spcAft>
                <a:spcPts val="600"/>
              </a:spcAft>
            </a:pPr>
            <a:r>
              <a:rPr lang="en-GB" dirty="0" smtClean="0"/>
              <a:t>8 Hammer </a:t>
            </a:r>
            <a:r>
              <a:rPr lang="en-GB" dirty="0"/>
              <a:t>drill or power </a:t>
            </a:r>
            <a:r>
              <a:rPr lang="en-GB" dirty="0" smtClean="0"/>
              <a:t>drill</a:t>
            </a:r>
            <a:endParaRPr lang="en-GB" i="1" dirty="0"/>
          </a:p>
          <a:p>
            <a:pPr lvl="0">
              <a:spcAft>
                <a:spcPts val="600"/>
              </a:spcAft>
            </a:pPr>
            <a:r>
              <a:rPr lang="en-GB" dirty="0" smtClean="0"/>
              <a:t>9 Power </a:t>
            </a:r>
            <a:r>
              <a:rPr lang="en-GB" dirty="0"/>
              <a:t>sander/orbital </a:t>
            </a:r>
            <a:r>
              <a:rPr lang="en-GB" dirty="0" smtClean="0"/>
              <a:t>sander</a:t>
            </a:r>
            <a:endParaRPr lang="en-GB" i="1" dirty="0"/>
          </a:p>
          <a:p>
            <a:pPr>
              <a:spcAft>
                <a:spcPts val="600"/>
              </a:spcAft>
            </a:pP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22223" y="1567492"/>
            <a:ext cx="52821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Q1. Which of these power tools do you own?</a:t>
            </a:r>
            <a:endParaRPr lang="en-US" b="1" dirty="0"/>
          </a:p>
        </p:txBody>
      </p:sp>
      <p:sp>
        <p:nvSpPr>
          <p:cNvPr id="7" name="Rectangle 6"/>
          <p:cNvSpPr/>
          <p:nvPr/>
        </p:nvSpPr>
        <p:spPr>
          <a:xfrm>
            <a:off x="714323" y="3187258"/>
            <a:ext cx="1482777" cy="369332"/>
          </a:xfrm>
          <a:prstGeom prst="rect">
            <a:avLst/>
          </a:prstGeom>
          <a:solidFill>
            <a:srgbClr val="5E5E5E"/>
          </a:solidFill>
        </p:spPr>
        <p:txBody>
          <a:bodyPr wrap="square">
            <a:spAutoFit/>
          </a:bodyPr>
          <a:lstStyle/>
          <a:p>
            <a:pPr lvl="0"/>
            <a:r>
              <a:rPr lang="en-GB" dirty="0">
                <a:solidFill>
                  <a:schemeClr val="bg1"/>
                </a:solidFill>
              </a:rPr>
              <a:t>4 Chain </a:t>
            </a:r>
            <a:r>
              <a:rPr lang="en-GB" dirty="0" smtClean="0">
                <a:solidFill>
                  <a:schemeClr val="bg1"/>
                </a:solidFill>
              </a:rPr>
              <a:t>saw</a:t>
            </a:r>
            <a:endParaRPr lang="en-GB" i="1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14323" y="3873058"/>
            <a:ext cx="1609778" cy="369332"/>
          </a:xfrm>
          <a:prstGeom prst="rect">
            <a:avLst/>
          </a:prstGeom>
          <a:solidFill>
            <a:srgbClr val="5E5E5E"/>
          </a:solidFill>
        </p:spPr>
        <p:txBody>
          <a:bodyPr wrap="square">
            <a:spAutoFit/>
          </a:bodyPr>
          <a:lstStyle/>
          <a:p>
            <a:pPr lvl="0"/>
            <a:r>
              <a:rPr lang="en-GB" dirty="0" smtClean="0">
                <a:solidFill>
                  <a:schemeClr val="bg1"/>
                </a:solidFill>
              </a:rPr>
              <a:t>6 Lawn edger</a:t>
            </a:r>
            <a:endParaRPr lang="en-GB" i="1" dirty="0">
              <a:solidFill>
                <a:schemeClr val="bg1"/>
              </a:solidFill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4042826" y="5947726"/>
            <a:ext cx="3784566" cy="369332"/>
            <a:chOff x="4034359" y="5939259"/>
            <a:chExt cx="3784566" cy="369332"/>
          </a:xfrm>
        </p:grpSpPr>
        <p:sp>
          <p:nvSpPr>
            <p:cNvPr id="13" name="Rectangle 12"/>
            <p:cNvSpPr/>
            <p:nvPr/>
          </p:nvSpPr>
          <p:spPr>
            <a:xfrm>
              <a:off x="4623852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979139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5334426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689713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6045000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6400287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755574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7110861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466148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034359" y="5939259"/>
              <a:ext cx="4925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Arial"/>
                  <a:cs typeface="Arial"/>
                </a:rPr>
                <a:t>Q1</a:t>
              </a:r>
              <a:endParaRPr lang="en-US" dirty="0">
                <a:latin typeface="Arial"/>
                <a:cs typeface="Arial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630315" y="3878740"/>
            <a:ext cx="352777" cy="369332"/>
            <a:chOff x="7818925" y="3556104"/>
            <a:chExt cx="352777" cy="369332"/>
          </a:xfrm>
        </p:grpSpPr>
        <p:sp>
          <p:nvSpPr>
            <p:cNvPr id="32" name="Rectangle 31"/>
            <p:cNvSpPr/>
            <p:nvPr/>
          </p:nvSpPr>
          <p:spPr>
            <a:xfrm>
              <a:off x="7818925" y="3556116"/>
              <a:ext cx="352777" cy="352777"/>
            </a:xfrm>
            <a:prstGeom prst="rect">
              <a:avLst/>
            </a:prstGeom>
            <a:solidFill>
              <a:schemeClr val="accent2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829043" y="3556104"/>
              <a:ext cx="312067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/>
                  <a:cs typeface="Arial"/>
                </a:rPr>
                <a:t>6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27806" y="3193608"/>
            <a:ext cx="355286" cy="369332"/>
            <a:chOff x="7105842" y="3556104"/>
            <a:chExt cx="355286" cy="369332"/>
          </a:xfrm>
        </p:grpSpPr>
        <p:sp>
          <p:nvSpPr>
            <p:cNvPr id="30" name="Rectangle 29"/>
            <p:cNvSpPr/>
            <p:nvPr/>
          </p:nvSpPr>
          <p:spPr>
            <a:xfrm>
              <a:off x="7108351" y="3556116"/>
              <a:ext cx="352777" cy="352777"/>
            </a:xfrm>
            <a:prstGeom prst="rect">
              <a:avLst/>
            </a:prstGeom>
            <a:solidFill>
              <a:srgbClr val="FAE102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C800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7105842" y="3556104"/>
              <a:ext cx="2834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/>
                  <a:cs typeface="Arial"/>
                </a:rPr>
                <a:t>4</a:t>
              </a:r>
              <a:endParaRPr lang="en-US" dirty="0">
                <a:latin typeface="Arial"/>
                <a:cs typeface="Arial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996469" y="1365324"/>
            <a:ext cx="28719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§"/>
            </a:pPr>
            <a:r>
              <a:rPr lang="en-US" sz="2000" dirty="0" smtClean="0">
                <a:solidFill>
                  <a:srgbClr val="000000"/>
                </a:solidFill>
                <a:latin typeface="Arial"/>
                <a:cs typeface="Arial"/>
              </a:rPr>
              <a:t>A set of answers is stored as an array in Askia</a:t>
            </a:r>
            <a:endParaRPr lang="en-US" sz="20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996469" y="2716916"/>
            <a:ext cx="287197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§"/>
            </a:pPr>
            <a:r>
              <a:rPr lang="en-US" sz="2000" dirty="0" smtClean="0">
                <a:solidFill>
                  <a:srgbClr val="000000"/>
                </a:solidFill>
                <a:latin typeface="Arial"/>
                <a:cs typeface="Arial"/>
              </a:rPr>
              <a:t>Each item in an array can be treated as a separate answer by referring to its position</a:t>
            </a:r>
            <a:endParaRPr lang="en-US" sz="20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4632319" y="6258770"/>
            <a:ext cx="3168255" cy="277047"/>
            <a:chOff x="4545852" y="6270497"/>
            <a:chExt cx="3168255" cy="277047"/>
          </a:xfrm>
          <a:noFill/>
        </p:grpSpPr>
        <p:sp>
          <p:nvSpPr>
            <p:cNvPr id="37" name="TextBox 36"/>
            <p:cNvSpPr txBox="1"/>
            <p:nvPr/>
          </p:nvSpPr>
          <p:spPr>
            <a:xfrm>
              <a:off x="4545852" y="6270545"/>
              <a:ext cx="308335" cy="276999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1200" i="1" dirty="0" smtClean="0">
                  <a:solidFill>
                    <a:srgbClr val="000000"/>
                  </a:solidFill>
                  <a:latin typeface="Arial"/>
                  <a:cs typeface="Arial"/>
                </a:rPr>
                <a:t>1</a:t>
              </a:r>
              <a:endParaRPr lang="en-US" sz="1200" i="1" dirty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903342" y="6270539"/>
              <a:ext cx="308335" cy="276999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1200" i="1" dirty="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260832" y="6270533"/>
              <a:ext cx="308335" cy="276999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1200" i="1" dirty="0">
                  <a:solidFill>
                    <a:srgbClr val="000000"/>
                  </a:solidFill>
                  <a:latin typeface="Arial"/>
                  <a:cs typeface="Arial"/>
                </a:rPr>
                <a:t>3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618322" y="6270527"/>
              <a:ext cx="308335" cy="276999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1200" i="1" dirty="0">
                  <a:solidFill>
                    <a:srgbClr val="000000"/>
                  </a:solidFill>
                  <a:latin typeface="Arial"/>
                  <a:cs typeface="Arial"/>
                </a:rPr>
                <a:t>4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5975812" y="6270521"/>
              <a:ext cx="308335" cy="276999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1200" i="1" dirty="0">
                  <a:solidFill>
                    <a:srgbClr val="000000"/>
                  </a:solidFill>
                  <a:latin typeface="Arial"/>
                  <a:cs typeface="Arial"/>
                </a:rPr>
                <a:t>5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333302" y="6270515"/>
              <a:ext cx="308335" cy="276999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1200" i="1" dirty="0">
                  <a:solidFill>
                    <a:srgbClr val="000000"/>
                  </a:solidFill>
                  <a:latin typeface="Arial"/>
                  <a:cs typeface="Arial"/>
                </a:rPr>
                <a:t>6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6690792" y="6270509"/>
              <a:ext cx="308335" cy="276999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1200" i="1" dirty="0">
                  <a:solidFill>
                    <a:srgbClr val="000000"/>
                  </a:solidFill>
                  <a:latin typeface="Arial"/>
                  <a:cs typeface="Arial"/>
                </a:rPr>
                <a:t>7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7048282" y="6270503"/>
              <a:ext cx="308335" cy="276999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1200" i="1" dirty="0" smtClean="0">
                  <a:solidFill>
                    <a:srgbClr val="000000"/>
                  </a:solidFill>
                  <a:latin typeface="Arial"/>
                  <a:cs typeface="Arial"/>
                </a:rPr>
                <a:t>8</a:t>
              </a:r>
              <a:endParaRPr lang="en-US" sz="1200" i="1" dirty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7405772" y="6270497"/>
              <a:ext cx="308335" cy="276999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1200" i="1" dirty="0">
                  <a:solidFill>
                    <a:srgbClr val="000000"/>
                  </a:solidFill>
                  <a:latin typeface="Arial"/>
                  <a:cs typeface="Arial"/>
                </a:rPr>
                <a:t>9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3482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0" presetClass="path" presetSubtype="0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44444E-6 0.00046 C 0.05608 -0.0493 0.1125 -0.09884 0.17726 -0.12407 C 0.24219 -0.15 0.3448 -0.22292 0.3882 -0.15231 C 0.43125 -0.08079 0.43438 0.11134 0.4382 0.30509 " pathEditMode="relative" rAng="0" ptsTypes="aaaA">
                                      <p:cBhvr>
                                        <p:cTn id="2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10" y="4051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8.33333E-7 0.00023 C 0.1184 -0.06597 0.2375 -0.13194 0.31858 -0.1074 C 0.39983 -0.08287 0.46007 0.06204 0.48663 0.14746 C 0.51337 0.23287 0.49462 0.31875 0.47639 0.40486 " pathEditMode="relative" rAng="0" ptsTypes="aaaA">
                                      <p:cBhvr>
                                        <p:cTn id="2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60" y="13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 animBg="1"/>
      <p:bldP spid="7" grpId="0" animBg="1"/>
      <p:bldP spid="8" grpId="0" animBg="1"/>
      <p:bldP spid="3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Response properties for questions with sets of answers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4285112"/>
              </p:ext>
            </p:extLst>
          </p:nvPr>
        </p:nvGraphicFramePr>
        <p:xfrm>
          <a:off x="1030109" y="2540001"/>
          <a:ext cx="7316892" cy="27050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28274"/>
                <a:gridCol w="4188618"/>
              </a:tblGrid>
              <a:tr h="447660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Property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Information </a:t>
                      </a:r>
                      <a:r>
                        <a:rPr lang="en-US" baseline="0" dirty="0" smtClean="0">
                          <a:latin typeface="Arial"/>
                          <a:cs typeface="Arial"/>
                        </a:rPr>
                        <a:t>returned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735880">
                <a:tc>
                  <a:txBody>
                    <a:bodyPr/>
                    <a:lstStyle/>
                    <a:p>
                      <a:pPr marL="226695" indent="-226695">
                        <a:spcBef>
                          <a:spcPts val="1200"/>
                        </a:spcBef>
                        <a:spcAft>
                          <a:spcPts val="2400"/>
                        </a:spcAft>
                      </a:pPr>
                      <a:r>
                        <a:rPr lang="en-GB" sz="2000" b="1" dirty="0" smtClean="0">
                          <a:solidFill>
                            <a:srgbClr val="003399"/>
                          </a:solidFill>
                          <a:effectLst/>
                          <a:latin typeface="Courier"/>
                          <a:ea typeface="Times New Roman"/>
                          <a:cs typeface="Courier"/>
                        </a:rPr>
                        <a:t>.Responses</a:t>
                      </a:r>
                      <a:endParaRPr lang="en-GB" sz="2000" dirty="0">
                        <a:solidFill>
                          <a:srgbClr val="003399"/>
                        </a:solidFill>
                        <a:effectLst/>
                        <a:latin typeface="Courier"/>
                        <a:ea typeface="Times New Roman"/>
                        <a:cs typeface="Courier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>
                        <a:spcBef>
                          <a:spcPts val="1200"/>
                        </a:spcBef>
                        <a:spcAft>
                          <a:spcPts val="2400"/>
                        </a:spcAft>
                      </a:pPr>
                      <a:r>
                        <a:rPr lang="en-GB" sz="2000" dirty="0">
                          <a:solidFill>
                            <a:srgbClr val="3C3C3C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The entire list </a:t>
                      </a:r>
                      <a:r>
                        <a:rPr lang="en-GB" sz="2000" dirty="0" smtClean="0">
                          <a:solidFill>
                            <a:srgbClr val="3C3C3C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of possible response options for </a:t>
                      </a:r>
                      <a:r>
                        <a:rPr lang="en-GB" sz="2000" dirty="0">
                          <a:solidFill>
                            <a:srgbClr val="3C3C3C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a closed </a:t>
                      </a:r>
                      <a:r>
                        <a:rPr lang="en-GB" sz="2000" dirty="0" smtClean="0">
                          <a:solidFill>
                            <a:srgbClr val="3C3C3C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question</a:t>
                      </a:r>
                      <a:endParaRPr lang="en-GB" sz="2000" dirty="0">
                        <a:solidFill>
                          <a:srgbClr val="3C3C3C"/>
                        </a:solidFill>
                        <a:effectLst/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735880">
                <a:tc>
                  <a:txBody>
                    <a:bodyPr/>
                    <a:lstStyle/>
                    <a:p>
                      <a:pPr marL="226695" indent="-226695">
                        <a:spcBef>
                          <a:spcPts val="1200"/>
                        </a:spcBef>
                        <a:spcAft>
                          <a:spcPts val="2400"/>
                        </a:spcAft>
                      </a:pPr>
                      <a:r>
                        <a:rPr lang="en-GB" sz="2000" b="1" dirty="0" smtClean="0">
                          <a:solidFill>
                            <a:srgbClr val="003399"/>
                          </a:solidFill>
                          <a:effectLst/>
                          <a:latin typeface="Courier"/>
                          <a:ea typeface="Times New Roman"/>
                          <a:cs typeface="Courier"/>
                        </a:rPr>
                        <a:t>.</a:t>
                      </a:r>
                      <a:r>
                        <a:rPr lang="en-GB" sz="2000" b="1" dirty="0" err="1" smtClean="0">
                          <a:solidFill>
                            <a:srgbClr val="003399"/>
                          </a:solidFill>
                          <a:effectLst/>
                          <a:latin typeface="Courier"/>
                          <a:ea typeface="Times New Roman"/>
                          <a:cs typeface="Courier"/>
                        </a:rPr>
                        <a:t>AvailableResponses</a:t>
                      </a:r>
                      <a:r>
                        <a:rPr lang="en-GB" sz="2000" b="1" dirty="0" smtClean="0">
                          <a:solidFill>
                            <a:srgbClr val="003399"/>
                          </a:solidFill>
                          <a:effectLst/>
                          <a:latin typeface="Courier"/>
                          <a:ea typeface="Times New Roman"/>
                          <a:cs typeface="Courier"/>
                        </a:rPr>
                        <a:t> </a:t>
                      </a:r>
                      <a:endParaRPr lang="en-GB" sz="2000" dirty="0">
                        <a:solidFill>
                          <a:srgbClr val="003399"/>
                        </a:solidFill>
                        <a:effectLst/>
                        <a:latin typeface="Courier"/>
                        <a:ea typeface="Times New Roman"/>
                        <a:cs typeface="Courier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>
                        <a:spcBef>
                          <a:spcPts val="1200"/>
                        </a:spcBef>
                        <a:spcAft>
                          <a:spcPts val="2400"/>
                        </a:spcAft>
                      </a:pPr>
                      <a:r>
                        <a:rPr lang="en-GB" sz="2000" dirty="0">
                          <a:solidFill>
                            <a:srgbClr val="3C3C3C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The list of </a:t>
                      </a:r>
                      <a:r>
                        <a:rPr lang="en-GB" sz="2000" dirty="0" smtClean="0">
                          <a:solidFill>
                            <a:srgbClr val="3C3C3C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response options actually presented,</a:t>
                      </a:r>
                      <a:r>
                        <a:rPr lang="en-GB" sz="2000" baseline="0" dirty="0" smtClean="0">
                          <a:solidFill>
                            <a:srgbClr val="3C3C3C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 in the order of display</a:t>
                      </a:r>
                      <a:endParaRPr lang="en-GB" sz="2000" dirty="0">
                        <a:solidFill>
                          <a:srgbClr val="3C3C3C"/>
                        </a:solidFill>
                        <a:effectLst/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785678">
                <a:tc>
                  <a:txBody>
                    <a:bodyPr/>
                    <a:lstStyle/>
                    <a:p>
                      <a:pPr marL="226695" indent="-226695">
                        <a:spcBef>
                          <a:spcPts val="1200"/>
                        </a:spcBef>
                        <a:spcAft>
                          <a:spcPts val="2400"/>
                        </a:spcAft>
                      </a:pPr>
                      <a:r>
                        <a:rPr lang="en-GB" sz="2000" b="1" dirty="0" smtClean="0">
                          <a:solidFill>
                            <a:srgbClr val="003399"/>
                          </a:solidFill>
                          <a:effectLst/>
                          <a:latin typeface="Courier"/>
                          <a:ea typeface="Times New Roman"/>
                          <a:cs typeface="Courier"/>
                        </a:rPr>
                        <a:t>.Answers</a:t>
                      </a:r>
                      <a:endParaRPr lang="en-GB" sz="2000" dirty="0">
                        <a:solidFill>
                          <a:srgbClr val="003399"/>
                        </a:solidFill>
                        <a:effectLst/>
                        <a:latin typeface="Courier"/>
                        <a:ea typeface="Times New Roman"/>
                        <a:cs typeface="Courier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>
                        <a:spcBef>
                          <a:spcPts val="1200"/>
                        </a:spcBef>
                        <a:spcAft>
                          <a:spcPts val="2400"/>
                        </a:spcAft>
                      </a:pPr>
                      <a:r>
                        <a:rPr lang="en-GB" sz="2000" dirty="0" smtClean="0">
                          <a:solidFill>
                            <a:srgbClr val="3C3C3C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List </a:t>
                      </a:r>
                      <a:r>
                        <a:rPr lang="en-GB" sz="2000" dirty="0">
                          <a:solidFill>
                            <a:srgbClr val="3C3C3C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of responses selected by the respondent, in the </a:t>
                      </a:r>
                      <a:r>
                        <a:rPr lang="en-GB" sz="2000" dirty="0" smtClean="0">
                          <a:solidFill>
                            <a:srgbClr val="3C3C3C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order selected</a:t>
                      </a:r>
                      <a:endParaRPr lang="en-GB" sz="2000" dirty="0">
                        <a:solidFill>
                          <a:srgbClr val="3C3C3C"/>
                        </a:solidFill>
                        <a:effectLst/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714323" y="1519385"/>
            <a:ext cx="7632678" cy="919016"/>
          </a:xfrm>
        </p:spPr>
        <p:txBody>
          <a:bodyPr/>
          <a:lstStyle/>
          <a:p>
            <a:r>
              <a:rPr lang="en-GB" dirty="0" smtClean="0"/>
              <a:t>These special properties allow you to access much more information about single and multiple questions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1030109" y="5436056"/>
            <a:ext cx="13107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5E5E5E"/>
                </a:solidFill>
                <a:latin typeface="Arial"/>
                <a:cs typeface="Arial"/>
              </a:rPr>
              <a:t>Examples</a:t>
            </a:r>
            <a:endParaRPr lang="en-US" dirty="0">
              <a:solidFill>
                <a:srgbClr val="5E5E5E"/>
              </a:solidFill>
              <a:latin typeface="Arial"/>
              <a:cs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78100" y="5683766"/>
            <a:ext cx="29551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latin typeface="Courier"/>
                <a:cs typeface="Courier"/>
              </a:rPr>
              <a:t>Q1</a:t>
            </a:r>
            <a:r>
              <a:rPr lang="en-GB" sz="2000" dirty="0" smtClean="0">
                <a:latin typeface="Courier"/>
                <a:cs typeface="Courier"/>
              </a:rPr>
              <a:t>.Responses.Index </a:t>
            </a:r>
            <a:endParaRPr lang="en-US" sz="2000" dirty="0">
              <a:latin typeface="Courier"/>
              <a:cs typeface="Courier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8100" y="6125121"/>
            <a:ext cx="26472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>
                <a:latin typeface="Courier"/>
                <a:cs typeface="Courier"/>
              </a:rPr>
              <a:t>Q1</a:t>
            </a:r>
            <a:r>
              <a:rPr lang="en-GB" sz="2000" dirty="0" smtClean="0">
                <a:latin typeface="Courier"/>
                <a:cs typeface="Courier"/>
              </a:rPr>
              <a:t>.Answers.Value </a:t>
            </a:r>
            <a:endParaRPr lang="en-US" sz="2000" dirty="0">
              <a:latin typeface="Courier"/>
              <a:cs typeface="Courier"/>
            </a:endParaRPr>
          </a:p>
        </p:txBody>
      </p:sp>
    </p:spTree>
    <p:extLst>
      <p:ext uri="{BB962C8B-B14F-4D97-AF65-F5344CB8AC3E}">
        <p14:creationId xmlns:p14="http://schemas.microsoft.com/office/powerpoint/2010/main" val="588678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482600" y="1460500"/>
            <a:ext cx="7023100" cy="4418420"/>
          </a:xfrm>
          <a:prstGeom prst="rect">
            <a:avLst/>
          </a:prstGeom>
          <a:gradFill>
            <a:gsLst>
              <a:gs pos="0">
                <a:srgbClr val="6C7DD1">
                  <a:alpha val="53000"/>
                </a:srgbClr>
              </a:gs>
              <a:gs pos="100000">
                <a:schemeClr val="bg1"/>
              </a:gs>
            </a:gsLst>
          </a:gra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Response properties: </a:t>
            </a:r>
            <a:r>
              <a:rPr lang="en-US" dirty="0" smtClean="0">
                <a:latin typeface="Arial"/>
                <a:cs typeface="Arial"/>
              </a:rPr>
              <a:t>examples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4323" y="2235200"/>
            <a:ext cx="3307684" cy="35548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spcAft>
                <a:spcPts val="600"/>
              </a:spcAft>
            </a:pPr>
            <a:r>
              <a:rPr lang="en-GB" dirty="0" smtClean="0"/>
              <a:t>1 Push </a:t>
            </a:r>
            <a:r>
              <a:rPr lang="en-GB" dirty="0"/>
              <a:t>Lawn </a:t>
            </a:r>
            <a:r>
              <a:rPr lang="en-GB" dirty="0" smtClean="0"/>
              <a:t>mower</a:t>
            </a:r>
            <a:endParaRPr lang="en-GB" i="1" dirty="0"/>
          </a:p>
          <a:p>
            <a:pPr lvl="0">
              <a:spcAft>
                <a:spcPts val="600"/>
              </a:spcAft>
            </a:pPr>
            <a:r>
              <a:rPr lang="en-GB" dirty="0" smtClean="0"/>
              <a:t>2 Riding </a:t>
            </a:r>
            <a:r>
              <a:rPr lang="en-GB" dirty="0"/>
              <a:t>Lawn </a:t>
            </a:r>
            <a:r>
              <a:rPr lang="en-GB" dirty="0" smtClean="0"/>
              <a:t>mower</a:t>
            </a:r>
            <a:endParaRPr lang="en-GB" i="1" dirty="0"/>
          </a:p>
          <a:p>
            <a:pPr lvl="0">
              <a:spcAft>
                <a:spcPts val="600"/>
              </a:spcAft>
            </a:pPr>
            <a:r>
              <a:rPr lang="en-GB" dirty="0" smtClean="0"/>
              <a:t>3 Hedge trimmer</a:t>
            </a:r>
            <a:endParaRPr lang="en-GB" i="1" dirty="0"/>
          </a:p>
          <a:p>
            <a:pPr lvl="0">
              <a:spcAft>
                <a:spcPts val="600"/>
              </a:spcAft>
            </a:pPr>
            <a:r>
              <a:rPr lang="en-GB" dirty="0" smtClean="0"/>
              <a:t>4 Chain sa</a:t>
            </a:r>
            <a:r>
              <a:rPr lang="en-GB" i="1" dirty="0" smtClean="0"/>
              <a:t>w</a:t>
            </a:r>
            <a:endParaRPr lang="en-GB" i="1" dirty="0"/>
          </a:p>
          <a:p>
            <a:pPr lvl="0">
              <a:spcAft>
                <a:spcPts val="600"/>
              </a:spcAft>
            </a:pPr>
            <a:r>
              <a:rPr lang="en-GB" dirty="0" smtClean="0"/>
              <a:t>5 String trimmer</a:t>
            </a:r>
            <a:endParaRPr lang="en-GB" i="1" dirty="0"/>
          </a:p>
          <a:p>
            <a:pPr lvl="0">
              <a:spcAft>
                <a:spcPts val="600"/>
              </a:spcAft>
            </a:pPr>
            <a:r>
              <a:rPr lang="en-GB" dirty="0" smtClean="0"/>
              <a:t>6 Lawn edger</a:t>
            </a:r>
            <a:endParaRPr lang="en-GB" i="1" dirty="0"/>
          </a:p>
          <a:p>
            <a:pPr lvl="0">
              <a:spcAft>
                <a:spcPts val="600"/>
              </a:spcAft>
            </a:pPr>
            <a:r>
              <a:rPr lang="en-GB" dirty="0" smtClean="0"/>
              <a:t>7 Pressure Washer</a:t>
            </a:r>
            <a:endParaRPr lang="en-GB" i="1" dirty="0"/>
          </a:p>
          <a:p>
            <a:pPr lvl="0">
              <a:spcAft>
                <a:spcPts val="600"/>
              </a:spcAft>
            </a:pPr>
            <a:r>
              <a:rPr lang="en-GB" dirty="0" smtClean="0"/>
              <a:t>8 Hammer </a:t>
            </a:r>
            <a:r>
              <a:rPr lang="en-GB" dirty="0"/>
              <a:t>drill or power </a:t>
            </a:r>
            <a:r>
              <a:rPr lang="en-GB" dirty="0" smtClean="0"/>
              <a:t>drill</a:t>
            </a:r>
            <a:endParaRPr lang="en-GB" i="1" dirty="0" smtClean="0"/>
          </a:p>
          <a:p>
            <a:pPr lvl="0">
              <a:spcAft>
                <a:spcPts val="600"/>
              </a:spcAft>
            </a:pPr>
            <a:r>
              <a:rPr lang="en-GB" dirty="0" smtClean="0"/>
              <a:t>9 Power sander/orbital sander</a:t>
            </a:r>
            <a:endParaRPr lang="en-GB" i="1" dirty="0" smtClean="0"/>
          </a:p>
          <a:p>
            <a:pPr>
              <a:spcAft>
                <a:spcPts val="600"/>
              </a:spcAft>
            </a:pP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714323" y="1675368"/>
            <a:ext cx="45022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Q1. Which of these power tools do you own?</a:t>
            </a:r>
            <a:endParaRPr lang="en-US" b="1" dirty="0"/>
          </a:p>
        </p:txBody>
      </p:sp>
      <p:sp>
        <p:nvSpPr>
          <p:cNvPr id="12" name="Rectangle 11"/>
          <p:cNvSpPr/>
          <p:nvPr/>
        </p:nvSpPr>
        <p:spPr>
          <a:xfrm>
            <a:off x="714324" y="3295134"/>
            <a:ext cx="1522210" cy="369332"/>
          </a:xfrm>
          <a:prstGeom prst="rect">
            <a:avLst/>
          </a:prstGeom>
          <a:solidFill>
            <a:srgbClr val="5E5E5E"/>
          </a:solidFill>
        </p:spPr>
        <p:txBody>
          <a:bodyPr wrap="square">
            <a:spAutoFit/>
          </a:bodyPr>
          <a:lstStyle/>
          <a:p>
            <a:pPr lvl="0"/>
            <a:r>
              <a:rPr lang="en-GB" dirty="0">
                <a:solidFill>
                  <a:schemeClr val="bg1"/>
                </a:solidFill>
              </a:rPr>
              <a:t>4 Chain </a:t>
            </a:r>
            <a:r>
              <a:rPr lang="en-GB" dirty="0" smtClean="0">
                <a:solidFill>
                  <a:schemeClr val="bg1"/>
                </a:solidFill>
              </a:rPr>
              <a:t>saw</a:t>
            </a:r>
            <a:endParaRPr lang="en-GB" i="1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14322" y="3980934"/>
            <a:ext cx="1647878" cy="369332"/>
          </a:xfrm>
          <a:prstGeom prst="rect">
            <a:avLst/>
          </a:prstGeom>
          <a:solidFill>
            <a:srgbClr val="5E5E5E"/>
          </a:solidFill>
        </p:spPr>
        <p:txBody>
          <a:bodyPr wrap="square">
            <a:spAutoFit/>
          </a:bodyPr>
          <a:lstStyle/>
          <a:p>
            <a:pPr lvl="0"/>
            <a:r>
              <a:rPr lang="en-GB" dirty="0" smtClean="0">
                <a:solidFill>
                  <a:schemeClr val="bg1"/>
                </a:solidFill>
              </a:rPr>
              <a:t>6 Lawn edger</a:t>
            </a:r>
            <a:endParaRPr lang="en-GB" i="1" dirty="0">
              <a:solidFill>
                <a:schemeClr val="bg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457700" y="2095500"/>
            <a:ext cx="4572000" cy="40368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4563556" y="2132568"/>
            <a:ext cx="29551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urier"/>
                <a:cs typeface="Courier"/>
              </a:rPr>
              <a:t>Q1.</a:t>
            </a:r>
            <a:r>
              <a:rPr lang="en-GB" dirty="0" smtClean="0">
                <a:latin typeface="Courier"/>
                <a:cs typeface="Courier"/>
              </a:rPr>
              <a:t>Responses.Index =  </a:t>
            </a:r>
            <a:endParaRPr lang="en-US" dirty="0">
              <a:latin typeface="Courier"/>
              <a:cs typeface="Courier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228557" y="2479484"/>
            <a:ext cx="2648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GB" dirty="0" smtClean="0">
                <a:solidFill>
                  <a:srgbClr val="5E5E5E"/>
                </a:solidFill>
                <a:latin typeface="Arial"/>
                <a:cs typeface="Arial"/>
              </a:rPr>
              <a:t>{ 1; 2; 3; 4; 5; 6; 7; 8; 9 } </a:t>
            </a:r>
            <a:endParaRPr lang="en-US" dirty="0">
              <a:solidFill>
                <a:srgbClr val="5E5E5E"/>
              </a:solidFill>
              <a:latin typeface="Arial"/>
              <a:cs typeface="Arial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550856" y="2889900"/>
            <a:ext cx="42018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urier"/>
                <a:cs typeface="Courier"/>
              </a:rPr>
              <a:t>Q1</a:t>
            </a:r>
            <a:r>
              <a:rPr lang="en-GB" dirty="0" smtClean="0">
                <a:latin typeface="Courier"/>
                <a:cs typeface="Courier"/>
              </a:rPr>
              <a:t>.AvailableResponses.Index =  </a:t>
            </a:r>
            <a:endParaRPr lang="en-US" dirty="0">
              <a:latin typeface="Courier"/>
              <a:cs typeface="Courier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550856" y="3698032"/>
            <a:ext cx="26780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urier"/>
                <a:cs typeface="Courier"/>
              </a:rPr>
              <a:t>Q1</a:t>
            </a:r>
            <a:r>
              <a:rPr lang="en-GB" dirty="0" smtClean="0">
                <a:latin typeface="Courier"/>
                <a:cs typeface="Courier"/>
              </a:rPr>
              <a:t>.Answers.Index =  </a:t>
            </a:r>
            <a:endParaRPr lang="en-US" dirty="0">
              <a:latin typeface="Courier"/>
              <a:cs typeface="Courier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550856" y="4277564"/>
            <a:ext cx="32321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urier"/>
                <a:cs typeface="Courier"/>
              </a:rPr>
              <a:t>Q1</a:t>
            </a:r>
            <a:r>
              <a:rPr lang="en-GB" dirty="0" smtClean="0">
                <a:latin typeface="Courier"/>
                <a:cs typeface="Courier"/>
              </a:rPr>
              <a:t>.Answers.EntryCode =  </a:t>
            </a:r>
            <a:endParaRPr lang="en-US" dirty="0">
              <a:latin typeface="Courier"/>
              <a:cs typeface="Courier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4568270" y="4882496"/>
            <a:ext cx="29551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urier"/>
                <a:cs typeface="Courier"/>
              </a:rPr>
              <a:t>Q1</a:t>
            </a:r>
            <a:r>
              <a:rPr lang="en-GB" dirty="0" smtClean="0">
                <a:latin typeface="Courier"/>
                <a:cs typeface="Courier"/>
              </a:rPr>
              <a:t>.Answers.Caption =  </a:t>
            </a:r>
            <a:endParaRPr lang="en-US" dirty="0">
              <a:latin typeface="Courier"/>
              <a:cs typeface="Courier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485200" y="3236816"/>
            <a:ext cx="23920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GB" dirty="0" smtClean="0">
                <a:solidFill>
                  <a:srgbClr val="5E5E5E"/>
                </a:solidFill>
                <a:latin typeface="Arial"/>
                <a:cs typeface="Arial"/>
              </a:rPr>
              <a:t>{ 3; 1; 4; 2; 8; 7; 5; 6 }</a:t>
            </a:r>
            <a:endParaRPr lang="en-US" dirty="0">
              <a:solidFill>
                <a:srgbClr val="5E5E5E"/>
              </a:solidFill>
              <a:latin typeface="Arial"/>
              <a:cs typeface="Arial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8025060" y="3714748"/>
            <a:ext cx="8521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GB" dirty="0" smtClean="0">
                <a:solidFill>
                  <a:srgbClr val="5E5E5E"/>
                </a:solidFill>
                <a:latin typeface="Arial"/>
                <a:cs typeface="Arial"/>
              </a:rPr>
              <a:t>{ 6; 4 } </a:t>
            </a:r>
            <a:endParaRPr lang="en-US" dirty="0">
              <a:solidFill>
                <a:srgbClr val="5E5E5E"/>
              </a:solidFill>
              <a:latin typeface="Arial"/>
              <a:cs typeface="Arial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896682" y="4268880"/>
            <a:ext cx="9805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GB" dirty="0" smtClean="0">
                <a:solidFill>
                  <a:srgbClr val="5E5E5E"/>
                </a:solidFill>
                <a:latin typeface="Arial"/>
                <a:cs typeface="Arial"/>
              </a:rPr>
              <a:t>{ 21; 4 }</a:t>
            </a:r>
            <a:endParaRPr lang="en-US" dirty="0">
              <a:solidFill>
                <a:srgbClr val="5E5E5E"/>
              </a:solidFill>
              <a:latin typeface="Arial"/>
              <a:cs typeface="Arial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7327900" y="4882496"/>
            <a:ext cx="15493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dirty="0" smtClean="0">
                <a:solidFill>
                  <a:srgbClr val="5E5E5E"/>
                </a:solidFill>
                <a:latin typeface="Arial"/>
                <a:cs typeface="Arial"/>
              </a:rPr>
              <a:t>Lawn edger; Chain saw</a:t>
            </a:r>
            <a:endParaRPr lang="en-US" dirty="0">
              <a:solidFill>
                <a:srgbClr val="5E5E5E"/>
              </a:solidFill>
              <a:latin typeface="Arial"/>
              <a:cs typeface="Arial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550856" y="5601732"/>
            <a:ext cx="30936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latin typeface="Courier"/>
                <a:cs typeface="Courier"/>
              </a:rPr>
              <a:t>Q1</a:t>
            </a:r>
            <a:r>
              <a:rPr lang="en-GB" dirty="0" smtClean="0">
                <a:latin typeface="Courier"/>
                <a:cs typeface="Courier"/>
              </a:rPr>
              <a:t>.Answers[2].Index =  </a:t>
            </a:r>
            <a:endParaRPr lang="en-US" dirty="0">
              <a:latin typeface="Courier"/>
              <a:cs typeface="Courier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8564157" y="5608598"/>
            <a:ext cx="3130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GB" dirty="0">
                <a:solidFill>
                  <a:srgbClr val="5E5E5E"/>
                </a:solidFill>
                <a:latin typeface="Arial"/>
                <a:cs typeface="Arial"/>
              </a:rPr>
              <a:t>4</a:t>
            </a:r>
            <a:endParaRPr lang="en-US" dirty="0">
              <a:solidFill>
                <a:srgbClr val="5E5E5E"/>
              </a:solidFill>
              <a:latin typeface="Arial"/>
              <a:cs typeface="Arial"/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456689" y="6056192"/>
            <a:ext cx="3784566" cy="369332"/>
            <a:chOff x="4034359" y="5939259"/>
            <a:chExt cx="3784566" cy="369332"/>
          </a:xfrm>
        </p:grpSpPr>
        <p:sp>
          <p:nvSpPr>
            <p:cNvPr id="30" name="Rectangle 29"/>
            <p:cNvSpPr/>
            <p:nvPr/>
          </p:nvSpPr>
          <p:spPr>
            <a:xfrm>
              <a:off x="4623852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4979139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5334426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5689713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6045000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6400287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755574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7110861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7466148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034359" y="5939259"/>
              <a:ext cx="4925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Arial"/>
                  <a:cs typeface="Arial"/>
                </a:rPr>
                <a:t>Q1</a:t>
              </a:r>
              <a:endParaRPr lang="en-US" dirty="0">
                <a:latin typeface="Arial"/>
                <a:cs typeface="Arial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046182" y="6072460"/>
            <a:ext cx="352777" cy="369332"/>
            <a:chOff x="7818925" y="3556104"/>
            <a:chExt cx="352777" cy="369332"/>
          </a:xfrm>
        </p:grpSpPr>
        <p:sp>
          <p:nvSpPr>
            <p:cNvPr id="51" name="Rectangle 50"/>
            <p:cNvSpPr/>
            <p:nvPr/>
          </p:nvSpPr>
          <p:spPr>
            <a:xfrm>
              <a:off x="7818925" y="3556116"/>
              <a:ext cx="352777" cy="352777"/>
            </a:xfrm>
            <a:prstGeom prst="rect">
              <a:avLst/>
            </a:prstGeom>
            <a:solidFill>
              <a:schemeClr val="accent2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7829043" y="3556104"/>
              <a:ext cx="312067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/>
                  <a:cs typeface="Arial"/>
                </a:rPr>
                <a:t>6</a:t>
              </a: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1395887" y="6072460"/>
            <a:ext cx="355286" cy="369332"/>
            <a:chOff x="7105842" y="3556104"/>
            <a:chExt cx="355286" cy="369332"/>
          </a:xfrm>
        </p:grpSpPr>
        <p:sp>
          <p:nvSpPr>
            <p:cNvPr id="54" name="Rectangle 53"/>
            <p:cNvSpPr/>
            <p:nvPr/>
          </p:nvSpPr>
          <p:spPr>
            <a:xfrm>
              <a:off x="7108351" y="3556116"/>
              <a:ext cx="352777" cy="352777"/>
            </a:xfrm>
            <a:prstGeom prst="rect">
              <a:avLst/>
            </a:prstGeom>
            <a:solidFill>
              <a:srgbClr val="FAE102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C800"/>
                </a:solidFill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7105842" y="3556104"/>
              <a:ext cx="2834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/>
                  <a:cs typeface="Arial"/>
                </a:rPr>
                <a:t>4</a:t>
              </a:r>
              <a:endParaRPr lang="en-US" dirty="0">
                <a:latin typeface="Arial"/>
                <a:cs typeface="Arial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882908" y="2235200"/>
            <a:ext cx="308335" cy="2769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GB" sz="1200" i="1" dirty="0">
                <a:solidFill>
                  <a:schemeClr val="accent6"/>
                </a:solidFill>
              </a:rPr>
              <a:t>1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997208" y="2584912"/>
            <a:ext cx="308335" cy="2769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GB" sz="1200" i="1" dirty="0" smtClean="0">
                <a:solidFill>
                  <a:schemeClr val="accent6"/>
                </a:solidFill>
              </a:rPr>
              <a:t>2</a:t>
            </a:r>
            <a:endParaRPr lang="en-GB" sz="1200" i="1" dirty="0">
              <a:solidFill>
                <a:schemeClr val="accent6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501908" y="2934624"/>
            <a:ext cx="308335" cy="2769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GB" sz="1200" i="1" dirty="0">
                <a:solidFill>
                  <a:schemeClr val="accent6"/>
                </a:solidFill>
              </a:rPr>
              <a:t>3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2171708" y="3284336"/>
            <a:ext cx="308335" cy="2769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GB" sz="1200" i="1" dirty="0" smtClean="0">
                <a:solidFill>
                  <a:schemeClr val="accent6"/>
                </a:solidFill>
              </a:rPr>
              <a:t>4</a:t>
            </a:r>
            <a:endParaRPr lang="en-GB" sz="1200" i="1" dirty="0">
              <a:solidFill>
                <a:schemeClr val="accent6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427869" y="3634048"/>
            <a:ext cx="308335" cy="2769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GB" sz="1200" i="1" dirty="0">
                <a:solidFill>
                  <a:schemeClr val="accent6"/>
                </a:solidFill>
              </a:rPr>
              <a:t>5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2338952" y="3983760"/>
            <a:ext cx="393920" cy="2769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GB" sz="1200" i="1" dirty="0" smtClean="0">
                <a:solidFill>
                  <a:schemeClr val="accent6"/>
                </a:solidFill>
              </a:rPr>
              <a:t>21</a:t>
            </a:r>
            <a:endParaRPr lang="en-GB" sz="1200" i="1" dirty="0">
              <a:solidFill>
                <a:schemeClr val="accent6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769688" y="4333472"/>
            <a:ext cx="308335" cy="2769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GB" sz="1200" i="1" dirty="0">
                <a:solidFill>
                  <a:schemeClr val="accent6"/>
                </a:solidFill>
              </a:rPr>
              <a:t>7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709248" y="4683184"/>
            <a:ext cx="308335" cy="2769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GB" sz="1200" i="1" dirty="0" smtClean="0">
                <a:solidFill>
                  <a:schemeClr val="accent6"/>
                </a:solidFill>
              </a:rPr>
              <a:t>8</a:t>
            </a:r>
            <a:endParaRPr lang="en-GB" sz="1200" i="1" dirty="0">
              <a:solidFill>
                <a:schemeClr val="accent6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882307" y="5032896"/>
            <a:ext cx="308335" cy="2769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GB" sz="1200" i="1" dirty="0">
                <a:solidFill>
                  <a:schemeClr val="accent6"/>
                </a:solidFill>
              </a:rPr>
              <a:t>9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5003808" y="6374724"/>
            <a:ext cx="308335" cy="2769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GB" sz="1200" i="1" dirty="0">
                <a:solidFill>
                  <a:schemeClr val="accent6"/>
                </a:solidFill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12143" y="6308190"/>
            <a:ext cx="1288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chemeClr val="accent6"/>
                </a:solidFill>
              </a:rPr>
              <a:t>Entry code</a:t>
            </a:r>
            <a:endParaRPr lang="en-GB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2202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5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500"/>
                            </p:stCondLst>
                            <p:childTnLst>
                              <p:par>
                                <p:cTn id="99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3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6" grpId="0" animBg="1"/>
      <p:bldP spid="47" grpId="0" animBg="1"/>
      <p:bldP spid="48" grpId="0" animBg="1"/>
      <p:bldP spid="49" grpId="0" animBg="1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</a:t>
            </a:r>
            <a:r>
              <a:rPr lang="en-US" dirty="0" smtClean="0"/>
              <a:t>. Comparing numeric values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Operators</a:t>
            </a:r>
            <a:endParaRPr lang="en-GB" sz="2400" dirty="0" smtClean="0">
              <a:solidFill>
                <a:schemeClr val="tx1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9147192"/>
              </p:ext>
            </p:extLst>
          </p:nvPr>
        </p:nvGraphicFramePr>
        <p:xfrm>
          <a:off x="931333" y="2243664"/>
          <a:ext cx="7126110" cy="36971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5223"/>
                <a:gridCol w="3325517"/>
                <a:gridCol w="2375370"/>
              </a:tblGrid>
              <a:tr h="528159">
                <a:tc>
                  <a:txBody>
                    <a:bodyPr/>
                    <a:lstStyle/>
                    <a:p>
                      <a:pPr algn="ctr"/>
                      <a:r>
                        <a:rPr lang="en-US" sz="2200" b="0" dirty="0" smtClean="0">
                          <a:latin typeface="Arial"/>
                          <a:cs typeface="Arial"/>
                        </a:rPr>
                        <a:t>operator</a:t>
                      </a:r>
                      <a:endParaRPr lang="en-US" sz="2200" b="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b="0" dirty="0" smtClean="0">
                          <a:latin typeface="Arial"/>
                          <a:cs typeface="Arial"/>
                        </a:rPr>
                        <a:t>comparison performed</a:t>
                      </a:r>
                      <a:endParaRPr lang="en-US" sz="2200" b="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b="0" dirty="0" smtClean="0">
                          <a:latin typeface="Arial"/>
                          <a:cs typeface="Arial"/>
                        </a:rPr>
                        <a:t>example</a:t>
                      </a:r>
                      <a:endParaRPr lang="en-US" sz="2200" b="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528159"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Arial"/>
                          <a:cs typeface="Arial"/>
                        </a:rPr>
                        <a:t>=</a:t>
                      </a:r>
                      <a:endParaRPr lang="en-US" sz="2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2200" b="0" dirty="0">
                          <a:solidFill>
                            <a:srgbClr val="5E5E5E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Equal </a:t>
                      </a:r>
                      <a:r>
                        <a:rPr lang="en-GB" sz="2200" b="0" dirty="0" smtClean="0">
                          <a:solidFill>
                            <a:srgbClr val="5E5E5E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to</a:t>
                      </a:r>
                      <a:endParaRPr lang="en-GB" sz="2200" b="0" dirty="0">
                        <a:solidFill>
                          <a:srgbClr val="5E5E5E"/>
                        </a:solidFill>
                        <a:effectLst/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200" kern="1200" dirty="0" smtClean="0">
                          <a:solidFill>
                            <a:srgbClr val="6C7DD1"/>
                          </a:solidFill>
                          <a:effectLst/>
                          <a:latin typeface="Courier"/>
                          <a:ea typeface="+mn-ea"/>
                          <a:cs typeface="Courier"/>
                        </a:rPr>
                        <a:t>Age = 24</a:t>
                      </a:r>
                    </a:p>
                  </a:txBody>
                  <a:tcPr/>
                </a:tc>
              </a:tr>
              <a:tr h="528159"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Arial"/>
                          <a:cs typeface="Arial"/>
                        </a:rPr>
                        <a:t>&lt;&gt;</a:t>
                      </a:r>
                      <a:endParaRPr lang="en-US" sz="2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2200" b="0" dirty="0">
                          <a:solidFill>
                            <a:srgbClr val="5E5E5E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Not equal to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200" kern="1200" dirty="0" smtClean="0">
                          <a:solidFill>
                            <a:srgbClr val="6C7DD1"/>
                          </a:solidFill>
                          <a:effectLst/>
                          <a:latin typeface="Courier"/>
                          <a:ea typeface="+mn-ea"/>
                          <a:cs typeface="Courier"/>
                        </a:rPr>
                        <a:t>Age &lt;&gt; 24</a:t>
                      </a:r>
                    </a:p>
                  </a:txBody>
                  <a:tcPr/>
                </a:tc>
              </a:tr>
              <a:tr h="528159"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Arial"/>
                          <a:cs typeface="Arial"/>
                        </a:rPr>
                        <a:t>&gt;</a:t>
                      </a:r>
                      <a:endParaRPr lang="en-US" sz="2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2200" b="0" dirty="0">
                          <a:solidFill>
                            <a:srgbClr val="5E5E5E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Greater </a:t>
                      </a:r>
                      <a:r>
                        <a:rPr lang="en-GB" sz="2200" b="0" dirty="0" smtClean="0">
                          <a:solidFill>
                            <a:srgbClr val="5E5E5E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than</a:t>
                      </a:r>
                      <a:endParaRPr lang="en-GB" sz="2200" b="0" dirty="0">
                        <a:solidFill>
                          <a:srgbClr val="5E5E5E"/>
                        </a:solidFill>
                        <a:effectLst/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200" kern="1200" dirty="0" smtClean="0">
                          <a:solidFill>
                            <a:srgbClr val="6C7DD1"/>
                          </a:solidFill>
                          <a:effectLst/>
                          <a:latin typeface="Courier"/>
                          <a:ea typeface="+mn-ea"/>
                          <a:cs typeface="Courier"/>
                        </a:rPr>
                        <a:t>Age &gt; 24</a:t>
                      </a:r>
                    </a:p>
                  </a:txBody>
                  <a:tcPr/>
                </a:tc>
              </a:tr>
              <a:tr h="528159"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Arial"/>
                          <a:cs typeface="Arial"/>
                        </a:rPr>
                        <a:t>&gt;=</a:t>
                      </a:r>
                      <a:endParaRPr lang="en-US" sz="2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2200" b="0" dirty="0">
                          <a:solidFill>
                            <a:srgbClr val="5E5E5E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Greater than or equal </a:t>
                      </a:r>
                      <a:r>
                        <a:rPr lang="en-GB" sz="2200" b="0" dirty="0" smtClean="0">
                          <a:solidFill>
                            <a:srgbClr val="5E5E5E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to</a:t>
                      </a:r>
                      <a:endParaRPr lang="en-GB" sz="2200" b="0" dirty="0">
                        <a:solidFill>
                          <a:srgbClr val="5E5E5E"/>
                        </a:solidFill>
                        <a:effectLst/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200" kern="1200" dirty="0" smtClean="0">
                          <a:solidFill>
                            <a:srgbClr val="6C7DD1"/>
                          </a:solidFill>
                          <a:effectLst/>
                          <a:latin typeface="Courier"/>
                          <a:ea typeface="+mn-ea"/>
                          <a:cs typeface="Courier"/>
                        </a:rPr>
                        <a:t>Age &gt;= 24</a:t>
                      </a:r>
                    </a:p>
                  </a:txBody>
                  <a:tcPr/>
                </a:tc>
              </a:tr>
              <a:tr h="528159"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Arial"/>
                          <a:cs typeface="Arial"/>
                        </a:rPr>
                        <a:t>&lt;</a:t>
                      </a:r>
                      <a:endParaRPr lang="en-US" sz="2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2200" b="0" dirty="0">
                          <a:solidFill>
                            <a:srgbClr val="5E5E5E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Less </a:t>
                      </a:r>
                      <a:r>
                        <a:rPr lang="en-GB" sz="2200" b="0" dirty="0" smtClean="0">
                          <a:solidFill>
                            <a:srgbClr val="5E5E5E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than</a:t>
                      </a:r>
                      <a:endParaRPr lang="en-GB" sz="2200" b="0" dirty="0">
                        <a:solidFill>
                          <a:srgbClr val="5E5E5E"/>
                        </a:solidFill>
                        <a:effectLst/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200" kern="1200" dirty="0" smtClean="0">
                          <a:solidFill>
                            <a:srgbClr val="6C7DD1"/>
                          </a:solidFill>
                          <a:effectLst/>
                          <a:latin typeface="Courier"/>
                          <a:ea typeface="+mn-ea"/>
                          <a:cs typeface="Courier"/>
                        </a:rPr>
                        <a:t>Age &lt; 24</a:t>
                      </a:r>
                    </a:p>
                  </a:txBody>
                  <a:tcPr/>
                </a:tc>
              </a:tr>
              <a:tr h="528159"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>
                          <a:latin typeface="Arial"/>
                          <a:cs typeface="Arial"/>
                        </a:rPr>
                        <a:t>&lt;=</a:t>
                      </a:r>
                      <a:endParaRPr lang="en-US" sz="22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2200" b="0" dirty="0">
                          <a:solidFill>
                            <a:srgbClr val="5E5E5E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Less than or equal </a:t>
                      </a:r>
                      <a:r>
                        <a:rPr lang="en-GB" sz="2200" b="0" dirty="0" smtClean="0">
                          <a:solidFill>
                            <a:srgbClr val="5E5E5E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to</a:t>
                      </a:r>
                      <a:endParaRPr lang="en-GB" sz="2200" b="0" dirty="0">
                        <a:solidFill>
                          <a:srgbClr val="5E5E5E"/>
                        </a:solidFill>
                        <a:effectLst/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200" kern="1200" dirty="0" smtClean="0">
                          <a:solidFill>
                            <a:srgbClr val="6C7DD1"/>
                          </a:solidFill>
                          <a:effectLst/>
                          <a:latin typeface="Courier"/>
                          <a:ea typeface="+mn-ea"/>
                          <a:cs typeface="Courier"/>
                        </a:rPr>
                        <a:t>Age &lt;= 24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241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</a:t>
            </a:r>
            <a:r>
              <a:rPr lang="en-US" dirty="0" smtClean="0"/>
              <a:t>. Comparing string values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 smtClean="0">
                <a:solidFill>
                  <a:srgbClr val="5E5E5E"/>
                </a:solidFill>
              </a:rPr>
              <a:t>Typically used on text questions</a:t>
            </a:r>
          </a:p>
          <a:p>
            <a:pPr marL="0" indent="0">
              <a:buNone/>
            </a:pPr>
            <a:r>
              <a:rPr lang="en-GB" b="1" dirty="0" smtClean="0"/>
              <a:t>Operators</a:t>
            </a:r>
            <a:endParaRPr lang="en-GB" b="1" dirty="0" smtClean="0">
              <a:solidFill>
                <a:srgbClr val="5E5E5E"/>
              </a:solidFill>
            </a:endParaRPr>
          </a:p>
          <a:p>
            <a:r>
              <a:rPr lang="en-GB" dirty="0" smtClean="0"/>
              <a:t>=  </a:t>
            </a:r>
            <a:r>
              <a:rPr lang="en-GB" i="1" dirty="0" smtClean="0">
                <a:solidFill>
                  <a:srgbClr val="0C3E92"/>
                </a:solidFill>
              </a:rPr>
              <a:t>Equal</a:t>
            </a:r>
          </a:p>
          <a:p>
            <a:r>
              <a:rPr lang="en-GB" dirty="0" smtClean="0"/>
              <a:t>&lt;&gt;  </a:t>
            </a:r>
            <a:r>
              <a:rPr lang="en-GB" i="1" dirty="0" smtClean="0">
                <a:solidFill>
                  <a:srgbClr val="0C3E92"/>
                </a:solidFill>
              </a:rPr>
              <a:t>Not equal</a:t>
            </a:r>
          </a:p>
          <a:p>
            <a:pPr marL="0" indent="0">
              <a:buNone/>
            </a:pPr>
            <a:r>
              <a:rPr lang="en-GB" b="1" dirty="0" smtClean="0"/>
              <a:t>Methods</a:t>
            </a:r>
          </a:p>
          <a:p>
            <a:pPr marL="400050" lvl="1" indent="0">
              <a:buNone/>
            </a:pPr>
            <a:r>
              <a:rPr lang="en-GB" b="1" dirty="0">
                <a:latin typeface="Andale Mono"/>
                <a:cs typeface="Andale Mono"/>
              </a:rPr>
              <a:t>T</a:t>
            </a:r>
            <a:r>
              <a:rPr lang="en-GB" b="1" dirty="0" smtClean="0">
                <a:latin typeface="Andale Mono"/>
                <a:cs typeface="Andale Mono"/>
              </a:rPr>
              <a:t>rim()				Left()		</a:t>
            </a:r>
          </a:p>
          <a:p>
            <a:pPr marL="400050" lvl="1" indent="0">
              <a:buNone/>
            </a:pPr>
            <a:r>
              <a:rPr lang="en-GB" b="1" dirty="0" err="1" smtClean="0">
                <a:latin typeface="Andale Mono"/>
                <a:cs typeface="Andale Mono"/>
              </a:rPr>
              <a:t>ToLowerCase</a:t>
            </a:r>
            <a:r>
              <a:rPr lang="en-GB" b="1" dirty="0" smtClean="0">
                <a:latin typeface="Andale Mono"/>
                <a:cs typeface="Andale Mono"/>
              </a:rPr>
              <a:t>()		</a:t>
            </a:r>
            <a:r>
              <a:rPr lang="en-GB" b="1" dirty="0" err="1" smtClean="0">
                <a:latin typeface="Andale Mono"/>
                <a:cs typeface="Andale Mono"/>
              </a:rPr>
              <a:t>ToUpperCase</a:t>
            </a:r>
            <a:r>
              <a:rPr lang="en-GB" b="1" dirty="0" smtClean="0">
                <a:latin typeface="Andale Mono"/>
                <a:cs typeface="Andale Mono"/>
              </a:rPr>
              <a:t>()</a:t>
            </a:r>
          </a:p>
          <a:p>
            <a:pPr marL="400050" lvl="1" indent="0">
              <a:buNone/>
            </a:pPr>
            <a:r>
              <a:rPr lang="en-GB" b="1" dirty="0" err="1" smtClean="0">
                <a:latin typeface="Andale Mono"/>
                <a:cs typeface="Andale Mono"/>
              </a:rPr>
              <a:t>IsNumber</a:t>
            </a:r>
            <a:r>
              <a:rPr lang="en-GB" b="1" dirty="0" smtClean="0">
                <a:latin typeface="Andale Mono"/>
                <a:cs typeface="Andale Mono"/>
              </a:rPr>
              <a:t>()			Len()</a:t>
            </a:r>
          </a:p>
          <a:p>
            <a:pPr marL="0" indent="0">
              <a:buNone/>
            </a:pPr>
            <a:endParaRPr lang="en-GB" b="1" dirty="0">
              <a:latin typeface="Andale Mono"/>
              <a:cs typeface="Andale Mono"/>
            </a:endParaRPr>
          </a:p>
        </p:txBody>
      </p:sp>
    </p:spTree>
    <p:extLst>
      <p:ext uri="{BB962C8B-B14F-4D97-AF65-F5344CB8AC3E}">
        <p14:creationId xmlns:p14="http://schemas.microsoft.com/office/powerpoint/2010/main" val="3958345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String comparisons are case </a:t>
            </a:r>
            <a:r>
              <a:rPr lang="en-US" dirty="0" smtClean="0"/>
              <a:t>sensitive!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these two object methods to compare strings safely:</a:t>
            </a:r>
          </a:p>
          <a:p>
            <a:pPr lvl="1"/>
            <a:r>
              <a:rPr lang="en-GB" dirty="0" smtClean="0">
                <a:latin typeface="Courier"/>
                <a:cs typeface="Courier"/>
              </a:rPr>
              <a:t>Q6</a:t>
            </a:r>
            <a:r>
              <a:rPr lang="en-GB" dirty="0">
                <a:latin typeface="Courier"/>
                <a:cs typeface="Courier"/>
              </a:rPr>
              <a:t>.Value.Trim().</a:t>
            </a:r>
            <a:r>
              <a:rPr lang="en-GB" dirty="0" err="1">
                <a:latin typeface="Courier"/>
                <a:cs typeface="Courier"/>
              </a:rPr>
              <a:t>ToLowerCase</a:t>
            </a:r>
            <a:r>
              <a:rPr lang="en-GB" dirty="0">
                <a:latin typeface="Courier"/>
                <a:cs typeface="Courier"/>
              </a:rPr>
              <a:t>() </a:t>
            </a:r>
            <a:endParaRPr lang="en-GB" dirty="0" smtClean="0">
              <a:latin typeface="Courier"/>
              <a:cs typeface="Courier"/>
            </a:endParaRPr>
          </a:p>
          <a:p>
            <a:pPr lvl="2"/>
            <a:r>
              <a:rPr lang="en-GB" b="1" dirty="0" smtClean="0"/>
              <a:t>Trim() </a:t>
            </a:r>
            <a:r>
              <a:rPr lang="en-GB" dirty="0" smtClean="0"/>
              <a:t>removes any leading or trailing spaces</a:t>
            </a:r>
          </a:p>
          <a:p>
            <a:pPr lvl="2"/>
            <a:r>
              <a:rPr lang="en-GB" b="1" dirty="0" err="1" smtClean="0"/>
              <a:t>ToLowerCase</a:t>
            </a:r>
            <a:r>
              <a:rPr lang="en-GB" b="1" dirty="0" smtClean="0"/>
              <a:t>() </a:t>
            </a:r>
            <a:r>
              <a:rPr lang="en-GB" dirty="0" smtClean="0"/>
              <a:t>changes any capital letters to lowercase letters, e.g. “</a:t>
            </a:r>
            <a:r>
              <a:rPr lang="en-GB" dirty="0" err="1" smtClean="0"/>
              <a:t>ABcD</a:t>
            </a:r>
            <a:r>
              <a:rPr lang="en-GB" dirty="0" smtClean="0"/>
              <a:t>” becomes “</a:t>
            </a:r>
            <a:r>
              <a:rPr lang="en-GB" dirty="0" err="1" smtClean="0"/>
              <a:t>abcd</a:t>
            </a:r>
            <a:r>
              <a:rPr lang="en-GB" dirty="0" smtClean="0"/>
              <a:t>”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015603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=  </a:t>
            </a:r>
            <a:r>
              <a:rPr lang="en-GB" i="1" dirty="0"/>
              <a:t>Equal to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True </a:t>
            </a:r>
            <a:r>
              <a:rPr lang="en-GB" dirty="0"/>
              <a:t>if the first string is equal to the second string. For example:</a:t>
            </a:r>
          </a:p>
          <a:p>
            <a:pPr lvl="1"/>
            <a:r>
              <a:rPr lang="en-GB" dirty="0">
                <a:latin typeface="Courier"/>
                <a:cs typeface="Courier"/>
              </a:rPr>
              <a:t>Q6.Value.Trim().</a:t>
            </a:r>
            <a:r>
              <a:rPr lang="en-GB" dirty="0" err="1">
                <a:latin typeface="Courier"/>
                <a:cs typeface="Courier"/>
              </a:rPr>
              <a:t>ToLowerCase</a:t>
            </a:r>
            <a:r>
              <a:rPr lang="en-GB" dirty="0">
                <a:latin typeface="Courier"/>
                <a:cs typeface="Courier"/>
              </a:rPr>
              <a:t>() = “</a:t>
            </a:r>
            <a:r>
              <a:rPr lang="en-GB" dirty="0" err="1">
                <a:latin typeface="Courier"/>
                <a:cs typeface="Courier"/>
              </a:rPr>
              <a:t>bosch</a:t>
            </a:r>
            <a:r>
              <a:rPr lang="en-GB" dirty="0">
                <a:latin typeface="Courier"/>
                <a:cs typeface="Courier"/>
              </a:rPr>
              <a:t>”</a:t>
            </a:r>
          </a:p>
          <a:p>
            <a:pPr lvl="2"/>
            <a:r>
              <a:rPr lang="en-GB" dirty="0"/>
              <a:t>I</a:t>
            </a:r>
            <a:r>
              <a:rPr lang="en-GB" dirty="0" smtClean="0"/>
              <a:t>s </a:t>
            </a:r>
            <a:r>
              <a:rPr lang="en-GB" dirty="0"/>
              <a:t>true if the string in Q6 is “</a:t>
            </a:r>
            <a:r>
              <a:rPr lang="en-GB" dirty="0" err="1"/>
              <a:t>bosch</a:t>
            </a:r>
            <a:r>
              <a:rPr lang="en-GB" dirty="0"/>
              <a:t>” and false if the string in Q6 is “black &amp; decker</a:t>
            </a:r>
            <a:r>
              <a:rPr lang="en-GB" dirty="0" smtClean="0"/>
              <a:t>”</a:t>
            </a:r>
          </a:p>
          <a:p>
            <a:pPr lvl="2"/>
            <a:r>
              <a:rPr lang="en-GB" dirty="0" smtClean="0"/>
              <a:t>Trim() and </a:t>
            </a:r>
            <a:r>
              <a:rPr lang="en-GB" dirty="0" err="1" smtClean="0"/>
              <a:t>ToLowerCase</a:t>
            </a:r>
            <a:r>
              <a:rPr lang="en-GB" dirty="0" smtClean="0"/>
              <a:t>() are object methods for strings</a:t>
            </a:r>
            <a:endParaRPr lang="en-US" dirty="0" smtClean="0"/>
          </a:p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369781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&lt;</a:t>
            </a:r>
            <a:r>
              <a:rPr lang="en-GB" dirty="0"/>
              <a:t>&gt;  </a:t>
            </a:r>
            <a:r>
              <a:rPr lang="en-GB" i="1" dirty="0"/>
              <a:t>Not equal </a:t>
            </a:r>
            <a:r>
              <a:rPr lang="en-GB" i="1" dirty="0" smtClean="0"/>
              <a:t>to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True if </a:t>
            </a:r>
            <a:r>
              <a:rPr lang="en-GB" dirty="0"/>
              <a:t>the first string is not equal to the second string.</a:t>
            </a:r>
          </a:p>
          <a:p>
            <a:pPr lvl="1"/>
            <a:r>
              <a:rPr lang="en-GB" dirty="0">
                <a:latin typeface="Courier"/>
                <a:cs typeface="Courier"/>
              </a:rPr>
              <a:t>Q6.Value.Trim().</a:t>
            </a:r>
            <a:r>
              <a:rPr lang="en-GB" dirty="0" err="1">
                <a:latin typeface="Courier"/>
                <a:cs typeface="Courier"/>
              </a:rPr>
              <a:t>ToLowerCase</a:t>
            </a:r>
            <a:r>
              <a:rPr lang="en-GB" dirty="0">
                <a:latin typeface="Courier"/>
                <a:cs typeface="Courier"/>
              </a:rPr>
              <a:t>() &lt;&gt; “</a:t>
            </a:r>
            <a:r>
              <a:rPr lang="en-GB" dirty="0" err="1">
                <a:latin typeface="Courier"/>
                <a:cs typeface="Courier"/>
              </a:rPr>
              <a:t>bosch</a:t>
            </a:r>
            <a:r>
              <a:rPr lang="en-GB" dirty="0">
                <a:latin typeface="Courier"/>
                <a:cs typeface="Courier"/>
              </a:rPr>
              <a:t>”</a:t>
            </a:r>
          </a:p>
          <a:p>
            <a:pPr lvl="2"/>
            <a:r>
              <a:rPr lang="en-GB" dirty="0"/>
              <a:t>T</a:t>
            </a:r>
            <a:r>
              <a:rPr lang="en-GB" dirty="0" smtClean="0"/>
              <a:t>rue </a:t>
            </a:r>
            <a:r>
              <a:rPr lang="en-GB" dirty="0"/>
              <a:t>if the string in Q6 is not “</a:t>
            </a:r>
            <a:r>
              <a:rPr lang="en-GB" dirty="0" err="1"/>
              <a:t>bosch</a:t>
            </a:r>
            <a:r>
              <a:rPr lang="en-GB" dirty="0"/>
              <a:t>”.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6197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99220211"/>
              </p:ext>
            </p:extLst>
          </p:nvPr>
        </p:nvGraphicFramePr>
        <p:xfrm>
          <a:off x="751312" y="1229847"/>
          <a:ext cx="7595688" cy="5176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6602"/>
                <a:gridCol w="1401213"/>
                <a:gridCol w="4647873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600" b="0" dirty="0" smtClean="0">
                          <a:latin typeface="Arial"/>
                          <a:cs typeface="Arial"/>
                        </a:rPr>
                        <a:t>Start time</a:t>
                      </a:r>
                      <a:endParaRPr lang="en-US" sz="1600" b="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600" b="0" dirty="0" smtClean="0">
                          <a:latin typeface="Arial"/>
                          <a:cs typeface="Arial"/>
                        </a:rPr>
                        <a:t>Session</a:t>
                      </a:r>
                      <a:endParaRPr lang="en-US" sz="1600" b="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600" b="0" dirty="0" smtClean="0">
                          <a:latin typeface="Arial"/>
                          <a:cs typeface="Arial"/>
                        </a:rPr>
                        <a:t>Details</a:t>
                      </a:r>
                      <a:endParaRPr lang="en-US" sz="1600" b="0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en-US" sz="1600" dirty="0" smtClean="0">
                          <a:latin typeface="Arial"/>
                          <a:cs typeface="Arial"/>
                        </a:rPr>
                        <a:t>09:00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en-GB" sz="1600" b="0" i="0" u="none" strike="noStrike" dirty="0" smtClean="0">
                          <a:solidFill>
                            <a:srgbClr val="003399"/>
                          </a:solidFill>
                          <a:effectLst/>
                          <a:latin typeface="Arial"/>
                          <a:cs typeface="Arial"/>
                        </a:rPr>
                        <a:t>150-1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20000"/>
                        </a:lnSpc>
                      </a:pPr>
                      <a:r>
                        <a:rPr lang="en-GB" sz="1600" b="1" i="0" u="none" strike="noStrike" dirty="0" err="1" smtClean="0">
                          <a:solidFill>
                            <a:srgbClr val="003399"/>
                          </a:solidFill>
                          <a:effectLst/>
                          <a:latin typeface="Arial"/>
                          <a:cs typeface="Arial"/>
                        </a:rPr>
                        <a:t>askiascript</a:t>
                      </a:r>
                      <a:r>
                        <a:rPr lang="en-GB" sz="1600" b="1" i="0" u="none" strike="noStrike" dirty="0" smtClean="0">
                          <a:solidFill>
                            <a:srgbClr val="003399"/>
                          </a:solidFill>
                          <a:effectLst/>
                          <a:latin typeface="Arial"/>
                          <a:cs typeface="Arial"/>
                        </a:rPr>
                        <a:t> 2.0 Basics: </a:t>
                      </a:r>
                      <a:br>
                        <a:rPr lang="en-GB" sz="1600" b="1" i="0" u="none" strike="noStrike" dirty="0" smtClean="0">
                          <a:solidFill>
                            <a:srgbClr val="003399"/>
                          </a:solidFill>
                          <a:effectLst/>
                          <a:latin typeface="Arial"/>
                          <a:cs typeface="Arial"/>
                        </a:rPr>
                      </a:br>
                      <a:r>
                        <a:rPr lang="en-GB" sz="1600" b="1" i="0" u="none" strike="noStrike" dirty="0" smtClean="0">
                          <a:solidFill>
                            <a:srgbClr val="003399"/>
                          </a:solidFill>
                          <a:effectLst/>
                          <a:latin typeface="Arial"/>
                          <a:cs typeface="Arial"/>
                        </a:rPr>
                        <a:t>Objects and Operators</a:t>
                      </a:r>
                    </a:p>
                    <a:p>
                      <a:pPr algn="l" fontAlgn="ctr">
                        <a:lnSpc>
                          <a:spcPct val="120000"/>
                        </a:lnSpc>
                      </a:pPr>
                      <a:r>
                        <a:rPr lang="en-GB" sz="1600" b="0" i="1" u="none" strike="noStrike" dirty="0" smtClean="0">
                          <a:solidFill>
                            <a:srgbClr val="003399"/>
                          </a:solidFill>
                          <a:effectLst/>
                          <a:latin typeface="Arial"/>
                          <a:cs typeface="Arial"/>
                        </a:rPr>
                        <a:t>Practical</a:t>
                      </a:r>
                      <a:r>
                        <a:rPr lang="en-GB" sz="1600" b="0" i="1" u="none" strike="noStrike" baseline="0" dirty="0" smtClean="0">
                          <a:solidFill>
                            <a:srgbClr val="003399"/>
                          </a:solidFill>
                          <a:effectLst/>
                          <a:latin typeface="Arial"/>
                          <a:cs typeface="Arial"/>
                        </a:rPr>
                        <a:t> exercises</a:t>
                      </a:r>
                      <a:endParaRPr lang="en-GB" sz="1600" b="0" i="1" u="none" strike="noStrike" dirty="0" smtClean="0">
                        <a:solidFill>
                          <a:srgbClr val="003399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en-US" sz="1600" dirty="0" smtClean="0">
                          <a:solidFill>
                            <a:schemeClr val="tx2"/>
                          </a:solidFill>
                          <a:latin typeface="Arial"/>
                          <a:cs typeface="Arial"/>
                        </a:rPr>
                        <a:t>10:00</a:t>
                      </a:r>
                      <a:endParaRPr lang="en-US" sz="1600" dirty="0">
                        <a:solidFill>
                          <a:schemeClr val="tx2"/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endParaRPr lang="en-GB" sz="1600" b="0" i="0" u="none" strike="noStrike" dirty="0">
                        <a:solidFill>
                          <a:schemeClr val="tx2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ctr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Arial"/>
                          <a:cs typeface="Arial"/>
                        </a:rPr>
                        <a:t>Short</a:t>
                      </a:r>
                      <a:r>
                        <a:rPr lang="en-GB" sz="1600" b="0" i="0" u="none" strike="noStrike" baseline="0" dirty="0" smtClean="0">
                          <a:solidFill>
                            <a:schemeClr val="tx2"/>
                          </a:solidFill>
                          <a:effectLst/>
                          <a:latin typeface="Arial"/>
                          <a:cs typeface="Arial"/>
                        </a:rPr>
                        <a:t> </a:t>
                      </a:r>
                      <a:r>
                        <a:rPr lang="en-GB" sz="16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Arial"/>
                          <a:cs typeface="Arial"/>
                        </a:rPr>
                        <a:t>break</a:t>
                      </a:r>
                    </a:p>
                  </a:txBody>
                  <a:tcPr marL="12700" marR="12700" marT="1270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en-US" sz="1600" dirty="0" smtClean="0">
                          <a:latin typeface="Arial"/>
                          <a:cs typeface="Arial"/>
                        </a:rPr>
                        <a:t>10:15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en-GB" sz="1600" b="0" i="0" u="none" strike="noStrike" dirty="0" smtClean="0">
                          <a:solidFill>
                            <a:srgbClr val="003399"/>
                          </a:solidFill>
                          <a:effectLst/>
                          <a:latin typeface="Arial"/>
                          <a:cs typeface="Arial"/>
                        </a:rPr>
                        <a:t>150-2</a:t>
                      </a:r>
                    </a:p>
                    <a:p>
                      <a:pPr algn="ctr" fontAlgn="ctr">
                        <a:lnSpc>
                          <a:spcPct val="120000"/>
                        </a:lnSpc>
                      </a:pPr>
                      <a:endParaRPr lang="en-GB" sz="1600" b="0" i="0" u="none" strike="noStrike" dirty="0" smtClean="0">
                        <a:solidFill>
                          <a:srgbClr val="003399"/>
                        </a:solidFill>
                        <a:effectLst/>
                        <a:latin typeface="Arial"/>
                        <a:cs typeface="Arial"/>
                      </a:endParaRPr>
                    </a:p>
                    <a:p>
                      <a:pPr marL="0" marR="0" indent="0" algn="ctr" defTabSz="457200" rtl="0" eaLnBrk="1" fontAlgn="ctr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 smtClean="0">
                          <a:solidFill>
                            <a:srgbClr val="003399"/>
                          </a:solidFill>
                          <a:effectLst/>
                          <a:latin typeface="Arial"/>
                          <a:cs typeface="Arial"/>
                        </a:rPr>
                        <a:t>150-3</a:t>
                      </a: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ctr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u="none" strike="noStrike" dirty="0" smtClean="0">
                          <a:solidFill>
                            <a:srgbClr val="003399"/>
                          </a:solidFill>
                          <a:effectLst/>
                          <a:latin typeface="Arial"/>
                          <a:cs typeface="Arial"/>
                        </a:rPr>
                        <a:t>Control</a:t>
                      </a:r>
                      <a:r>
                        <a:rPr lang="en-GB" sz="1600" b="1" i="0" u="none" strike="noStrike" baseline="0" dirty="0" smtClean="0">
                          <a:solidFill>
                            <a:srgbClr val="003399"/>
                          </a:solidFill>
                          <a:effectLst/>
                          <a:latin typeface="Arial"/>
                          <a:cs typeface="Arial"/>
                        </a:rPr>
                        <a:t> Structures</a:t>
                      </a:r>
                    </a:p>
                    <a:p>
                      <a:pPr marL="0" marR="0" indent="0" algn="l" defTabSz="457200" rtl="0" eaLnBrk="1" fontAlgn="ctr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1" u="none" strike="noStrike" baseline="0" dirty="0" smtClean="0">
                          <a:solidFill>
                            <a:srgbClr val="003399"/>
                          </a:solidFill>
                          <a:effectLst/>
                          <a:latin typeface="Arial"/>
                          <a:cs typeface="Arial"/>
                        </a:rPr>
                        <a:t>Practical exercises</a:t>
                      </a:r>
                    </a:p>
                    <a:p>
                      <a:pPr marL="0" marR="0" indent="0" algn="l" defTabSz="457200" rtl="0" eaLnBrk="1" fontAlgn="ctr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u="none" strike="noStrike" dirty="0" smtClean="0">
                          <a:solidFill>
                            <a:srgbClr val="003399"/>
                          </a:solidFill>
                          <a:effectLst/>
                          <a:latin typeface="Arial"/>
                          <a:cs typeface="Arial"/>
                        </a:rPr>
                        <a:t>Variables and keywords</a:t>
                      </a:r>
                    </a:p>
                  </a:txBody>
                  <a:tcPr marL="12700" marR="12700" marT="1270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en-US" sz="1600" dirty="0" smtClean="0">
                          <a:solidFill>
                            <a:srgbClr val="952289"/>
                          </a:solidFill>
                          <a:latin typeface="Arial"/>
                          <a:cs typeface="Arial"/>
                        </a:rPr>
                        <a:t>12:00</a:t>
                      </a:r>
                      <a:endParaRPr lang="en-US" sz="1600" dirty="0">
                        <a:solidFill>
                          <a:srgbClr val="952289"/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endParaRPr lang="en-GB" sz="1600" b="0" i="0" u="none" strike="noStrike" dirty="0">
                        <a:solidFill>
                          <a:srgbClr val="952289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ctr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 smtClean="0">
                          <a:solidFill>
                            <a:srgbClr val="952289"/>
                          </a:solidFill>
                          <a:effectLst/>
                          <a:latin typeface="Arial"/>
                          <a:cs typeface="Arial"/>
                        </a:rPr>
                        <a:t>Lunch break</a:t>
                      </a:r>
                    </a:p>
                  </a:txBody>
                  <a:tcPr marL="12700" marR="12700" marT="1270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en-US" sz="1600" dirty="0" smtClean="0">
                          <a:latin typeface="Arial"/>
                          <a:cs typeface="Arial"/>
                        </a:rPr>
                        <a:t>13:00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en-GB" sz="1600" b="0" i="0" u="none" strike="noStrike" dirty="0" smtClean="0">
                          <a:solidFill>
                            <a:srgbClr val="003399"/>
                          </a:solidFill>
                          <a:effectLst/>
                          <a:latin typeface="Arial"/>
                          <a:cs typeface="Arial"/>
                        </a:rPr>
                        <a:t/>
                      </a:r>
                      <a:br>
                        <a:rPr lang="en-GB" sz="1600" b="0" i="0" u="none" strike="noStrike" dirty="0" smtClean="0">
                          <a:solidFill>
                            <a:srgbClr val="003399"/>
                          </a:solidFill>
                          <a:effectLst/>
                          <a:latin typeface="Arial"/>
                          <a:cs typeface="Arial"/>
                        </a:rPr>
                      </a:br>
                      <a:r>
                        <a:rPr lang="en-GB" sz="1600" b="0" i="0" u="none" strike="noStrike" dirty="0" smtClean="0">
                          <a:solidFill>
                            <a:srgbClr val="003399"/>
                          </a:solidFill>
                          <a:effectLst/>
                          <a:latin typeface="Arial"/>
                          <a:cs typeface="Arial"/>
                        </a:rPr>
                        <a:t>150-4</a:t>
                      </a:r>
                    </a:p>
                    <a:p>
                      <a:pPr algn="ctr" fontAlgn="ctr">
                        <a:lnSpc>
                          <a:spcPct val="120000"/>
                        </a:lnSpc>
                      </a:pPr>
                      <a:endParaRPr lang="en-GB" sz="1600" b="0" i="0" u="none" strike="noStrike" dirty="0">
                        <a:solidFill>
                          <a:srgbClr val="003399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ctr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1" u="none" strike="noStrike" dirty="0" smtClean="0">
                          <a:solidFill>
                            <a:srgbClr val="003399"/>
                          </a:solidFill>
                          <a:effectLst/>
                          <a:latin typeface="Arial"/>
                          <a:cs typeface="Arial"/>
                        </a:rPr>
                        <a:t>Practical exercise from 150-3</a:t>
                      </a:r>
                    </a:p>
                    <a:p>
                      <a:pPr marL="0" marR="0" indent="0" algn="l" defTabSz="457200" rtl="0" eaLnBrk="1" fontAlgn="ctr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u="none" strike="noStrike" dirty="0" smtClean="0">
                          <a:solidFill>
                            <a:srgbClr val="003399"/>
                          </a:solidFill>
                          <a:effectLst/>
                          <a:latin typeface="Arial"/>
                          <a:cs typeface="Arial"/>
                        </a:rPr>
                        <a:t>Advanced loops</a:t>
                      </a:r>
                    </a:p>
                    <a:p>
                      <a:pPr marL="0" marR="0" indent="0" algn="l" defTabSz="457200" rtl="0" eaLnBrk="1" fontAlgn="ctr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1" u="none" strike="noStrike" dirty="0" smtClean="0">
                          <a:solidFill>
                            <a:srgbClr val="003399"/>
                          </a:solidFill>
                          <a:effectLst/>
                          <a:latin typeface="Arial"/>
                          <a:cs typeface="Arial"/>
                        </a:rPr>
                        <a:t>Practical exercises</a:t>
                      </a:r>
                      <a:endParaRPr lang="en-GB" sz="1600" b="1" i="0" u="none" strike="noStrike" dirty="0" smtClean="0">
                        <a:solidFill>
                          <a:srgbClr val="003399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en-US" sz="1600" dirty="0" smtClean="0">
                          <a:solidFill>
                            <a:srgbClr val="952289"/>
                          </a:solidFill>
                          <a:latin typeface="Arial"/>
                          <a:cs typeface="Arial"/>
                        </a:rPr>
                        <a:t>14:45</a:t>
                      </a:r>
                      <a:endParaRPr lang="en-US" sz="1600" dirty="0">
                        <a:solidFill>
                          <a:srgbClr val="952289"/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endParaRPr lang="en-GB" sz="1600" b="0" i="0" u="none" strike="noStrike" dirty="0">
                        <a:solidFill>
                          <a:srgbClr val="003399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20000"/>
                        </a:lnSpc>
                      </a:pPr>
                      <a:r>
                        <a:rPr lang="en-GB" sz="1600" b="0" i="0" u="none" strike="noStrike" dirty="0" smtClean="0">
                          <a:solidFill>
                            <a:srgbClr val="952289"/>
                          </a:solidFill>
                          <a:effectLst/>
                          <a:latin typeface="Arial"/>
                          <a:cs typeface="Arial"/>
                        </a:rPr>
                        <a:t>Short break</a:t>
                      </a:r>
                      <a:endParaRPr lang="en-GB" sz="1600" b="0" i="0" u="none" strike="noStrike" dirty="0">
                        <a:solidFill>
                          <a:srgbClr val="952289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en-US" sz="1600" dirty="0" smtClean="0">
                          <a:latin typeface="Arial"/>
                          <a:cs typeface="Arial"/>
                        </a:rPr>
                        <a:t>15:00</a:t>
                      </a:r>
                      <a:endParaRPr lang="en-US" sz="1600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r>
                        <a:rPr lang="en-GB" sz="1600" b="0" i="0" u="none" strike="noStrike" dirty="0" smtClean="0">
                          <a:solidFill>
                            <a:srgbClr val="003399"/>
                          </a:solidFill>
                          <a:effectLst/>
                          <a:latin typeface="Arial"/>
                          <a:cs typeface="Arial"/>
                        </a:rPr>
                        <a:t>150-5</a:t>
                      </a:r>
                    </a:p>
                    <a:p>
                      <a:pPr algn="ctr" fontAlgn="ctr">
                        <a:lnSpc>
                          <a:spcPct val="120000"/>
                        </a:lnSpc>
                      </a:pPr>
                      <a:endParaRPr lang="en-GB" sz="1600" b="0" i="0" u="none" strike="noStrike" dirty="0">
                        <a:solidFill>
                          <a:srgbClr val="003399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ctr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u="none" strike="noStrike" dirty="0" smtClean="0">
                          <a:solidFill>
                            <a:srgbClr val="003399"/>
                          </a:solidFill>
                          <a:effectLst/>
                          <a:latin typeface="Arial"/>
                          <a:cs typeface="Arial"/>
                        </a:rPr>
                        <a:t>Performing edits</a:t>
                      </a:r>
                    </a:p>
                    <a:p>
                      <a:pPr marL="0" marR="0" indent="0" algn="l" defTabSz="457200" rtl="0" eaLnBrk="1" fontAlgn="ctr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1" u="none" strike="noStrike" dirty="0" smtClean="0">
                          <a:solidFill>
                            <a:srgbClr val="003399"/>
                          </a:solidFill>
                          <a:effectLst/>
                          <a:latin typeface="Arial"/>
                          <a:cs typeface="Arial"/>
                        </a:rPr>
                        <a:t>Practical</a:t>
                      </a:r>
                      <a:r>
                        <a:rPr lang="en-GB" sz="1600" b="0" i="1" u="none" strike="noStrike" baseline="0" dirty="0" smtClean="0">
                          <a:solidFill>
                            <a:srgbClr val="003399"/>
                          </a:solidFill>
                          <a:effectLst/>
                          <a:latin typeface="Arial"/>
                          <a:cs typeface="Arial"/>
                        </a:rPr>
                        <a:t> exercises</a:t>
                      </a:r>
                      <a:endParaRPr lang="en-GB" sz="1600" b="0" i="1" u="none" strike="noStrike" dirty="0" smtClean="0">
                        <a:solidFill>
                          <a:srgbClr val="003399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en-US" sz="1600" dirty="0" smtClean="0">
                          <a:solidFill>
                            <a:schemeClr val="tx2"/>
                          </a:solidFill>
                          <a:latin typeface="Arial"/>
                          <a:cs typeface="Arial"/>
                        </a:rPr>
                        <a:t>16:30</a:t>
                      </a:r>
                      <a:endParaRPr lang="en-US" sz="1600" dirty="0">
                        <a:solidFill>
                          <a:schemeClr val="tx2"/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20000"/>
                        </a:lnSpc>
                      </a:pPr>
                      <a:endParaRPr lang="en-GB" sz="1600" b="0" i="0" u="none" strike="noStrike" dirty="0">
                        <a:solidFill>
                          <a:srgbClr val="003399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20000"/>
                        </a:lnSpc>
                      </a:pPr>
                      <a:r>
                        <a:rPr lang="en-US" sz="1600" dirty="0" smtClean="0">
                          <a:solidFill>
                            <a:schemeClr val="tx2"/>
                          </a:solidFill>
                          <a:latin typeface="Arial"/>
                          <a:cs typeface="Arial"/>
                        </a:rPr>
                        <a:t>Finish </a:t>
                      </a:r>
                      <a:endParaRPr lang="en-GB" sz="1600" b="0" i="0" u="none" strike="noStrike" dirty="0">
                        <a:solidFill>
                          <a:srgbClr val="003399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7311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322" y="355600"/>
            <a:ext cx="8137813" cy="800100"/>
          </a:xfrm>
        </p:spPr>
        <p:txBody>
          <a:bodyPr/>
          <a:lstStyle/>
          <a:p>
            <a:r>
              <a:rPr lang="en-US" dirty="0"/>
              <a:t>Other useful object methods for </a:t>
            </a:r>
            <a:r>
              <a:rPr lang="en-US" dirty="0" smtClean="0"/>
              <a:t>strings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1"/>
            <a:r>
              <a:rPr lang="en-US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Courier"/>
                <a:cs typeface="Courier"/>
              </a:rPr>
              <a:t>Left</a:t>
            </a:r>
            <a:r>
              <a:rPr lang="en-US" dirty="0">
                <a:solidFill>
                  <a:schemeClr val="tx1">
                    <a:lumMod val="60000"/>
                    <a:lumOff val="40000"/>
                  </a:schemeClr>
                </a:solidFill>
                <a:latin typeface="Courier"/>
                <a:cs typeface="Courier"/>
              </a:rPr>
              <a:t>(3)</a:t>
            </a:r>
          </a:p>
          <a:p>
            <a:pPr lvl="2"/>
            <a:r>
              <a:rPr lang="en-US" dirty="0"/>
              <a:t>Extracts the 3 leftmost characters. Any number may be given.</a:t>
            </a:r>
          </a:p>
          <a:p>
            <a:pPr lvl="1"/>
            <a:r>
              <a:rPr lang="en-US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Courier"/>
                <a:cs typeface="Courier"/>
              </a:rPr>
              <a:t>Right(2)</a:t>
            </a:r>
            <a:endParaRPr lang="en-US" dirty="0">
              <a:solidFill>
                <a:schemeClr val="tx1">
                  <a:lumMod val="60000"/>
                  <a:lumOff val="40000"/>
                </a:schemeClr>
              </a:solidFill>
              <a:latin typeface="Courier"/>
              <a:cs typeface="Courier"/>
            </a:endParaRPr>
          </a:p>
          <a:p>
            <a:pPr lvl="2"/>
            <a:r>
              <a:rPr lang="en-US" dirty="0"/>
              <a:t>Extracts the </a:t>
            </a:r>
            <a:r>
              <a:rPr lang="en-US" dirty="0" smtClean="0"/>
              <a:t>2 rightmost characters</a:t>
            </a:r>
            <a:r>
              <a:rPr lang="en-US" dirty="0"/>
              <a:t>. Any number may be given.</a:t>
            </a:r>
          </a:p>
          <a:p>
            <a:pPr lvl="1"/>
            <a:r>
              <a:rPr lang="en-US" dirty="0" err="1" smtClean="0">
                <a:solidFill>
                  <a:schemeClr val="tx1">
                    <a:lumMod val="60000"/>
                    <a:lumOff val="40000"/>
                  </a:schemeClr>
                </a:solidFill>
                <a:latin typeface="Courier"/>
                <a:cs typeface="Courier"/>
              </a:rPr>
              <a:t>IsNumber</a:t>
            </a:r>
            <a:r>
              <a:rPr lang="en-US" dirty="0" smtClean="0">
                <a:latin typeface="Courier"/>
                <a:cs typeface="Courier"/>
              </a:rPr>
              <a:t>()</a:t>
            </a:r>
          </a:p>
          <a:p>
            <a:pPr lvl="2"/>
            <a:r>
              <a:rPr lang="en-US" dirty="0" smtClean="0"/>
              <a:t>Logical value: is </a:t>
            </a:r>
            <a:r>
              <a:rPr lang="en-US" i="1" dirty="0" smtClean="0"/>
              <a:t>true</a:t>
            </a:r>
            <a:r>
              <a:rPr lang="en-US" dirty="0" smtClean="0"/>
              <a:t> if the text is a pure number, </a:t>
            </a:r>
            <a:r>
              <a:rPr lang="en-US" i="1" dirty="0" smtClean="0"/>
              <a:t>false</a:t>
            </a:r>
            <a:r>
              <a:rPr lang="en-US" dirty="0" smtClean="0"/>
              <a:t> if it is not </a:t>
            </a:r>
          </a:p>
          <a:p>
            <a:pPr lvl="2"/>
            <a:r>
              <a:rPr lang="en-US" sz="2200" dirty="0" smtClean="0">
                <a:solidFill>
                  <a:schemeClr val="tx1">
                    <a:lumMod val="60000"/>
                    <a:lumOff val="40000"/>
                  </a:schemeClr>
                </a:solidFill>
                <a:latin typeface="Courier"/>
                <a:cs typeface="Courier"/>
              </a:rPr>
              <a:t>Len()</a:t>
            </a:r>
          </a:p>
          <a:p>
            <a:pPr lvl="2"/>
            <a:r>
              <a:rPr lang="en-GB" dirty="0" smtClean="0"/>
              <a:t>Calculates </a:t>
            </a:r>
            <a:r>
              <a:rPr lang="en-GB" dirty="0"/>
              <a:t>the length of a string of characters and </a:t>
            </a:r>
            <a:r>
              <a:rPr lang="en-GB" dirty="0" smtClean="0"/>
              <a:t>returns </a:t>
            </a:r>
            <a:r>
              <a:rPr lang="en-GB" dirty="0"/>
              <a:t>that length as a numerical value</a:t>
            </a:r>
            <a:endParaRPr lang="en-US" dirty="0" smtClean="0"/>
          </a:p>
          <a:p>
            <a:pPr lvl="2"/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198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322" y="355600"/>
            <a:ext cx="7983863" cy="800100"/>
          </a:xfrm>
        </p:spPr>
        <p:txBody>
          <a:bodyPr/>
          <a:lstStyle/>
          <a:p>
            <a:r>
              <a:rPr lang="en-US" dirty="0"/>
              <a:t>Other useful object methods for </a:t>
            </a:r>
            <a:r>
              <a:rPr lang="en-US" dirty="0" smtClean="0"/>
              <a:t>strings 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 err="1" smtClean="0">
                <a:latin typeface="Courier"/>
                <a:cs typeface="Courier"/>
              </a:rPr>
              <a:t>IsMatch</a:t>
            </a:r>
            <a:r>
              <a:rPr lang="en-US" dirty="0" smtClean="0">
                <a:latin typeface="Courier"/>
                <a:cs typeface="Courier"/>
              </a:rPr>
              <a:t>(</a:t>
            </a:r>
            <a:r>
              <a:rPr lang="en-US" dirty="0">
                <a:latin typeface="Courier"/>
                <a:cs typeface="Courier"/>
              </a:rPr>
              <a:t>"\w+@\w+\.[a-z]+"</a:t>
            </a:r>
            <a:r>
              <a:rPr lang="en-US" dirty="0" smtClean="0">
                <a:latin typeface="Courier"/>
                <a:cs typeface="Courier"/>
              </a:rPr>
              <a:t>)</a:t>
            </a:r>
          </a:p>
          <a:p>
            <a:pPr lvl="2"/>
            <a:r>
              <a:rPr lang="en-US" dirty="0" smtClean="0"/>
              <a:t>Embeds a </a:t>
            </a:r>
            <a:r>
              <a:rPr lang="en-US" i="1" dirty="0" smtClean="0"/>
              <a:t>regular expression </a:t>
            </a:r>
            <a:r>
              <a:rPr lang="en-US" dirty="0" smtClean="0"/>
              <a:t>for comparison with a string</a:t>
            </a:r>
          </a:p>
          <a:p>
            <a:pPr lvl="1"/>
            <a:r>
              <a:rPr lang="en-US" dirty="0" smtClean="0">
                <a:latin typeface="Courier"/>
                <a:cs typeface="Courier"/>
              </a:rPr>
              <a:t>Dim </a:t>
            </a:r>
            <a:r>
              <a:rPr lang="en-US" dirty="0">
                <a:latin typeface="Courier"/>
                <a:cs typeface="Courier"/>
              </a:rPr>
              <a:t>email = </a:t>
            </a:r>
            <a:r>
              <a:rPr lang="en-US" dirty="0" smtClean="0">
                <a:latin typeface="Courier"/>
                <a:cs typeface="Courier"/>
              </a:rPr>
              <a:t>"</a:t>
            </a:r>
            <a:r>
              <a:rPr lang="en-US" dirty="0" err="1" smtClean="0">
                <a:latin typeface="Courier"/>
                <a:cs typeface="Courier"/>
              </a:rPr>
              <a:t>askia</a:t>
            </a:r>
            <a:r>
              <a:rPr lang="en-US" dirty="0" err="1">
                <a:latin typeface="Courier"/>
                <a:cs typeface="Courier"/>
              </a:rPr>
              <a:t>@</a:t>
            </a:r>
            <a:r>
              <a:rPr lang="en-US" dirty="0" err="1" smtClean="0">
                <a:latin typeface="Courier"/>
                <a:cs typeface="Courier"/>
              </a:rPr>
              <a:t>askia.com</a:t>
            </a:r>
            <a:r>
              <a:rPr lang="en-US" dirty="0">
                <a:latin typeface="Courier"/>
                <a:cs typeface="Courier"/>
              </a:rPr>
              <a:t>"</a:t>
            </a:r>
            <a:r>
              <a:rPr lang="en-US" dirty="0" smtClean="0">
                <a:latin typeface="Courier"/>
                <a:cs typeface="Courier"/>
              </a:rPr>
              <a:t> </a:t>
            </a:r>
            <a:r>
              <a:rPr lang="en-US" dirty="0" err="1" smtClean="0">
                <a:latin typeface="Courier"/>
                <a:cs typeface="Courier"/>
              </a:rPr>
              <a:t>email.IsMatch</a:t>
            </a:r>
            <a:r>
              <a:rPr lang="en-US" dirty="0">
                <a:latin typeface="Courier"/>
                <a:cs typeface="Courier"/>
              </a:rPr>
              <a:t>("\w+@\w+\.[a-z]+") </a:t>
            </a:r>
          </a:p>
          <a:p>
            <a:pPr lvl="2"/>
            <a:r>
              <a:rPr lang="en-US" dirty="0" smtClean="0"/>
              <a:t>Logical value: is </a:t>
            </a:r>
            <a:r>
              <a:rPr lang="en-US" i="1" dirty="0" smtClean="0"/>
              <a:t>true</a:t>
            </a:r>
            <a:r>
              <a:rPr lang="en-US" dirty="0" smtClean="0"/>
              <a:t> if the text is a pure number, </a:t>
            </a:r>
            <a:r>
              <a:rPr lang="en-US" i="1" dirty="0" smtClean="0"/>
              <a:t>false</a:t>
            </a:r>
            <a:r>
              <a:rPr lang="en-US" dirty="0" smtClean="0"/>
              <a:t> if it is not</a:t>
            </a:r>
          </a:p>
          <a:p>
            <a:pPr lvl="3"/>
            <a:endParaRPr lang="en-US" dirty="0"/>
          </a:p>
          <a:p>
            <a:pPr lvl="3"/>
            <a:r>
              <a:rPr lang="en-US" dirty="0" smtClean="0">
                <a:solidFill>
                  <a:srgbClr val="FF0000"/>
                </a:solidFill>
              </a:rPr>
              <a:t>It is not necessary to know Regular Expressions to write </a:t>
            </a:r>
            <a:r>
              <a:rPr lang="en-US" dirty="0" err="1" smtClean="0">
                <a:solidFill>
                  <a:srgbClr val="FF0000"/>
                </a:solidFill>
              </a:rPr>
              <a:t>askiascript</a:t>
            </a:r>
            <a:r>
              <a:rPr lang="en-US" dirty="0" smtClean="0">
                <a:solidFill>
                  <a:srgbClr val="FF0000"/>
                </a:solidFill>
              </a:rPr>
              <a:t>. They are provided to allow for advanced use of scripting by programmers familiar with them.  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6561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</a:t>
            </a:r>
            <a:r>
              <a:rPr lang="en-US" dirty="0" smtClean="0"/>
              <a:t>. Comparing and testing sets of values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 smtClean="0">
                <a:solidFill>
                  <a:schemeClr val="tx1"/>
                </a:solidFill>
              </a:rPr>
              <a:t>Operators</a:t>
            </a:r>
          </a:p>
          <a:p>
            <a:r>
              <a:rPr lang="en-GB" b="1" dirty="0" smtClean="0"/>
              <a:t>Has</a:t>
            </a:r>
          </a:p>
          <a:p>
            <a:r>
              <a:rPr lang="en-GB" b="1" dirty="0" err="1" smtClean="0"/>
              <a:t>HasNone</a:t>
            </a:r>
            <a:endParaRPr lang="en-GB" b="1" dirty="0" smtClean="0"/>
          </a:p>
          <a:p>
            <a:r>
              <a:rPr lang="en-GB" b="1" dirty="0" err="1" smtClean="0"/>
              <a:t>HasAll</a:t>
            </a:r>
            <a:endParaRPr lang="en-GB" b="1" dirty="0" smtClean="0"/>
          </a:p>
          <a:p>
            <a:r>
              <a:rPr lang="en-GB" b="1" dirty="0" err="1" smtClean="0"/>
              <a:t>HasAndNoOther</a:t>
            </a:r>
            <a:endParaRPr lang="en-GB" b="1" dirty="0" smtClean="0"/>
          </a:p>
          <a:p>
            <a:r>
              <a:rPr lang="en-GB" b="1" dirty="0" err="1"/>
              <a:t>HasAllAndNoOther</a:t>
            </a:r>
            <a:r>
              <a:rPr lang="en-GB" dirty="0"/>
              <a:t> </a:t>
            </a:r>
            <a:r>
              <a:rPr lang="en-GB" dirty="0" smtClean="0"/>
              <a:t> </a:t>
            </a:r>
            <a:r>
              <a:rPr lang="en-GB" b="0" i="1" dirty="0" smtClean="0"/>
              <a:t>or</a:t>
            </a:r>
            <a:r>
              <a:rPr lang="en-GB" dirty="0" smtClean="0"/>
              <a:t> “</a:t>
            </a:r>
            <a:r>
              <a:rPr lang="en-GB" b="1" dirty="0" smtClean="0"/>
              <a:t>=</a:t>
            </a:r>
            <a:r>
              <a:rPr lang="en-GB" dirty="0" smtClean="0"/>
              <a:t>”</a:t>
            </a:r>
          </a:p>
          <a:p>
            <a:pPr marL="0" indent="0">
              <a:buNone/>
            </a:pPr>
            <a:r>
              <a:rPr lang="en-GB" i="1" dirty="0" smtClean="0"/>
              <a:t/>
            </a:r>
            <a:br>
              <a:rPr lang="en-GB" i="1" dirty="0" smtClean="0"/>
            </a:br>
            <a:r>
              <a:rPr lang="en-GB" i="1" dirty="0" smtClean="0"/>
              <a:t>Used on sets of values, e.g. single or multiple questions</a:t>
            </a:r>
            <a:endParaRPr lang="en-GB" i="1" dirty="0"/>
          </a:p>
        </p:txBody>
      </p:sp>
    </p:spTree>
    <p:extLst>
      <p:ext uri="{BB962C8B-B14F-4D97-AF65-F5344CB8AC3E}">
        <p14:creationId xmlns:p14="http://schemas.microsoft.com/office/powerpoint/2010/main" val="2284649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Has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Checks </a:t>
            </a:r>
            <a:r>
              <a:rPr lang="en-GB" dirty="0"/>
              <a:t>that </a:t>
            </a:r>
            <a:r>
              <a:rPr lang="en-GB" b="1" dirty="0"/>
              <a:t>at least one</a:t>
            </a:r>
            <a:r>
              <a:rPr lang="en-GB" dirty="0"/>
              <a:t> of the referenced response items was selected. If this is the case, the function returns 1; otherwise, it returns </a:t>
            </a:r>
            <a:r>
              <a:rPr lang="en-GB" dirty="0" smtClean="0"/>
              <a:t>0</a:t>
            </a:r>
          </a:p>
          <a:p>
            <a:pPr lvl="1"/>
            <a:r>
              <a:rPr lang="en-GB" dirty="0" smtClean="0">
                <a:latin typeface="Courier"/>
                <a:cs typeface="Courier"/>
              </a:rPr>
              <a:t>Q1 </a:t>
            </a:r>
            <a:r>
              <a:rPr lang="en-GB" dirty="0">
                <a:latin typeface="Courier"/>
                <a:cs typeface="Courier"/>
              </a:rPr>
              <a:t>Has {4;5;6</a:t>
            </a:r>
            <a:r>
              <a:rPr lang="en-GB" dirty="0" smtClean="0">
                <a:latin typeface="Courier"/>
                <a:cs typeface="Courier"/>
              </a:rPr>
              <a:t>}</a:t>
            </a:r>
          </a:p>
          <a:p>
            <a:pPr lvl="2"/>
            <a:r>
              <a:rPr lang="en-GB" dirty="0" smtClean="0"/>
              <a:t>This will </a:t>
            </a:r>
            <a:r>
              <a:rPr lang="en-GB" dirty="0"/>
              <a:t>return 1 if either the </a:t>
            </a:r>
            <a:r>
              <a:rPr lang="en-GB" dirty="0" smtClean="0"/>
              <a:t>4th, 5th or 6th responses were selected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9472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HasNone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The </a:t>
            </a:r>
            <a:r>
              <a:rPr lang="en-GB" dirty="0"/>
              <a:t>opposite of “has”. It returns 1 if </a:t>
            </a:r>
            <a:r>
              <a:rPr lang="en-GB" b="1" dirty="0"/>
              <a:t>none</a:t>
            </a:r>
            <a:r>
              <a:rPr lang="en-GB" dirty="0"/>
              <a:t> of the specified response items were selected by the respondent.</a:t>
            </a:r>
          </a:p>
          <a:p>
            <a:pPr lvl="1"/>
            <a:r>
              <a:rPr lang="en-GB" dirty="0">
                <a:latin typeface="Courier"/>
                <a:cs typeface="Courier"/>
              </a:rPr>
              <a:t>Q1 </a:t>
            </a:r>
            <a:r>
              <a:rPr lang="en-GB" dirty="0" err="1">
                <a:latin typeface="Courier"/>
                <a:cs typeface="Courier"/>
              </a:rPr>
              <a:t>HasNone</a:t>
            </a:r>
            <a:r>
              <a:rPr lang="en-GB" dirty="0">
                <a:latin typeface="Courier"/>
                <a:cs typeface="Courier"/>
              </a:rPr>
              <a:t> {4;5;6}</a:t>
            </a:r>
          </a:p>
          <a:p>
            <a:pPr lvl="2"/>
            <a:r>
              <a:rPr lang="en-GB" dirty="0" smtClean="0"/>
              <a:t>This will </a:t>
            </a:r>
            <a:r>
              <a:rPr lang="en-GB" dirty="0"/>
              <a:t>return 1 if none of the fourth, fifth and sixth responses were selected.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8856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HasAll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Checks </a:t>
            </a:r>
            <a:r>
              <a:rPr lang="en-GB" dirty="0"/>
              <a:t>that all of the referenced response items were selected. Note that other responses may be selected too, and the function will still return 1. For example:</a:t>
            </a:r>
          </a:p>
          <a:p>
            <a:pPr lvl="1"/>
            <a:r>
              <a:rPr lang="en-GB" dirty="0">
                <a:latin typeface="Courier"/>
                <a:cs typeface="Courier"/>
              </a:rPr>
              <a:t>Q1 </a:t>
            </a:r>
            <a:r>
              <a:rPr lang="en-GB" dirty="0" err="1">
                <a:latin typeface="Courier"/>
                <a:cs typeface="Courier"/>
              </a:rPr>
              <a:t>HasAll</a:t>
            </a:r>
            <a:r>
              <a:rPr lang="en-GB" dirty="0">
                <a:latin typeface="Courier"/>
                <a:cs typeface="Courier"/>
              </a:rPr>
              <a:t> {4;5;6}</a:t>
            </a:r>
          </a:p>
          <a:p>
            <a:pPr lvl="2"/>
            <a:r>
              <a:rPr lang="en-GB" dirty="0" smtClean="0"/>
              <a:t>This will </a:t>
            </a:r>
            <a:r>
              <a:rPr lang="en-GB" dirty="0"/>
              <a:t>return 1 if the respondent answered 4, 5 and 6.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1456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HasAndNoOther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Checks </a:t>
            </a:r>
            <a:r>
              <a:rPr lang="en-GB" dirty="0"/>
              <a:t>that at least one of the specified responses </a:t>
            </a:r>
            <a:r>
              <a:rPr lang="en-GB" dirty="0" smtClean="0"/>
              <a:t>was </a:t>
            </a:r>
            <a:r>
              <a:rPr lang="en-GB" dirty="0"/>
              <a:t>selected by the respondent. However, if any responses not in the list were selected, then the function returns 0. For example:</a:t>
            </a:r>
          </a:p>
          <a:p>
            <a:pPr lvl="1"/>
            <a:r>
              <a:rPr lang="en-GB" dirty="0">
                <a:latin typeface="Courier"/>
                <a:cs typeface="Courier"/>
              </a:rPr>
              <a:t>Q1 </a:t>
            </a:r>
            <a:r>
              <a:rPr lang="en-GB" dirty="0" err="1">
                <a:latin typeface="Courier"/>
                <a:cs typeface="Courier"/>
              </a:rPr>
              <a:t>HasAndNoOther</a:t>
            </a:r>
            <a:r>
              <a:rPr lang="en-GB" dirty="0">
                <a:latin typeface="Courier"/>
                <a:cs typeface="Courier"/>
              </a:rPr>
              <a:t> {4;5;6}</a:t>
            </a:r>
          </a:p>
          <a:p>
            <a:pPr lvl="2"/>
            <a:r>
              <a:rPr lang="en-GB" dirty="0" smtClean="0"/>
              <a:t>This will return </a:t>
            </a:r>
            <a:r>
              <a:rPr lang="en-GB" dirty="0"/>
              <a:t>1 if the respondent selected response 4. If she selected responses 1 and 5, the function will return 0 (because 1 is not in the list).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4903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HasAllAndNoOther</a:t>
            </a:r>
            <a:r>
              <a:rPr lang="en-GB" dirty="0"/>
              <a:t> </a:t>
            </a:r>
            <a:r>
              <a:rPr lang="en-GB" b="0" i="1" dirty="0">
                <a:solidFill>
                  <a:schemeClr val="bg1">
                    <a:lumMod val="50000"/>
                  </a:schemeClr>
                </a:solidFill>
              </a:rPr>
              <a:t>or</a:t>
            </a:r>
            <a:r>
              <a:rPr lang="en-GB" dirty="0"/>
              <a:t> </a:t>
            </a:r>
            <a:r>
              <a:rPr lang="en-GB" dirty="0" smtClean="0"/>
              <a:t> =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Similar </a:t>
            </a:r>
            <a:r>
              <a:rPr lang="en-GB" dirty="0"/>
              <a:t>to “</a:t>
            </a:r>
            <a:r>
              <a:rPr lang="en-GB" dirty="0" err="1"/>
              <a:t>HasAll</a:t>
            </a:r>
            <a:r>
              <a:rPr lang="en-GB" dirty="0"/>
              <a:t>”, but it returns 0 if the respondent selected any responses other than those in the list. T</a:t>
            </a:r>
            <a:r>
              <a:rPr lang="en-GB" dirty="0" smtClean="0"/>
              <a:t>he </a:t>
            </a:r>
            <a:r>
              <a:rPr lang="en-GB" dirty="0"/>
              <a:t>selected response must match the list </a:t>
            </a:r>
            <a:r>
              <a:rPr lang="en-GB" dirty="0" smtClean="0"/>
              <a:t>exactly.</a:t>
            </a:r>
          </a:p>
          <a:p>
            <a:pPr lvl="1"/>
            <a:r>
              <a:rPr lang="en-GB" dirty="0" smtClean="0">
                <a:latin typeface="Courier"/>
                <a:cs typeface="Courier"/>
              </a:rPr>
              <a:t>Q1 </a:t>
            </a:r>
            <a:r>
              <a:rPr lang="en-GB" dirty="0" err="1">
                <a:latin typeface="Courier"/>
                <a:cs typeface="Courier"/>
              </a:rPr>
              <a:t>HasAllAndNoOther</a:t>
            </a:r>
            <a:r>
              <a:rPr lang="en-GB" dirty="0">
                <a:latin typeface="Courier"/>
                <a:cs typeface="Courier"/>
              </a:rPr>
              <a:t> {4;5;6} </a:t>
            </a:r>
          </a:p>
          <a:p>
            <a:r>
              <a:rPr lang="en-GB" dirty="0" smtClean="0"/>
              <a:t>equivalent </a:t>
            </a:r>
            <a:r>
              <a:rPr lang="en-GB" dirty="0"/>
              <a:t>to </a:t>
            </a:r>
          </a:p>
          <a:p>
            <a:pPr lvl="1"/>
            <a:r>
              <a:rPr lang="en-GB" dirty="0" smtClean="0">
                <a:latin typeface="Courier"/>
                <a:cs typeface="Courier"/>
              </a:rPr>
              <a:t>Q1 </a:t>
            </a:r>
            <a:r>
              <a:rPr lang="en-GB" dirty="0">
                <a:latin typeface="Courier"/>
                <a:cs typeface="Courier"/>
              </a:rPr>
              <a:t>= {4;5;6}</a:t>
            </a:r>
          </a:p>
          <a:p>
            <a:pPr lvl="2"/>
            <a:r>
              <a:rPr lang="en-GB" dirty="0" smtClean="0"/>
              <a:t>This will </a:t>
            </a:r>
            <a:r>
              <a:rPr lang="en-GB" dirty="0"/>
              <a:t>return 1 if the respondent answered 4, 5 and 6, but 0 if she answered 1,4,5 and 6 (because 1 is not in the list of qualified values).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5755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GB" dirty="0"/>
              <a:t>Q</a:t>
            </a:r>
            <a:r>
              <a:rPr lang="en-GB" dirty="0" smtClean="0"/>
              <a:t>uestion </a:t>
            </a:r>
            <a:r>
              <a:rPr lang="en-GB" dirty="0"/>
              <a:t>and response </a:t>
            </a:r>
            <a:r>
              <a:rPr lang="en-GB" dirty="0" smtClean="0"/>
              <a:t>objects</a:t>
            </a:r>
          </a:p>
          <a:p>
            <a:pPr marL="457200" lvl="1" indent="0">
              <a:buNone/>
            </a:pPr>
            <a:r>
              <a:rPr lang="en-GB" dirty="0">
                <a:solidFill>
                  <a:srgbClr val="6C7DD1"/>
                </a:solidFill>
                <a:latin typeface="Courier"/>
                <a:cs typeface="Courier"/>
              </a:rPr>
              <a:t>Q1.Responses.Value </a:t>
            </a:r>
            <a:r>
              <a:rPr lang="en-GB" dirty="0" smtClean="0">
                <a:solidFill>
                  <a:srgbClr val="6C7DD1"/>
                </a:solidFill>
                <a:latin typeface="Courier"/>
                <a:cs typeface="Courier"/>
              </a:rPr>
              <a:t>Q1</a:t>
            </a:r>
            <a:r>
              <a:rPr lang="en-GB" dirty="0">
                <a:solidFill>
                  <a:srgbClr val="6C7DD1"/>
                </a:solidFill>
                <a:latin typeface="Courier"/>
                <a:cs typeface="Courier"/>
              </a:rPr>
              <a:t>.Answers.Caption</a:t>
            </a:r>
            <a:r>
              <a:rPr lang="en-GB" dirty="0">
                <a:latin typeface="Courier"/>
                <a:cs typeface="Courier"/>
              </a:rPr>
              <a:t> </a:t>
            </a:r>
            <a:r>
              <a:rPr lang="en-GB" i="1" dirty="0" smtClean="0"/>
              <a:t>etc.</a:t>
            </a:r>
            <a:endParaRPr lang="en-GB" dirty="0" smtClean="0"/>
          </a:p>
          <a:p>
            <a:pPr lvl="0"/>
            <a:r>
              <a:rPr lang="en-GB" dirty="0" smtClean="0"/>
              <a:t>Operator </a:t>
            </a:r>
            <a:r>
              <a:rPr lang="en-GB" dirty="0"/>
              <a:t>comparisons that can be made in your </a:t>
            </a:r>
            <a:r>
              <a:rPr lang="en-GB" dirty="0" smtClean="0"/>
              <a:t>scripts</a:t>
            </a:r>
          </a:p>
          <a:p>
            <a:pPr marL="457200" lvl="1" indent="0">
              <a:buNone/>
            </a:pPr>
            <a:r>
              <a:rPr lang="en-GB" sz="2100" dirty="0">
                <a:solidFill>
                  <a:srgbClr val="6C7DD1"/>
                </a:solidFill>
              </a:rPr>
              <a:t>= &gt;= &lt;&gt; </a:t>
            </a:r>
            <a:r>
              <a:rPr lang="en-GB" i="1" dirty="0" smtClean="0"/>
              <a:t>etc. for strings and </a:t>
            </a:r>
            <a:r>
              <a:rPr lang="en-GB" i="1" dirty="0" err="1" smtClean="0"/>
              <a:t>numerics</a:t>
            </a:r>
            <a:endParaRPr lang="en-GB" i="1" dirty="0" smtClean="0"/>
          </a:p>
          <a:p>
            <a:pPr marL="457200" lvl="1" indent="0">
              <a:buNone/>
            </a:pPr>
            <a:r>
              <a:rPr lang="en-GB" sz="2200" dirty="0">
                <a:solidFill>
                  <a:srgbClr val="6C7DD1"/>
                </a:solidFill>
                <a:latin typeface="Courier"/>
                <a:cs typeface="Courier"/>
              </a:rPr>
              <a:t>Has </a:t>
            </a:r>
            <a:r>
              <a:rPr lang="en-GB" sz="2200" dirty="0" err="1">
                <a:solidFill>
                  <a:srgbClr val="6C7DD1"/>
                </a:solidFill>
                <a:latin typeface="Courier"/>
                <a:cs typeface="Courier"/>
              </a:rPr>
              <a:t>HasNone</a:t>
            </a:r>
            <a:r>
              <a:rPr lang="en-GB" sz="2200" dirty="0">
                <a:solidFill>
                  <a:srgbClr val="6C7DD1"/>
                </a:solidFill>
                <a:latin typeface="Courier"/>
                <a:cs typeface="Courier"/>
              </a:rPr>
              <a:t> </a:t>
            </a:r>
            <a:r>
              <a:rPr lang="en-GB" i="1" dirty="0" smtClean="0"/>
              <a:t>etc. for sets of values from single or multiple questions</a:t>
            </a:r>
            <a:endParaRPr lang="en-GB" dirty="0"/>
          </a:p>
          <a:p>
            <a:pPr lvl="0"/>
            <a:r>
              <a:rPr lang="en-GB" dirty="0" smtClean="0"/>
              <a:t>Functions </a:t>
            </a:r>
            <a:r>
              <a:rPr lang="en-GB" dirty="0"/>
              <a:t>for examining string </a:t>
            </a:r>
            <a:r>
              <a:rPr lang="en-GB" dirty="0" smtClean="0"/>
              <a:t>variables</a:t>
            </a:r>
          </a:p>
          <a:p>
            <a:pPr marL="457200" lvl="1" indent="0">
              <a:buNone/>
            </a:pPr>
            <a:r>
              <a:rPr lang="en-GB" sz="2100" dirty="0">
                <a:solidFill>
                  <a:srgbClr val="6C7DD1"/>
                </a:solidFill>
                <a:latin typeface="Courier"/>
                <a:cs typeface="Courier"/>
              </a:rPr>
              <a:t>Q3.Value.Trim().</a:t>
            </a:r>
            <a:r>
              <a:rPr lang="en-GB" sz="2100" dirty="0" err="1">
                <a:solidFill>
                  <a:srgbClr val="6C7DD1"/>
                </a:solidFill>
                <a:latin typeface="Courier"/>
                <a:cs typeface="Courier"/>
              </a:rPr>
              <a:t>ToUpperCase</a:t>
            </a:r>
            <a:r>
              <a:rPr lang="en-GB" sz="2100" dirty="0">
                <a:solidFill>
                  <a:srgbClr val="6C7DD1"/>
                </a:solidFill>
                <a:latin typeface="Courier"/>
                <a:cs typeface="Courier"/>
              </a:rPr>
              <a:t>()  </a:t>
            </a:r>
            <a:r>
              <a:rPr lang="en-GB" i="1" dirty="0" smtClean="0"/>
              <a:t>etc.</a:t>
            </a:r>
            <a:endParaRPr lang="en-GB" dirty="0"/>
          </a:p>
          <a:p>
            <a:pPr lvl="0"/>
            <a:r>
              <a:rPr lang="en-GB" dirty="0"/>
              <a:t>H</a:t>
            </a:r>
            <a:r>
              <a:rPr lang="en-GB" dirty="0" smtClean="0"/>
              <a:t>ow </a:t>
            </a:r>
            <a:r>
              <a:rPr lang="en-GB" dirty="0"/>
              <a:t>regular expressions can be combined with </a:t>
            </a:r>
            <a:r>
              <a:rPr lang="en-GB" dirty="0" err="1" smtClean="0"/>
              <a:t>askiascript</a:t>
            </a:r>
            <a:r>
              <a:rPr lang="en-GB" dirty="0" smtClean="0"/>
              <a:t> expressions</a:t>
            </a:r>
            <a:endParaRPr lang="en-GB" dirty="0"/>
          </a:p>
          <a:p>
            <a:pPr marL="457200" lvl="1" indent="0">
              <a:buNone/>
            </a:pPr>
            <a:r>
              <a:rPr lang="en-US" sz="2100" dirty="0" err="1">
                <a:solidFill>
                  <a:srgbClr val="6C7DD1"/>
                </a:solidFill>
                <a:latin typeface="Courier"/>
                <a:cs typeface="Courier"/>
              </a:rPr>
              <a:t>email.IsMatch</a:t>
            </a:r>
            <a:r>
              <a:rPr lang="en-US" sz="2100" dirty="0">
                <a:solidFill>
                  <a:srgbClr val="6C7DD1"/>
                </a:solidFill>
                <a:latin typeface="Courier"/>
                <a:cs typeface="Courier"/>
              </a:rPr>
              <a:t>("\w+@\w+\.[a-z]+") </a:t>
            </a:r>
          </a:p>
          <a:p>
            <a:pPr lvl="0"/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0512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14323" y="369597"/>
            <a:ext cx="7632678" cy="1620069"/>
          </a:xfrm>
        </p:spPr>
        <p:txBody>
          <a:bodyPr/>
          <a:lstStyle/>
          <a:p>
            <a:r>
              <a:rPr lang="en-US" dirty="0" smtClean="0">
                <a:latin typeface="Arial"/>
                <a:cs typeface="Arial"/>
              </a:rPr>
              <a:t>Session 150-</a:t>
            </a:r>
            <a:r>
              <a:rPr lang="en-US" dirty="0">
                <a:latin typeface="Arial"/>
                <a:cs typeface="Arial"/>
              </a:rPr>
              <a:t>2</a:t>
            </a:r>
            <a:r>
              <a:rPr lang="en-US" dirty="0" smtClean="0">
                <a:latin typeface="Arial"/>
                <a:cs typeface="Arial"/>
              </a:rPr>
              <a:t>  </a:t>
            </a:r>
            <a:r>
              <a:rPr lang="en-US" dirty="0" smtClean="0"/>
              <a:t>Logical structures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14323" y="2441222"/>
            <a:ext cx="7632678" cy="3697407"/>
          </a:xfrm>
        </p:spPr>
        <p:txBody>
          <a:bodyPr/>
          <a:lstStyle/>
          <a:p>
            <a:pPr lvl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Topics covered</a:t>
            </a:r>
          </a:p>
          <a:p>
            <a:pPr lvl="0"/>
            <a:r>
              <a:rPr lang="en-US" b="1" dirty="0" smtClean="0"/>
              <a:t>If / Then / Else </a:t>
            </a:r>
            <a:r>
              <a:rPr lang="en-US" dirty="0"/>
              <a:t>structures</a:t>
            </a:r>
            <a:endParaRPr lang="en-GB" dirty="0"/>
          </a:p>
          <a:p>
            <a:pPr lvl="0"/>
            <a:r>
              <a:rPr lang="en-US" dirty="0"/>
              <a:t>The </a:t>
            </a:r>
            <a:r>
              <a:rPr lang="en-US" b="1" dirty="0"/>
              <a:t>Return</a:t>
            </a:r>
            <a:r>
              <a:rPr lang="en-US" dirty="0"/>
              <a:t> </a:t>
            </a:r>
            <a:r>
              <a:rPr lang="en-US" dirty="0" smtClean="0"/>
              <a:t>statement</a:t>
            </a:r>
          </a:p>
          <a:p>
            <a:pPr lvl="0"/>
            <a:r>
              <a:rPr lang="en-US" dirty="0" smtClean="0"/>
              <a:t>Comments in </a:t>
            </a:r>
            <a:r>
              <a:rPr lang="en-US" dirty="0" err="1" smtClean="0"/>
              <a:t>askiascript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0366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learning cycle for each session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14396" y="5206999"/>
            <a:ext cx="763267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rial"/>
                <a:cs typeface="Arial"/>
              </a:rPr>
              <a:t>We follow the same format for each modular session in this training course</a:t>
            </a:r>
          </a:p>
          <a:p>
            <a:endParaRPr lang="en-US" sz="1600" dirty="0" smtClean="0">
              <a:latin typeface="Arial"/>
              <a:cs typeface="Arial"/>
            </a:endParaRPr>
          </a:p>
          <a:p>
            <a:r>
              <a:rPr lang="en-US" sz="1600" dirty="0" smtClean="0">
                <a:latin typeface="Arial"/>
                <a:cs typeface="Arial"/>
              </a:rPr>
              <a:t>Sessions typically take one hour: some will take longer, others will be shorter</a:t>
            </a:r>
            <a:endParaRPr lang="en-US" sz="1600" dirty="0">
              <a:latin typeface="Arial"/>
              <a:cs typeface="Arial"/>
            </a:endParaRPr>
          </a:p>
        </p:txBody>
      </p:sp>
      <p:sp>
        <p:nvSpPr>
          <p:cNvPr id="9" name="Circular Arrow 8"/>
          <p:cNvSpPr/>
          <p:nvPr/>
        </p:nvSpPr>
        <p:spPr>
          <a:xfrm>
            <a:off x="2540000" y="1252538"/>
            <a:ext cx="3979862" cy="3979862"/>
          </a:xfrm>
          <a:prstGeom prst="circularArrow">
            <a:avLst>
              <a:gd name="adj1" fmla="val 14141"/>
              <a:gd name="adj2" fmla="val 1142319"/>
              <a:gd name="adj3" fmla="val 18159344"/>
              <a:gd name="adj4" fmla="val 12063411"/>
              <a:gd name="adj5" fmla="val 12500"/>
            </a:avLst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27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27000"/>
                </a:schemeClr>
              </a:gs>
            </a:gsLst>
            <a:lin ang="16200000" scaled="0"/>
            <a:tileRect/>
          </a:gra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Circular Arrow 9"/>
          <p:cNvSpPr/>
          <p:nvPr/>
        </p:nvSpPr>
        <p:spPr>
          <a:xfrm>
            <a:off x="2540000" y="1252538"/>
            <a:ext cx="3979862" cy="3979862"/>
          </a:xfrm>
          <a:prstGeom prst="circularArrow">
            <a:avLst>
              <a:gd name="adj1" fmla="val 14234"/>
              <a:gd name="adj2" fmla="val 1142319"/>
              <a:gd name="adj3" fmla="val 3391852"/>
              <a:gd name="adj4" fmla="val 19548778"/>
              <a:gd name="adj5" fmla="val 12500"/>
            </a:avLst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27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27000"/>
                </a:schemeClr>
              </a:gs>
            </a:gsLst>
            <a:lin ang="16200000" scaled="0"/>
            <a:tileRect/>
          </a:gra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Circular Arrow 10"/>
          <p:cNvSpPr/>
          <p:nvPr/>
        </p:nvSpPr>
        <p:spPr>
          <a:xfrm>
            <a:off x="2540000" y="1252538"/>
            <a:ext cx="3979862" cy="3979862"/>
          </a:xfrm>
          <a:prstGeom prst="circularArrow">
            <a:avLst>
              <a:gd name="adj1" fmla="val 14584"/>
              <a:gd name="adj2" fmla="val 1142319"/>
              <a:gd name="adj3" fmla="val 10616789"/>
              <a:gd name="adj4" fmla="val 4878351"/>
              <a:gd name="adj5" fmla="val 12500"/>
            </a:avLst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27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27000"/>
                </a:schemeClr>
              </a:gs>
            </a:gsLst>
            <a:lin ang="16200000" scaled="0"/>
            <a:tileRect/>
          </a:gra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02646647"/>
              </p:ext>
            </p:extLst>
          </p:nvPr>
        </p:nvGraphicFramePr>
        <p:xfrm>
          <a:off x="714375" y="1602573"/>
          <a:ext cx="7632699" cy="320040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1862528"/>
                <a:gridCol w="4090597"/>
                <a:gridCol w="1679574"/>
              </a:tblGrid>
              <a:tr h="370840">
                <a:tc>
                  <a:txBody>
                    <a:bodyPr/>
                    <a:lstStyle/>
                    <a:p>
                      <a:pPr marL="342900" indent="-342900">
                        <a:buNone/>
                      </a:pPr>
                      <a:r>
                        <a:rPr lang="en-US" sz="1800" b="1" baseline="0" dirty="0" smtClean="0">
                          <a:latin typeface="Arial"/>
                          <a:cs typeface="Arial"/>
                        </a:rPr>
                        <a:t>1  Introduction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dirty="0" smtClean="0">
                          <a:latin typeface="Arial"/>
                          <a:cs typeface="Arial"/>
                        </a:rPr>
                        <a:t>An outline of what you will learn in this session</a:t>
                      </a:r>
                      <a:endParaRPr lang="en-US" sz="1800" b="0" dirty="0">
                        <a:latin typeface="Arial"/>
                        <a:cs typeface="Arial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&lt; 2 minutes</a:t>
                      </a:r>
                      <a:endParaRPr lang="en-US" sz="18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latin typeface="Arial"/>
                          <a:cs typeface="Arial"/>
                        </a:rPr>
                        <a:t>2</a:t>
                      </a:r>
                      <a:r>
                        <a:rPr lang="en-US" sz="1800" b="1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800" b="1" dirty="0" smtClean="0">
                          <a:latin typeface="Arial"/>
                          <a:cs typeface="Arial"/>
                        </a:rPr>
                        <a:t> Tutorial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Arial"/>
                          <a:cs typeface="Arial"/>
                        </a:rPr>
                        <a:t>Instruction and demonstrations from your tutor</a:t>
                      </a:r>
                      <a:endParaRPr lang="en-US" sz="1800" dirty="0">
                        <a:latin typeface="Arial"/>
                        <a:cs typeface="Arial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Around</a:t>
                      </a:r>
                      <a:r>
                        <a:rPr lang="en-US" sz="18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8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20 minutes</a:t>
                      </a:r>
                      <a:endParaRPr lang="en-US" sz="1800" dirty="0">
                        <a:solidFill>
                          <a:schemeClr val="bg1">
                            <a:lumMod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latin typeface="Arial"/>
                          <a:cs typeface="Arial"/>
                        </a:rPr>
                        <a:t>3</a:t>
                      </a:r>
                      <a:r>
                        <a:rPr lang="en-US" sz="1800" b="1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800" b="1" dirty="0" smtClean="0">
                          <a:latin typeface="Arial"/>
                          <a:cs typeface="Arial"/>
                        </a:rPr>
                        <a:t> Recap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Arial"/>
                          <a:cs typeface="Arial"/>
                        </a:rPr>
                        <a:t>A quick summary</a:t>
                      </a:r>
                      <a:r>
                        <a:rPr lang="en-US" sz="1800" baseline="0" dirty="0" smtClean="0">
                          <a:latin typeface="Arial"/>
                          <a:cs typeface="Arial"/>
                        </a:rPr>
                        <a:t> and a chance to ask questions</a:t>
                      </a:r>
                      <a:endParaRPr lang="en-US" sz="1800" dirty="0">
                        <a:latin typeface="Arial"/>
                        <a:cs typeface="Arial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&lt;</a:t>
                      </a:r>
                      <a:r>
                        <a:rPr lang="en-US" sz="18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8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2</a:t>
                      </a:r>
                      <a:r>
                        <a:rPr lang="en-US" sz="18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 minutes</a:t>
                      </a:r>
                      <a:endParaRPr lang="en-US" sz="1800" dirty="0">
                        <a:solidFill>
                          <a:schemeClr val="bg1">
                            <a:lumMod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latin typeface="Arial"/>
                          <a:cs typeface="Arial"/>
                        </a:rPr>
                        <a:t>4</a:t>
                      </a:r>
                      <a:r>
                        <a:rPr lang="en-US" sz="1800" b="1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800" b="1" dirty="0" smtClean="0">
                          <a:latin typeface="Arial"/>
                          <a:cs typeface="Arial"/>
                        </a:rPr>
                        <a:t> Exercises</a:t>
                      </a:r>
                      <a:endParaRPr lang="en-US" sz="18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Arial"/>
                          <a:cs typeface="Arial"/>
                        </a:rPr>
                        <a:t>Guided</a:t>
                      </a:r>
                      <a:r>
                        <a:rPr lang="en-US" sz="1800" baseline="0" dirty="0" smtClean="0">
                          <a:latin typeface="Arial"/>
                          <a:cs typeface="Arial"/>
                        </a:rPr>
                        <a:t> practical work by you, using real projects and examples</a:t>
                      </a:r>
                      <a:endParaRPr lang="en-US" sz="1800" dirty="0">
                        <a:latin typeface="Arial"/>
                        <a:cs typeface="Arial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20-30 minutes</a:t>
                      </a:r>
                      <a:endParaRPr lang="en-US" sz="1800" dirty="0">
                        <a:solidFill>
                          <a:schemeClr val="bg1">
                            <a:lumMod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 smtClean="0">
                          <a:latin typeface="Arial"/>
                          <a:cs typeface="Arial"/>
                        </a:rPr>
                        <a:t>5</a:t>
                      </a:r>
                      <a:r>
                        <a:rPr lang="en-US" sz="1800" b="1" baseline="0" dirty="0" smtClean="0">
                          <a:latin typeface="Arial"/>
                          <a:cs typeface="Arial"/>
                        </a:rPr>
                        <a:t> </a:t>
                      </a:r>
                      <a:r>
                        <a:rPr lang="en-US" sz="1800" b="1" dirty="0" smtClean="0">
                          <a:latin typeface="Arial"/>
                          <a:cs typeface="Arial"/>
                        </a:rPr>
                        <a:t> Feedback</a:t>
                      </a:r>
                      <a:endParaRPr lang="en-US" sz="1800" b="1" dirty="0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Arial"/>
                          <a:cs typeface="Arial"/>
                        </a:rPr>
                        <a:t>A</a:t>
                      </a:r>
                      <a:r>
                        <a:rPr lang="en-US" sz="1800" baseline="0" dirty="0" smtClean="0">
                          <a:latin typeface="Arial"/>
                          <a:cs typeface="Arial"/>
                        </a:rPr>
                        <a:t> chance to ask further questions and share any learning from the practical</a:t>
                      </a:r>
                      <a:endParaRPr lang="en-US" sz="1800" dirty="0">
                        <a:latin typeface="Arial"/>
                        <a:cs typeface="Arial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5 &gt;</a:t>
                      </a:r>
                      <a:r>
                        <a:rPr lang="en-US" sz="18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/>
                          <a:cs typeface="Arial"/>
                        </a:rPr>
                        <a:t> minutes</a:t>
                      </a:r>
                      <a:endParaRPr lang="en-US" sz="1800" dirty="0">
                        <a:solidFill>
                          <a:schemeClr val="bg1">
                            <a:lumMod val="50000"/>
                          </a:schemeClr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If / Then / Else Syntax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323" y="1498600"/>
            <a:ext cx="7879344" cy="1943100"/>
          </a:xfrm>
        </p:spPr>
        <p:txBody>
          <a:bodyPr>
            <a:normAutofit/>
          </a:bodyPr>
          <a:lstStyle/>
          <a:p>
            <a:pPr marL="352425" indent="-352425">
              <a:buNone/>
            </a:pPr>
            <a:r>
              <a:rPr lang="en-US" dirty="0" smtClean="0">
                <a:solidFill>
                  <a:srgbClr val="5E5E5E"/>
                </a:solidFill>
              </a:rPr>
              <a:t>Either</a:t>
            </a:r>
          </a:p>
          <a:p>
            <a:pPr marL="752475" lvl="1" indent="-352425">
              <a:buNone/>
            </a:pPr>
            <a:r>
              <a:rPr lang="en-US" dirty="0" smtClean="0">
                <a:solidFill>
                  <a:srgbClr val="6C7DD1"/>
                </a:solidFill>
                <a:latin typeface="Courier"/>
                <a:cs typeface="Courier"/>
              </a:rPr>
              <a:t>If </a:t>
            </a:r>
            <a:r>
              <a:rPr lang="en-US" i="1" dirty="0" err="1">
                <a:solidFill>
                  <a:srgbClr val="010066"/>
                </a:solidFill>
                <a:latin typeface="Courier"/>
                <a:cs typeface="Courier"/>
              </a:rPr>
              <a:t>logical_expression</a:t>
            </a:r>
            <a:r>
              <a:rPr lang="en-US" dirty="0">
                <a:solidFill>
                  <a:srgbClr val="FF0000"/>
                </a:solidFill>
                <a:latin typeface="Courier"/>
                <a:cs typeface="Courier"/>
              </a:rPr>
              <a:t> </a:t>
            </a:r>
            <a:r>
              <a:rPr lang="en-US" dirty="0">
                <a:solidFill>
                  <a:srgbClr val="6C7DD1"/>
                </a:solidFill>
                <a:latin typeface="Courier"/>
                <a:cs typeface="Courier"/>
              </a:rPr>
              <a:t>Then</a:t>
            </a:r>
            <a:br>
              <a:rPr lang="en-US" dirty="0">
                <a:solidFill>
                  <a:srgbClr val="6C7DD1"/>
                </a:solidFill>
                <a:latin typeface="Courier"/>
                <a:cs typeface="Courier"/>
              </a:rPr>
            </a:br>
            <a:r>
              <a:rPr lang="en-US" i="1" dirty="0">
                <a:solidFill>
                  <a:srgbClr val="010066"/>
                </a:solidFill>
                <a:latin typeface="Courier"/>
                <a:cs typeface="Courier"/>
              </a:rPr>
              <a:t>script commands</a:t>
            </a:r>
          </a:p>
          <a:p>
            <a:pPr marL="400050" lvl="1" indent="0">
              <a:buNone/>
            </a:pPr>
            <a:r>
              <a:rPr lang="en-US" dirty="0" err="1" smtClean="0">
                <a:solidFill>
                  <a:srgbClr val="6C7DD1"/>
                </a:solidFill>
                <a:latin typeface="Courier"/>
                <a:cs typeface="Courier"/>
              </a:rPr>
              <a:t>EndIf</a:t>
            </a:r>
            <a:endParaRPr lang="en-US" dirty="0" smtClean="0">
              <a:solidFill>
                <a:srgbClr val="6C7DD1"/>
              </a:solidFill>
              <a:latin typeface="Courier"/>
              <a:cs typeface="Courier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14323" y="3669437"/>
            <a:ext cx="4572000" cy="246221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200" dirty="0">
                <a:solidFill>
                  <a:srgbClr val="5E5E5E"/>
                </a:solidFill>
              </a:rPr>
              <a:t>Or</a:t>
            </a:r>
            <a:endParaRPr lang="en-US" sz="2200" dirty="0">
              <a:solidFill>
                <a:srgbClr val="6C7DD1"/>
              </a:solidFill>
              <a:latin typeface="Andale Mono"/>
              <a:cs typeface="Andale Mono"/>
            </a:endParaRPr>
          </a:p>
          <a:p>
            <a:pPr marL="752475" lvl="1" indent="-352425">
              <a:buNone/>
            </a:pPr>
            <a:r>
              <a:rPr lang="en-US" sz="2200" dirty="0">
                <a:solidFill>
                  <a:srgbClr val="6C7DD1"/>
                </a:solidFill>
                <a:latin typeface="Courier"/>
                <a:cs typeface="Courier"/>
              </a:rPr>
              <a:t>If </a:t>
            </a:r>
            <a:r>
              <a:rPr lang="en-US" sz="2200" i="1" dirty="0" err="1">
                <a:solidFill>
                  <a:srgbClr val="010066"/>
                </a:solidFill>
                <a:latin typeface="Courier"/>
                <a:cs typeface="Courier"/>
              </a:rPr>
              <a:t>logical_expression</a:t>
            </a:r>
            <a:r>
              <a:rPr lang="en-US" sz="2200" dirty="0">
                <a:solidFill>
                  <a:srgbClr val="FF0000"/>
                </a:solidFill>
                <a:latin typeface="Courier"/>
                <a:cs typeface="Courier"/>
              </a:rPr>
              <a:t> </a:t>
            </a:r>
            <a:r>
              <a:rPr lang="en-US" sz="2200" dirty="0">
                <a:solidFill>
                  <a:srgbClr val="6C7DD1"/>
                </a:solidFill>
                <a:latin typeface="Courier"/>
                <a:cs typeface="Courier"/>
              </a:rPr>
              <a:t>Then</a:t>
            </a:r>
            <a:br>
              <a:rPr lang="en-US" sz="2200" dirty="0">
                <a:solidFill>
                  <a:srgbClr val="6C7DD1"/>
                </a:solidFill>
                <a:latin typeface="Courier"/>
                <a:cs typeface="Courier"/>
              </a:rPr>
            </a:br>
            <a:r>
              <a:rPr lang="en-US" sz="2200" i="1" dirty="0">
                <a:solidFill>
                  <a:srgbClr val="010066"/>
                </a:solidFill>
                <a:latin typeface="Courier"/>
                <a:cs typeface="Courier"/>
              </a:rPr>
              <a:t>script commands</a:t>
            </a:r>
          </a:p>
          <a:p>
            <a:pPr marL="752475" lvl="1" indent="-352425">
              <a:buNone/>
            </a:pPr>
            <a:r>
              <a:rPr lang="en-US" sz="2200" dirty="0">
                <a:solidFill>
                  <a:srgbClr val="6C7DD1"/>
                </a:solidFill>
                <a:latin typeface="Courier"/>
                <a:cs typeface="Courier"/>
              </a:rPr>
              <a:t>Else</a:t>
            </a:r>
            <a:br>
              <a:rPr lang="en-US" sz="2200" dirty="0">
                <a:solidFill>
                  <a:srgbClr val="6C7DD1"/>
                </a:solidFill>
                <a:latin typeface="Courier"/>
                <a:cs typeface="Courier"/>
              </a:rPr>
            </a:br>
            <a:r>
              <a:rPr lang="en-US" sz="2200" i="1" dirty="0">
                <a:solidFill>
                  <a:srgbClr val="010066"/>
                </a:solidFill>
                <a:latin typeface="Courier"/>
                <a:cs typeface="Courier"/>
              </a:rPr>
              <a:t>script commands</a:t>
            </a:r>
          </a:p>
          <a:p>
            <a:pPr marL="400050" lvl="1" indent="0">
              <a:buNone/>
            </a:pPr>
            <a:r>
              <a:rPr lang="en-US" sz="2200" dirty="0" err="1">
                <a:solidFill>
                  <a:srgbClr val="6C7DD1"/>
                </a:solidFill>
                <a:latin typeface="Courier"/>
                <a:cs typeface="Courier"/>
              </a:rPr>
              <a:t>EndIf</a:t>
            </a:r>
            <a:endParaRPr lang="en-US" sz="2200" dirty="0">
              <a:solidFill>
                <a:srgbClr val="6C7DD1"/>
              </a:solidFill>
              <a:latin typeface="Courier"/>
              <a:cs typeface="Courier"/>
            </a:endParaRPr>
          </a:p>
        </p:txBody>
      </p:sp>
    </p:spTree>
    <p:extLst>
      <p:ext uri="{BB962C8B-B14F-4D97-AF65-F5344CB8AC3E}">
        <p14:creationId xmlns:p14="http://schemas.microsoft.com/office/powerpoint/2010/main" val="2208523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Return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Command in a script which will (1) stop the execution of the script and (2) set a value:</a:t>
            </a:r>
          </a:p>
          <a:p>
            <a:pPr lvl="1"/>
            <a:r>
              <a:rPr lang="en-US" dirty="0" smtClean="0">
                <a:latin typeface="Courier"/>
                <a:cs typeface="Courier"/>
              </a:rPr>
              <a:t>Return</a:t>
            </a:r>
          </a:p>
          <a:p>
            <a:pPr lvl="2"/>
            <a:r>
              <a:rPr lang="en-US" dirty="0"/>
              <a:t>o</a:t>
            </a:r>
            <a:r>
              <a:rPr lang="en-US" dirty="0" smtClean="0"/>
              <a:t>r</a:t>
            </a:r>
          </a:p>
          <a:p>
            <a:pPr lvl="1"/>
            <a:r>
              <a:rPr lang="en-US" dirty="0" smtClean="0">
                <a:latin typeface="Courier"/>
                <a:cs typeface="Courier"/>
              </a:rPr>
              <a:t>Return </a:t>
            </a:r>
            <a:r>
              <a:rPr lang="en-US" i="1" dirty="0" smtClean="0">
                <a:latin typeface="Courier"/>
                <a:cs typeface="Courier"/>
              </a:rPr>
              <a:t>value</a:t>
            </a:r>
            <a:endParaRPr lang="en-US" i="1" dirty="0">
              <a:latin typeface="Courier"/>
              <a:cs typeface="Courier"/>
            </a:endParaRPr>
          </a:p>
        </p:txBody>
      </p:sp>
    </p:spTree>
    <p:extLst>
      <p:ext uri="{BB962C8B-B14F-4D97-AF65-F5344CB8AC3E}">
        <p14:creationId xmlns:p14="http://schemas.microsoft.com/office/powerpoint/2010/main" val="1722205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Brackets in expressions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-444500"/>
            <a:r>
              <a:rPr lang="en-US" dirty="0" smtClean="0">
                <a:solidFill>
                  <a:srgbClr val="5E5E5E"/>
                </a:solidFill>
              </a:rPr>
              <a:t>{ } or </a:t>
            </a:r>
            <a:r>
              <a:rPr lang="en-US" i="1" dirty="0" smtClean="0">
                <a:solidFill>
                  <a:srgbClr val="5E5E5E"/>
                </a:solidFill>
              </a:rPr>
              <a:t>curly brackets </a:t>
            </a:r>
            <a:r>
              <a:rPr lang="en-US" dirty="0" smtClean="0">
                <a:solidFill>
                  <a:srgbClr val="5E5E5E"/>
                </a:solidFill>
              </a:rPr>
              <a:t>enclose response ranges</a:t>
            </a:r>
          </a:p>
          <a:p>
            <a:pPr marL="752475" lvl="1" indent="-352425">
              <a:buNone/>
            </a:pPr>
            <a:r>
              <a:rPr lang="en-US" dirty="0" smtClean="0">
                <a:solidFill>
                  <a:srgbClr val="0051A4"/>
                </a:solidFill>
                <a:latin typeface="Courier"/>
                <a:cs typeface="Courier"/>
              </a:rPr>
              <a:t>{3; 4; 5; 6} </a:t>
            </a:r>
            <a:r>
              <a:rPr lang="en-US" dirty="0" smtClean="0">
                <a:solidFill>
                  <a:srgbClr val="5E5E5E"/>
                </a:solidFill>
                <a:latin typeface="Arial"/>
                <a:cs typeface="Arial"/>
              </a:rPr>
              <a:t>or</a:t>
            </a:r>
          </a:p>
          <a:p>
            <a:pPr marL="752475" lvl="1" indent="-352425">
              <a:buNone/>
            </a:pPr>
            <a:r>
              <a:rPr lang="en-US" dirty="0" smtClean="0">
                <a:solidFill>
                  <a:srgbClr val="0051A4"/>
                </a:solidFill>
                <a:latin typeface="Courier"/>
                <a:cs typeface="Courier"/>
              </a:rPr>
              <a:t>{1 to 5}</a:t>
            </a:r>
            <a:r>
              <a:rPr lang="en-US" dirty="0">
                <a:solidFill>
                  <a:srgbClr val="0051A4"/>
                </a:solidFill>
                <a:latin typeface="Courier"/>
                <a:cs typeface="Courier"/>
              </a:rPr>
              <a:t> </a:t>
            </a:r>
            <a:r>
              <a:rPr lang="en-US" dirty="0" smtClean="0">
                <a:solidFill>
                  <a:srgbClr val="5E5E5E"/>
                </a:solidFill>
                <a:latin typeface="Arial"/>
                <a:cs typeface="Arial"/>
              </a:rPr>
              <a:t>or</a:t>
            </a:r>
            <a:endParaRPr lang="en-US" dirty="0" smtClean="0">
              <a:solidFill>
                <a:srgbClr val="6C7DD1"/>
              </a:solidFill>
              <a:latin typeface="Arial"/>
              <a:cs typeface="Arial"/>
            </a:endParaRPr>
          </a:p>
          <a:p>
            <a:pPr marL="752475" lvl="1" indent="-352425">
              <a:buNone/>
            </a:pPr>
            <a:r>
              <a:rPr lang="en-US" dirty="0" smtClean="0">
                <a:solidFill>
                  <a:srgbClr val="0051A4"/>
                </a:solidFill>
                <a:latin typeface="Courier"/>
                <a:cs typeface="Courier"/>
              </a:rPr>
              <a:t>{1 to 6; 8; 9}</a:t>
            </a:r>
          </a:p>
          <a:p>
            <a:r>
              <a:rPr lang="en-US" dirty="0" smtClean="0">
                <a:solidFill>
                  <a:srgbClr val="5E5E5E"/>
                </a:solidFill>
              </a:rPr>
              <a:t>( )  </a:t>
            </a:r>
            <a:r>
              <a:rPr lang="en-US" i="1" dirty="0" smtClean="0">
                <a:solidFill>
                  <a:srgbClr val="5E5E5E"/>
                </a:solidFill>
              </a:rPr>
              <a:t>round brackets </a:t>
            </a:r>
            <a:r>
              <a:rPr lang="en-US" dirty="0" smtClean="0">
                <a:solidFill>
                  <a:srgbClr val="5E5E5E"/>
                </a:solidFill>
              </a:rPr>
              <a:t>or </a:t>
            </a:r>
            <a:r>
              <a:rPr lang="en-US" i="1" dirty="0" smtClean="0">
                <a:solidFill>
                  <a:srgbClr val="5E5E5E"/>
                </a:solidFill>
              </a:rPr>
              <a:t>parentheses</a:t>
            </a:r>
            <a:r>
              <a:rPr lang="en-US" dirty="0" smtClean="0">
                <a:solidFill>
                  <a:srgbClr val="5E5E5E"/>
                </a:solidFill>
              </a:rPr>
              <a:t> are used for functions or around expressions, to improve clarity or determine priority</a:t>
            </a:r>
            <a:endParaRPr lang="en-US" dirty="0" smtClean="0">
              <a:solidFill>
                <a:srgbClr val="6C7DD1"/>
              </a:solidFill>
              <a:latin typeface="Andale Mono"/>
              <a:cs typeface="Andale Mono"/>
            </a:endParaRPr>
          </a:p>
          <a:p>
            <a:pPr marL="752475" lvl="1" indent="-352425">
              <a:buNone/>
            </a:pPr>
            <a:r>
              <a:rPr lang="en-US" sz="2200" dirty="0">
                <a:solidFill>
                  <a:srgbClr val="0051A4"/>
                </a:solidFill>
                <a:latin typeface="Courier"/>
                <a:cs typeface="Courier"/>
              </a:rPr>
              <a:t>Q1.Value.Trim</a:t>
            </a:r>
            <a:r>
              <a:rPr lang="en-US" sz="2200" dirty="0" smtClean="0">
                <a:solidFill>
                  <a:srgbClr val="0051A4"/>
                </a:solidFill>
                <a:latin typeface="Courier"/>
                <a:cs typeface="Courier"/>
              </a:rPr>
              <a:t>()</a:t>
            </a:r>
            <a:r>
              <a:rPr lang="en-US" sz="2200" dirty="0">
                <a:solidFill>
                  <a:srgbClr val="0051A4"/>
                </a:solidFill>
                <a:latin typeface="Courier"/>
                <a:cs typeface="Courier"/>
              </a:rPr>
              <a:t> </a:t>
            </a:r>
            <a:r>
              <a:rPr lang="en-US" sz="2200" dirty="0" smtClean="0">
                <a:solidFill>
                  <a:srgbClr val="0051A4"/>
                </a:solidFill>
                <a:latin typeface="Courier"/>
                <a:cs typeface="Courier"/>
              </a:rPr>
              <a:t> </a:t>
            </a:r>
            <a:r>
              <a:rPr lang="en-US" dirty="0" smtClean="0">
                <a:solidFill>
                  <a:srgbClr val="5E5E5E"/>
                </a:solidFill>
                <a:latin typeface="Courier"/>
                <a:cs typeface="Courier"/>
              </a:rPr>
              <a:t>or</a:t>
            </a:r>
          </a:p>
          <a:p>
            <a:pPr marL="752475" lvl="1" indent="-352425">
              <a:buNone/>
            </a:pPr>
            <a:r>
              <a:rPr lang="de-DE" sz="2200" dirty="0">
                <a:solidFill>
                  <a:srgbClr val="0051A4"/>
                </a:solidFill>
                <a:latin typeface="Courier"/>
                <a:cs typeface="Courier"/>
              </a:rPr>
              <a:t>((Gender </a:t>
            </a:r>
            <a:r>
              <a:rPr lang="de-DE" sz="2200" dirty="0" err="1">
                <a:solidFill>
                  <a:srgbClr val="0051A4"/>
                </a:solidFill>
                <a:latin typeface="Courier"/>
                <a:cs typeface="Courier"/>
              </a:rPr>
              <a:t>Has</a:t>
            </a:r>
            <a:r>
              <a:rPr lang="de-DE" sz="2200" dirty="0">
                <a:solidFill>
                  <a:srgbClr val="0051A4"/>
                </a:solidFill>
                <a:latin typeface="Courier"/>
                <a:cs typeface="Courier"/>
              </a:rPr>
              <a:t> {1}) </a:t>
            </a:r>
            <a:r>
              <a:rPr lang="de-DE" sz="2200" dirty="0" err="1">
                <a:solidFill>
                  <a:srgbClr val="0051A4"/>
                </a:solidFill>
                <a:latin typeface="Courier"/>
                <a:cs typeface="Courier"/>
              </a:rPr>
              <a:t>And</a:t>
            </a:r>
            <a:r>
              <a:rPr lang="de-DE" sz="2200" dirty="0">
                <a:solidFill>
                  <a:srgbClr val="0051A4"/>
                </a:solidFill>
                <a:latin typeface="Courier"/>
                <a:cs typeface="Courier"/>
              </a:rPr>
              <a:t> (Q1 </a:t>
            </a:r>
            <a:r>
              <a:rPr lang="de-DE" sz="2200" dirty="0" err="1">
                <a:solidFill>
                  <a:srgbClr val="0051A4"/>
                </a:solidFill>
                <a:latin typeface="Courier"/>
                <a:cs typeface="Courier"/>
              </a:rPr>
              <a:t>Has</a:t>
            </a:r>
            <a:r>
              <a:rPr lang="de-DE" sz="2200" dirty="0">
                <a:solidFill>
                  <a:srgbClr val="0051A4"/>
                </a:solidFill>
                <a:latin typeface="Courier"/>
                <a:cs typeface="Courier"/>
              </a:rPr>
              <a:t> {9}</a:t>
            </a:r>
            <a:r>
              <a:rPr lang="de-DE" sz="2200" dirty="0" smtClean="0">
                <a:solidFill>
                  <a:srgbClr val="0051A4"/>
                </a:solidFill>
                <a:latin typeface="Courier"/>
                <a:cs typeface="Courier"/>
              </a:rPr>
              <a:t>)) </a:t>
            </a:r>
            <a:r>
              <a:rPr lang="de-DE" sz="2200" dirty="0" err="1" smtClean="0">
                <a:solidFill>
                  <a:srgbClr val="0051A4"/>
                </a:solidFill>
                <a:latin typeface="Courier"/>
                <a:cs typeface="Courier"/>
              </a:rPr>
              <a:t>Or</a:t>
            </a:r>
            <a:r>
              <a:rPr lang="de-DE" sz="2200" dirty="0" smtClean="0">
                <a:solidFill>
                  <a:srgbClr val="0051A4"/>
                </a:solidFill>
                <a:latin typeface="Courier"/>
                <a:cs typeface="Courier"/>
              </a:rPr>
              <a:t> </a:t>
            </a:r>
          </a:p>
          <a:p>
            <a:pPr marL="752475" lvl="1" indent="-352425">
              <a:buNone/>
            </a:pPr>
            <a:r>
              <a:rPr lang="de-DE" sz="2200" dirty="0">
                <a:solidFill>
                  <a:srgbClr val="0051A4"/>
                </a:solidFill>
                <a:latin typeface="Courier"/>
                <a:cs typeface="Courier"/>
              </a:rPr>
              <a:t>((Gender </a:t>
            </a:r>
            <a:r>
              <a:rPr lang="de-DE" sz="2200" dirty="0" err="1">
                <a:solidFill>
                  <a:srgbClr val="0051A4"/>
                </a:solidFill>
                <a:latin typeface="Courier"/>
                <a:cs typeface="Courier"/>
              </a:rPr>
              <a:t>Has</a:t>
            </a:r>
            <a:r>
              <a:rPr lang="de-DE" sz="2200" dirty="0">
                <a:solidFill>
                  <a:srgbClr val="0051A4"/>
                </a:solidFill>
                <a:latin typeface="Courier"/>
                <a:cs typeface="Courier"/>
              </a:rPr>
              <a:t> </a:t>
            </a:r>
            <a:r>
              <a:rPr lang="de-DE" sz="2200" dirty="0" smtClean="0">
                <a:solidFill>
                  <a:srgbClr val="0051A4"/>
                </a:solidFill>
                <a:latin typeface="Courier"/>
                <a:cs typeface="Courier"/>
              </a:rPr>
              <a:t>{2}</a:t>
            </a:r>
            <a:r>
              <a:rPr lang="de-DE" sz="2200" dirty="0">
                <a:solidFill>
                  <a:srgbClr val="0051A4"/>
                </a:solidFill>
                <a:latin typeface="Courier"/>
                <a:cs typeface="Courier"/>
              </a:rPr>
              <a:t>) </a:t>
            </a:r>
            <a:r>
              <a:rPr lang="de-DE" sz="2200" dirty="0" err="1">
                <a:solidFill>
                  <a:srgbClr val="0051A4"/>
                </a:solidFill>
                <a:latin typeface="Courier"/>
                <a:cs typeface="Courier"/>
              </a:rPr>
              <a:t>And</a:t>
            </a:r>
            <a:r>
              <a:rPr lang="de-DE" sz="2200" dirty="0">
                <a:solidFill>
                  <a:srgbClr val="0051A4"/>
                </a:solidFill>
                <a:latin typeface="Courier"/>
                <a:cs typeface="Courier"/>
              </a:rPr>
              <a:t> (</a:t>
            </a:r>
            <a:r>
              <a:rPr lang="de-DE" sz="2200" dirty="0" smtClean="0">
                <a:solidFill>
                  <a:srgbClr val="0051A4"/>
                </a:solidFill>
                <a:latin typeface="Courier"/>
                <a:cs typeface="Courier"/>
              </a:rPr>
              <a:t>Q2 </a:t>
            </a:r>
            <a:r>
              <a:rPr lang="de-DE" sz="2200" dirty="0" err="1">
                <a:solidFill>
                  <a:srgbClr val="0051A4"/>
                </a:solidFill>
                <a:latin typeface="Courier"/>
                <a:cs typeface="Courier"/>
              </a:rPr>
              <a:t>Has</a:t>
            </a:r>
            <a:r>
              <a:rPr lang="de-DE" sz="2200" dirty="0">
                <a:solidFill>
                  <a:srgbClr val="0051A4"/>
                </a:solidFill>
                <a:latin typeface="Courier"/>
                <a:cs typeface="Courier"/>
              </a:rPr>
              <a:t> </a:t>
            </a:r>
            <a:r>
              <a:rPr lang="de-DE" sz="2200" dirty="0" smtClean="0">
                <a:solidFill>
                  <a:srgbClr val="0051A4"/>
                </a:solidFill>
                <a:latin typeface="Courier"/>
                <a:cs typeface="Courier"/>
              </a:rPr>
              <a:t>{9})) </a:t>
            </a:r>
            <a:endParaRPr lang="en-US" sz="2200" dirty="0">
              <a:solidFill>
                <a:srgbClr val="0051A4"/>
              </a:solidFill>
              <a:latin typeface="Courier"/>
              <a:cs typeface="Courier"/>
            </a:endParaRPr>
          </a:p>
          <a:p>
            <a:pPr marL="752475" lvl="1" indent="-352425">
              <a:buNone/>
            </a:pPr>
            <a:endParaRPr lang="en-US" dirty="0" smtClean="0">
              <a:solidFill>
                <a:srgbClr val="6C7DD1"/>
              </a:solidFill>
              <a:latin typeface="Andale Mono"/>
              <a:cs typeface="Andale Mono"/>
            </a:endParaRPr>
          </a:p>
          <a:p>
            <a:pPr marL="752475" lvl="1" indent="-352425">
              <a:buNone/>
            </a:pPr>
            <a:endParaRPr lang="en-US" dirty="0">
              <a:solidFill>
                <a:srgbClr val="6C7DD1"/>
              </a:solidFill>
              <a:latin typeface="Andale Mono"/>
              <a:cs typeface="Andale Mono"/>
            </a:endParaRPr>
          </a:p>
        </p:txBody>
      </p:sp>
    </p:spTree>
    <p:extLst>
      <p:ext uri="{BB962C8B-B14F-4D97-AF65-F5344CB8AC3E}">
        <p14:creationId xmlns:p14="http://schemas.microsoft.com/office/powerpoint/2010/main" val="3875968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en-GB" sz="3200" b="0" dirty="0">
                <a:solidFill>
                  <a:srgbClr val="0C3E92"/>
                </a:solidFill>
                <a:latin typeface="Arial Black"/>
                <a:cs typeface="Arial Black"/>
              </a:rPr>
              <a:t>Inline script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323" y="1498600"/>
            <a:ext cx="7879344" cy="2717800"/>
          </a:xfrm>
        </p:spPr>
        <p:txBody>
          <a:bodyPr>
            <a:normAutofit/>
          </a:bodyPr>
          <a:lstStyle/>
          <a:p>
            <a:r>
              <a:rPr lang="en-GB" dirty="0" smtClean="0"/>
              <a:t>You will already know this syntax for text substitution in a question or answer caption</a:t>
            </a:r>
            <a:endParaRPr lang="en-GB" dirty="0"/>
          </a:p>
          <a:p>
            <a:pPr lvl="1"/>
            <a:r>
              <a:rPr lang="en-GB" dirty="0" smtClean="0">
                <a:solidFill>
                  <a:srgbClr val="0C3E92"/>
                </a:solidFill>
                <a:latin typeface="Courier"/>
                <a:cs typeface="Courier"/>
              </a:rPr>
              <a:t>??Q1?</a:t>
            </a:r>
            <a:r>
              <a:rPr lang="en-GB" dirty="0">
                <a:solidFill>
                  <a:srgbClr val="0C3E92"/>
                </a:solidFill>
                <a:latin typeface="Courier"/>
                <a:cs typeface="Courier"/>
              </a:rPr>
              <a:t>? </a:t>
            </a:r>
            <a:endParaRPr lang="en-GB" dirty="0" smtClean="0">
              <a:solidFill>
                <a:srgbClr val="0C3E92"/>
              </a:solidFill>
              <a:latin typeface="Courier"/>
              <a:cs typeface="Courier"/>
            </a:endParaRPr>
          </a:p>
          <a:p>
            <a:pPr lvl="2"/>
            <a:r>
              <a:rPr lang="en-GB" dirty="0" smtClean="0"/>
              <a:t>This will display the answers given to Q1</a:t>
            </a:r>
          </a:p>
          <a:p>
            <a:r>
              <a:rPr lang="en-GB" dirty="0" smtClean="0"/>
              <a:t>You can also write script to create the value to display directly within a question or answer caption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714323" y="4290536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lvl="1"/>
            <a:r>
              <a:rPr lang="en-GB" sz="2000" dirty="0">
                <a:solidFill>
                  <a:srgbClr val="0C3E92"/>
                </a:solidFill>
                <a:latin typeface="Courier"/>
                <a:cs typeface="Courier"/>
              </a:rPr>
              <a:t>{% If </a:t>
            </a:r>
            <a:r>
              <a:rPr lang="en-GB" sz="2000" i="1" dirty="0">
                <a:solidFill>
                  <a:srgbClr val="6C7DD1"/>
                </a:solidFill>
                <a:latin typeface="Courier"/>
                <a:cs typeface="Courier"/>
              </a:rPr>
              <a:t>condition</a:t>
            </a:r>
            <a:r>
              <a:rPr lang="en-GB" sz="2000" dirty="0">
                <a:solidFill>
                  <a:srgbClr val="6C7DD1"/>
                </a:solidFill>
                <a:latin typeface="Courier"/>
                <a:cs typeface="Courier"/>
              </a:rPr>
              <a:t> </a:t>
            </a:r>
            <a:r>
              <a:rPr lang="en-GB" sz="2000" dirty="0">
                <a:solidFill>
                  <a:srgbClr val="0C3E92"/>
                </a:solidFill>
                <a:latin typeface="Courier"/>
                <a:cs typeface="Courier"/>
              </a:rPr>
              <a:t>Then %} </a:t>
            </a:r>
          </a:p>
          <a:p>
            <a:pPr lvl="1"/>
            <a:r>
              <a:rPr lang="en-GB" sz="2000" dirty="0">
                <a:solidFill>
                  <a:srgbClr val="0C3E92"/>
                </a:solidFill>
                <a:latin typeface="Courier"/>
                <a:cs typeface="Courier"/>
              </a:rPr>
              <a:t>		Text alternative 1 to display</a:t>
            </a:r>
          </a:p>
          <a:p>
            <a:pPr lvl="1"/>
            <a:r>
              <a:rPr lang="en-GB" sz="2000" dirty="0">
                <a:solidFill>
                  <a:srgbClr val="0C3E92"/>
                </a:solidFill>
                <a:latin typeface="Courier"/>
                <a:cs typeface="Courier"/>
              </a:rPr>
              <a:t>{% Else %}</a:t>
            </a:r>
          </a:p>
          <a:p>
            <a:pPr lvl="1"/>
            <a:r>
              <a:rPr lang="en-GB" sz="2000" dirty="0">
                <a:solidFill>
                  <a:srgbClr val="0C3E92"/>
                </a:solidFill>
                <a:latin typeface="Courier"/>
                <a:cs typeface="Courier"/>
              </a:rPr>
              <a:t>		Text alternative 2 to display</a:t>
            </a:r>
          </a:p>
          <a:p>
            <a:pPr lvl="1"/>
            <a:r>
              <a:rPr lang="en-GB" sz="2000" dirty="0">
                <a:solidFill>
                  <a:srgbClr val="0C3E92"/>
                </a:solidFill>
                <a:latin typeface="Courier"/>
                <a:cs typeface="Courier"/>
              </a:rPr>
              <a:t>{% </a:t>
            </a:r>
            <a:r>
              <a:rPr lang="en-GB" sz="2000" dirty="0" err="1">
                <a:solidFill>
                  <a:srgbClr val="0C3E92"/>
                </a:solidFill>
                <a:latin typeface="Courier"/>
                <a:cs typeface="Courier"/>
              </a:rPr>
              <a:t>EndIf</a:t>
            </a:r>
            <a:r>
              <a:rPr lang="en-GB" sz="2000" dirty="0">
                <a:solidFill>
                  <a:srgbClr val="0C3E92"/>
                </a:solidFill>
                <a:latin typeface="Courier"/>
                <a:cs typeface="Courier"/>
              </a:rPr>
              <a:t> %} </a:t>
            </a:r>
          </a:p>
        </p:txBody>
      </p:sp>
    </p:spTree>
    <p:extLst>
      <p:ext uri="{BB962C8B-B14F-4D97-AF65-F5344CB8AC3E}">
        <p14:creationId xmlns:p14="http://schemas.microsoft.com/office/powerpoint/2010/main" val="364290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 smtClean="0"/>
              <a:t>Control structures using </a:t>
            </a:r>
            <a:r>
              <a:rPr lang="en-GB" b="1" dirty="0" smtClean="0"/>
              <a:t>If/Then/Else</a:t>
            </a:r>
          </a:p>
          <a:p>
            <a:pPr lvl="0"/>
            <a:r>
              <a:rPr lang="en-GB" dirty="0" smtClean="0"/>
              <a:t>The syntax required to define conditions</a:t>
            </a:r>
          </a:p>
          <a:p>
            <a:pPr lvl="0"/>
            <a:r>
              <a:rPr lang="en-GB" b="1" dirty="0" smtClean="0"/>
              <a:t>Return</a:t>
            </a:r>
            <a:r>
              <a:rPr lang="en-GB" dirty="0" smtClean="0"/>
              <a:t> statement</a:t>
            </a:r>
          </a:p>
          <a:p>
            <a:pPr lvl="0"/>
            <a:r>
              <a:rPr lang="en-GB" dirty="0" smtClean="0"/>
              <a:t>Adding comments to an </a:t>
            </a:r>
            <a:r>
              <a:rPr lang="en-GB" dirty="0" err="1" smtClean="0"/>
              <a:t>askiascript</a:t>
            </a:r>
            <a:endParaRPr lang="en-GB" dirty="0" smtClean="0"/>
          </a:p>
          <a:p>
            <a:pPr lvl="0"/>
            <a:r>
              <a:rPr lang="en-GB" dirty="0" smtClean="0"/>
              <a:t>Inserting </a:t>
            </a:r>
            <a:r>
              <a:rPr lang="en-GB" dirty="0" err="1" smtClean="0"/>
              <a:t>askiascript</a:t>
            </a:r>
            <a:r>
              <a:rPr lang="en-GB" dirty="0" smtClean="0"/>
              <a:t> snippets into text as “inline script”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024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14323" y="369597"/>
            <a:ext cx="7632678" cy="1620069"/>
          </a:xfrm>
        </p:spPr>
        <p:txBody>
          <a:bodyPr/>
          <a:lstStyle/>
          <a:p>
            <a:r>
              <a:rPr lang="en-US" dirty="0" smtClean="0">
                <a:latin typeface="Arial"/>
                <a:cs typeface="Arial"/>
              </a:rPr>
              <a:t>Session 150-</a:t>
            </a:r>
            <a:r>
              <a:rPr lang="en-US" dirty="0">
                <a:latin typeface="Arial"/>
                <a:cs typeface="Arial"/>
              </a:rPr>
              <a:t>3</a:t>
            </a:r>
            <a:r>
              <a:rPr lang="en-US" dirty="0" smtClean="0">
                <a:latin typeface="Arial"/>
                <a:cs typeface="Arial"/>
              </a:rPr>
              <a:t>  </a:t>
            </a:r>
            <a:r>
              <a:rPr lang="en-US" dirty="0" smtClean="0"/>
              <a:t>Variables and Keywords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14323" y="2441222"/>
            <a:ext cx="7632678" cy="3697407"/>
          </a:xfrm>
        </p:spPr>
        <p:txBody>
          <a:bodyPr/>
          <a:lstStyle/>
          <a:p>
            <a:pPr lvl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Topics covered</a:t>
            </a:r>
          </a:p>
          <a:p>
            <a:r>
              <a:rPr lang="en-US" dirty="0" smtClean="0"/>
              <a:t>Virtual variables</a:t>
            </a:r>
            <a:endParaRPr lang="en-US" dirty="0"/>
          </a:p>
          <a:p>
            <a:r>
              <a:rPr lang="en-US" b="1" dirty="0" smtClean="0"/>
              <a:t>Intersection</a:t>
            </a:r>
            <a:r>
              <a:rPr lang="en-US" dirty="0" smtClean="0"/>
              <a:t> </a:t>
            </a:r>
            <a:r>
              <a:rPr lang="en-US" dirty="0"/>
              <a:t>and </a:t>
            </a:r>
            <a:r>
              <a:rPr lang="en-US" b="1" dirty="0"/>
              <a:t>Union</a:t>
            </a:r>
            <a:r>
              <a:rPr lang="en-US" dirty="0"/>
              <a:t> set functions</a:t>
            </a:r>
          </a:p>
          <a:p>
            <a:r>
              <a:rPr lang="en-US" b="1" dirty="0" smtClean="0"/>
              <a:t>Count</a:t>
            </a:r>
            <a:r>
              <a:rPr lang="en-US" dirty="0" smtClean="0"/>
              <a:t> </a:t>
            </a:r>
            <a:r>
              <a:rPr lang="en-US" dirty="0"/>
              <a:t>property</a:t>
            </a:r>
          </a:p>
          <a:p>
            <a:r>
              <a:rPr lang="en-US" dirty="0" smtClean="0"/>
              <a:t>The </a:t>
            </a:r>
            <a:r>
              <a:rPr lang="en-US" b="1" dirty="0" err="1"/>
              <a:t>SelectRandom</a:t>
            </a:r>
            <a:r>
              <a:rPr lang="en-US" dirty="0"/>
              <a:t> function</a:t>
            </a:r>
          </a:p>
        </p:txBody>
      </p:sp>
    </p:spTree>
    <p:extLst>
      <p:ext uri="{BB962C8B-B14F-4D97-AF65-F5344CB8AC3E}">
        <p14:creationId xmlns:p14="http://schemas.microsoft.com/office/powerpoint/2010/main" val="1115543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Virtual variables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Virtual variables allow you to create additional variables for use inside the script which only exist within the script</a:t>
            </a:r>
          </a:p>
          <a:p>
            <a:r>
              <a:rPr lang="en-US" dirty="0" smtClean="0"/>
              <a:t>Known in some programming languages as </a:t>
            </a:r>
            <a:r>
              <a:rPr lang="en-US" i="1" dirty="0" smtClean="0"/>
              <a:t>declarative</a:t>
            </a:r>
            <a:r>
              <a:rPr lang="en-US" dirty="0" smtClean="0"/>
              <a:t> </a:t>
            </a:r>
            <a:r>
              <a:rPr lang="en-US" i="1" dirty="0" smtClean="0"/>
              <a:t>variables</a:t>
            </a:r>
          </a:p>
          <a:p>
            <a:r>
              <a:rPr lang="en-US" dirty="0" smtClean="0"/>
              <a:t>They are temporary variables and the value assigned to them is not stored in the data record</a:t>
            </a:r>
          </a:p>
          <a:p>
            <a:r>
              <a:rPr lang="en-US" dirty="0" smtClean="0"/>
              <a:t>Limited scope</a:t>
            </a:r>
          </a:p>
          <a:p>
            <a:pPr lvl="1"/>
            <a:r>
              <a:rPr lang="en-US" dirty="0" smtClean="0"/>
              <a:t>Because their “scope” is limited to the current script, you </a:t>
            </a:r>
            <a:r>
              <a:rPr lang="en-US" dirty="0"/>
              <a:t>can have another virtual variable with the same name in a different script and it will be a different virtual </a:t>
            </a:r>
            <a:r>
              <a:rPr lang="en-US" dirty="0" smtClean="0"/>
              <a:t>variable</a:t>
            </a:r>
          </a:p>
          <a:p>
            <a:pPr lvl="1"/>
            <a:r>
              <a:rPr lang="en-US" dirty="0" smtClean="0"/>
              <a:t>For inline scripts, the scope is the entire caption containing the script</a:t>
            </a:r>
          </a:p>
          <a:p>
            <a:pPr lvl="1"/>
            <a:endParaRPr lang="en-US" dirty="0" smtClean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2878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a virtual variable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 </a:t>
            </a:r>
            <a:r>
              <a:rPr lang="en-US" b="1" dirty="0" smtClean="0"/>
              <a:t>Dim</a:t>
            </a:r>
            <a:r>
              <a:rPr lang="en-US" dirty="0" smtClean="0"/>
              <a:t> to declare the variable and optionally give it an initial value:</a:t>
            </a:r>
          </a:p>
          <a:p>
            <a:pPr lvl="1"/>
            <a:r>
              <a:rPr lang="en-US" dirty="0" smtClean="0">
                <a:latin typeface="Courier"/>
                <a:cs typeface="Courier"/>
              </a:rPr>
              <a:t>Dim </a:t>
            </a:r>
            <a:r>
              <a:rPr lang="en-US" i="1" dirty="0" err="1" smtClean="0">
                <a:latin typeface="Courier"/>
                <a:cs typeface="Courier"/>
              </a:rPr>
              <a:t>variable_name</a:t>
            </a:r>
            <a:endParaRPr lang="en-US" i="1" dirty="0" smtClean="0">
              <a:latin typeface="Courier"/>
              <a:cs typeface="Courier"/>
            </a:endParaRPr>
          </a:p>
          <a:p>
            <a:pPr lvl="1"/>
            <a:r>
              <a:rPr lang="en-US" dirty="0" smtClean="0">
                <a:latin typeface="Courier"/>
                <a:cs typeface="Courier"/>
              </a:rPr>
              <a:t>Dim </a:t>
            </a:r>
            <a:r>
              <a:rPr lang="en-US" i="1" dirty="0" err="1" smtClean="0">
                <a:latin typeface="Courier"/>
                <a:cs typeface="Courier"/>
              </a:rPr>
              <a:t>variable_name</a:t>
            </a:r>
            <a:r>
              <a:rPr lang="en-US" dirty="0" smtClean="0">
                <a:latin typeface="Courier"/>
                <a:cs typeface="Courier"/>
              </a:rPr>
              <a:t> = 1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Names </a:t>
            </a:r>
            <a:r>
              <a:rPr lang="en-US" dirty="0">
                <a:solidFill>
                  <a:schemeClr val="tx1"/>
                </a:solidFill>
              </a:rPr>
              <a:t>for virtual </a:t>
            </a:r>
            <a:r>
              <a:rPr lang="en-US" dirty="0" smtClean="0">
                <a:solidFill>
                  <a:schemeClr val="tx1"/>
                </a:solidFill>
              </a:rPr>
              <a:t>variables must…</a:t>
            </a:r>
            <a:endParaRPr lang="en-US" dirty="0">
              <a:solidFill>
                <a:schemeClr val="tx1"/>
              </a:solidFill>
            </a:endParaRPr>
          </a:p>
          <a:p>
            <a:pPr marL="790575" lvl="2" indent="-342900">
              <a:buFont typeface="Arial"/>
              <a:buChar char="•"/>
            </a:pPr>
            <a:r>
              <a:rPr lang="en-US" dirty="0" smtClean="0"/>
              <a:t>start </a:t>
            </a:r>
            <a:r>
              <a:rPr lang="en-US" dirty="0"/>
              <a:t>with a letter or “_”</a:t>
            </a:r>
          </a:p>
          <a:p>
            <a:pPr marL="790575" lvl="2" indent="-342900">
              <a:buFont typeface="Arial"/>
              <a:buChar char="•"/>
            </a:pPr>
            <a:r>
              <a:rPr lang="en-US" dirty="0"/>
              <a:t>b</a:t>
            </a:r>
            <a:r>
              <a:rPr lang="en-US" dirty="0" smtClean="0"/>
              <a:t>e composed of letters, numbers or “_” and no </a:t>
            </a:r>
            <a:r>
              <a:rPr lang="en-US" dirty="0"/>
              <a:t>spaces</a:t>
            </a:r>
          </a:p>
          <a:p>
            <a:pPr marL="790575" lvl="2" indent="-342900">
              <a:buFont typeface="Arial"/>
              <a:buChar char="•"/>
            </a:pPr>
            <a:r>
              <a:rPr lang="en-US" dirty="0"/>
              <a:t>n</a:t>
            </a:r>
            <a:r>
              <a:rPr lang="en-US" dirty="0" smtClean="0"/>
              <a:t>ot be </a:t>
            </a:r>
            <a:r>
              <a:rPr lang="en-US" dirty="0"/>
              <a:t>the same as a reserved keyword or question shortcut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9907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Comparison versus Assignment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You can assign a value to a virtual variable using “=”:</a:t>
            </a:r>
          </a:p>
          <a:p>
            <a:pPr lvl="1"/>
            <a:r>
              <a:rPr lang="en-US" dirty="0" err="1" smtClean="0">
                <a:latin typeface="Courier"/>
                <a:cs typeface="Courier"/>
              </a:rPr>
              <a:t>LoopCount</a:t>
            </a:r>
            <a:r>
              <a:rPr lang="en-US" dirty="0" smtClean="0">
                <a:latin typeface="Courier"/>
                <a:cs typeface="Courier"/>
              </a:rPr>
              <a:t> = 0</a:t>
            </a:r>
          </a:p>
          <a:p>
            <a:r>
              <a:rPr lang="en-US" dirty="0" smtClean="0"/>
              <a:t>But “=” is also used in </a:t>
            </a:r>
            <a:r>
              <a:rPr lang="en-US" dirty="0" err="1" smtClean="0"/>
              <a:t>askiascript</a:t>
            </a:r>
            <a:r>
              <a:rPr lang="en-US" dirty="0" smtClean="0"/>
              <a:t> 2.0 to denote a logical comparison”:</a:t>
            </a:r>
          </a:p>
          <a:p>
            <a:pPr lvl="1"/>
            <a:r>
              <a:rPr lang="en-US" dirty="0" err="1" smtClean="0">
                <a:latin typeface="Courier"/>
                <a:cs typeface="Courier"/>
              </a:rPr>
              <a:t>Age.Value</a:t>
            </a:r>
            <a:r>
              <a:rPr lang="en-US" dirty="0" smtClean="0">
                <a:latin typeface="Courier"/>
                <a:cs typeface="Courier"/>
              </a:rPr>
              <a:t> = 3</a:t>
            </a:r>
          </a:p>
          <a:p>
            <a:r>
              <a:rPr lang="en-US" dirty="0" smtClean="0"/>
              <a:t>Therefore, to use a virtual variable in a logical comparison, you need to put the expression between “(” and “)”</a:t>
            </a:r>
            <a:endParaRPr lang="en-US" dirty="0"/>
          </a:p>
          <a:p>
            <a:pPr lvl="1"/>
            <a:r>
              <a:rPr lang="en-US" dirty="0" smtClean="0">
                <a:latin typeface="Courier"/>
                <a:cs typeface="Courier"/>
              </a:rPr>
              <a:t>(</a:t>
            </a:r>
            <a:r>
              <a:rPr lang="en-US" dirty="0" err="1" smtClean="0">
                <a:latin typeface="Courier"/>
                <a:cs typeface="Courier"/>
              </a:rPr>
              <a:t>LoopCount</a:t>
            </a:r>
            <a:r>
              <a:rPr lang="en-US" dirty="0" smtClean="0">
                <a:latin typeface="Courier"/>
                <a:cs typeface="Courier"/>
              </a:rPr>
              <a:t> </a:t>
            </a:r>
            <a:r>
              <a:rPr lang="en-US" dirty="0">
                <a:latin typeface="Courier"/>
                <a:cs typeface="Courier"/>
              </a:rPr>
              <a:t>= 0</a:t>
            </a:r>
            <a:r>
              <a:rPr lang="en-US" dirty="0" smtClean="0">
                <a:latin typeface="Courier"/>
                <a:cs typeface="Courier"/>
              </a:rPr>
              <a:t>)</a:t>
            </a:r>
            <a:endParaRPr lang="en-US" dirty="0">
              <a:latin typeface="Courier"/>
              <a:cs typeface="Courier"/>
            </a:endParaRPr>
          </a:p>
        </p:txBody>
      </p:sp>
      <p:sp>
        <p:nvSpPr>
          <p:cNvPr id="4" name="Left Arrow 3"/>
          <p:cNvSpPr/>
          <p:nvPr/>
        </p:nvSpPr>
        <p:spPr>
          <a:xfrm>
            <a:off x="3860801" y="1905000"/>
            <a:ext cx="3527999" cy="723900"/>
          </a:xfrm>
          <a:prstGeom prst="leftArrow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Set </a:t>
            </a:r>
            <a:r>
              <a:rPr lang="en-US" dirty="0" err="1" smtClean="0">
                <a:solidFill>
                  <a:srgbClr val="000000"/>
                </a:solidFill>
              </a:rPr>
              <a:t>LoopCount</a:t>
            </a:r>
            <a:r>
              <a:rPr lang="en-US" dirty="0" smtClean="0">
                <a:solidFill>
                  <a:srgbClr val="000000"/>
                </a:solidFill>
              </a:rPr>
              <a:t> to zero</a:t>
            </a:r>
            <a:endParaRPr lang="en-US" i="1" dirty="0">
              <a:solidFill>
                <a:srgbClr val="000000"/>
              </a:solidFill>
            </a:endParaRPr>
          </a:p>
        </p:txBody>
      </p:sp>
      <p:sp>
        <p:nvSpPr>
          <p:cNvPr id="5" name="Left Arrow 4"/>
          <p:cNvSpPr/>
          <p:nvPr/>
        </p:nvSpPr>
        <p:spPr>
          <a:xfrm>
            <a:off x="3860800" y="3352800"/>
            <a:ext cx="3505200" cy="736600"/>
          </a:xfrm>
          <a:prstGeom prst="leftArrow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6"/>
                </a:solidFill>
              </a:rPr>
              <a:t>Check if </a:t>
            </a:r>
            <a:r>
              <a:rPr lang="en-US" dirty="0" err="1" smtClean="0">
                <a:solidFill>
                  <a:schemeClr val="accent6"/>
                </a:solidFill>
              </a:rPr>
              <a:t>Age.Value</a:t>
            </a:r>
            <a:r>
              <a:rPr lang="en-US" dirty="0" smtClean="0">
                <a:solidFill>
                  <a:schemeClr val="accent6"/>
                </a:solidFill>
              </a:rPr>
              <a:t> is 3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6" name="Left Arrow 5"/>
          <p:cNvSpPr/>
          <p:nvPr/>
        </p:nvSpPr>
        <p:spPr>
          <a:xfrm>
            <a:off x="3860801" y="4826000"/>
            <a:ext cx="3527999" cy="723900"/>
          </a:xfrm>
          <a:prstGeom prst="leftArrow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Check if </a:t>
            </a:r>
            <a:r>
              <a:rPr lang="en-US" dirty="0" err="1" smtClean="0">
                <a:solidFill>
                  <a:srgbClr val="000000"/>
                </a:solidFill>
              </a:rPr>
              <a:t>LoopCount</a:t>
            </a:r>
            <a:r>
              <a:rPr lang="en-US" dirty="0" smtClean="0">
                <a:solidFill>
                  <a:srgbClr val="000000"/>
                </a:solidFill>
              </a:rPr>
              <a:t> is zero</a:t>
            </a:r>
            <a:endParaRPr lang="en-US" i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681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Defining the virtual variable type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209800" y="13716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714322" y="1139537"/>
            <a:ext cx="7851121" cy="1357601"/>
          </a:xfrm>
        </p:spPr>
        <p:txBody>
          <a:bodyPr>
            <a:normAutofit fontScale="92500"/>
          </a:bodyPr>
          <a:lstStyle/>
          <a:p>
            <a:r>
              <a:rPr lang="en-US" dirty="0"/>
              <a:t>The type of a virtual variable is determined </a:t>
            </a:r>
            <a:r>
              <a:rPr lang="en-US" dirty="0" smtClean="0"/>
              <a:t>when you </a:t>
            </a:r>
            <a:r>
              <a:rPr lang="en-US" dirty="0"/>
              <a:t>first assign a value to </a:t>
            </a:r>
            <a:r>
              <a:rPr lang="en-US" dirty="0" smtClean="0"/>
              <a:t>it</a:t>
            </a:r>
          </a:p>
          <a:p>
            <a:r>
              <a:rPr lang="en-US" dirty="0" smtClean="0"/>
              <a:t>Subsequently, you can only assign values of the same type to it</a:t>
            </a:r>
            <a:endParaRPr lang="en-US" dirty="0"/>
          </a:p>
        </p:txBody>
      </p:sp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0620539"/>
              </p:ext>
            </p:extLst>
          </p:nvPr>
        </p:nvGraphicFramePr>
        <p:xfrm>
          <a:off x="713667" y="2616199"/>
          <a:ext cx="7851776" cy="39068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8825"/>
                <a:gridCol w="5822951"/>
              </a:tblGrid>
              <a:tr h="492205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800" b="0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Type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800" b="0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Example</a:t>
                      </a:r>
                    </a:p>
                  </a:txBody>
                  <a:tcPr marL="68580" marR="68580" marT="0" marB="0"/>
                </a:tc>
              </a:tr>
              <a:tr h="492205"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800" dirty="0">
                          <a:solidFill>
                            <a:srgbClr val="5E5E5E"/>
                          </a:solidFill>
                          <a:effectLst/>
                          <a:latin typeface="Arial"/>
                          <a:ea typeface="ＭＳ 明朝"/>
                          <a:cs typeface="Arial"/>
                        </a:rPr>
                        <a:t>Numeric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Courier"/>
                          <a:ea typeface="Times New Roman"/>
                          <a:cs typeface="Courier"/>
                        </a:rPr>
                        <a:t>Dim </a:t>
                      </a:r>
                      <a:r>
                        <a:rPr lang="en-GB" sz="1800" dirty="0" err="1" smtClean="0">
                          <a:effectLst/>
                          <a:latin typeface="Courier"/>
                          <a:ea typeface="Times New Roman"/>
                          <a:cs typeface="Courier"/>
                        </a:rPr>
                        <a:t>my_var</a:t>
                      </a:r>
                      <a:r>
                        <a:rPr lang="en-GB" sz="1800" dirty="0" smtClean="0">
                          <a:effectLst/>
                          <a:latin typeface="Courier"/>
                          <a:ea typeface="Times New Roman"/>
                          <a:cs typeface="Courier"/>
                        </a:rPr>
                        <a:t> </a:t>
                      </a:r>
                      <a:r>
                        <a:rPr lang="en-GB" sz="1800" dirty="0">
                          <a:effectLst/>
                          <a:latin typeface="Courier"/>
                          <a:ea typeface="Times New Roman"/>
                          <a:cs typeface="Courier"/>
                        </a:rPr>
                        <a:t>= 0</a:t>
                      </a:r>
                    </a:p>
                  </a:txBody>
                  <a:tcPr marL="68580" marR="68580" marT="0" marB="0"/>
                </a:tc>
              </a:tr>
              <a:tr h="492205"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</a:pPr>
                      <a:r>
                        <a:rPr lang="en-GB" sz="1800" dirty="0">
                          <a:solidFill>
                            <a:srgbClr val="5E5E5E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String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Courier"/>
                          <a:ea typeface="Times New Roman"/>
                          <a:cs typeface="Courier"/>
                        </a:rPr>
                        <a:t>Dim </a:t>
                      </a:r>
                      <a:r>
                        <a:rPr lang="en-GB" sz="1800" dirty="0" err="1" smtClean="0">
                          <a:effectLst/>
                          <a:latin typeface="Courier"/>
                          <a:ea typeface="Times New Roman"/>
                          <a:cs typeface="Courier"/>
                        </a:rPr>
                        <a:t>my_var</a:t>
                      </a:r>
                      <a:r>
                        <a:rPr lang="en-GB" sz="1800" dirty="0" smtClean="0">
                          <a:effectLst/>
                          <a:latin typeface="Courier"/>
                          <a:ea typeface="Times New Roman"/>
                          <a:cs typeface="Courier"/>
                        </a:rPr>
                        <a:t> =</a:t>
                      </a:r>
                      <a:r>
                        <a:rPr lang="en-GB" sz="1800" baseline="0" dirty="0" smtClean="0">
                          <a:effectLst/>
                          <a:latin typeface="Courier"/>
                          <a:ea typeface="Times New Roman"/>
                          <a:cs typeface="Courier"/>
                        </a:rPr>
                        <a:t> </a:t>
                      </a: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effectLst/>
                          <a:latin typeface="Courier"/>
                          <a:ea typeface="+mn-ea"/>
                          <a:cs typeface="Courier"/>
                        </a:rPr>
                        <a:t>" "</a:t>
                      </a:r>
                      <a:endParaRPr lang="en-GB" sz="1800" dirty="0">
                        <a:effectLst/>
                        <a:latin typeface="Courier"/>
                        <a:ea typeface="Times New Roman"/>
                        <a:cs typeface="Courier"/>
                      </a:endParaRPr>
                    </a:p>
                  </a:txBody>
                  <a:tcPr marL="68580" marR="68580" marT="0" marB="0"/>
                </a:tc>
              </a:tr>
              <a:tr h="492205"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</a:pPr>
                      <a:r>
                        <a:rPr lang="en-GB" sz="1800" dirty="0" smtClean="0">
                          <a:solidFill>
                            <a:srgbClr val="5E5E5E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Array (for sets)</a:t>
                      </a:r>
                      <a:endParaRPr lang="en-GB" sz="1800" dirty="0">
                        <a:solidFill>
                          <a:srgbClr val="5E5E5E"/>
                        </a:solidFill>
                        <a:effectLst/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Courier"/>
                          <a:ea typeface="Times New Roman"/>
                          <a:cs typeface="Courier"/>
                        </a:rPr>
                        <a:t>Dim </a:t>
                      </a:r>
                      <a:r>
                        <a:rPr lang="en-GB" sz="1800" dirty="0" err="1" smtClean="0">
                          <a:effectLst/>
                          <a:latin typeface="Courier"/>
                          <a:ea typeface="Times New Roman"/>
                          <a:cs typeface="Courier"/>
                        </a:rPr>
                        <a:t>my_var</a:t>
                      </a:r>
                      <a:r>
                        <a:rPr lang="en-GB" sz="1800" dirty="0" smtClean="0">
                          <a:effectLst/>
                          <a:latin typeface="Courier"/>
                          <a:ea typeface="Times New Roman"/>
                          <a:cs typeface="Courier"/>
                        </a:rPr>
                        <a:t> = </a:t>
                      </a:r>
                      <a:r>
                        <a:rPr lang="en-GB" sz="1800" dirty="0">
                          <a:effectLst/>
                          <a:latin typeface="Courier"/>
                          <a:ea typeface="Times New Roman"/>
                          <a:cs typeface="Courier"/>
                        </a:rPr>
                        <a:t>{}</a:t>
                      </a:r>
                    </a:p>
                  </a:txBody>
                  <a:tcPr marL="68580" marR="68580" marT="0" marB="0"/>
                </a:tc>
              </a:tr>
              <a:tr h="492205"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</a:pPr>
                      <a:r>
                        <a:rPr lang="en-GB" sz="1800" dirty="0">
                          <a:solidFill>
                            <a:srgbClr val="5E5E5E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Date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Courier"/>
                          <a:ea typeface="Times New Roman"/>
                          <a:cs typeface="Courier"/>
                        </a:rPr>
                        <a:t>Dim </a:t>
                      </a:r>
                      <a:r>
                        <a:rPr lang="en-GB" sz="1800" dirty="0" err="1" smtClean="0">
                          <a:effectLst/>
                          <a:latin typeface="Courier"/>
                          <a:ea typeface="Times New Roman"/>
                          <a:cs typeface="Courier"/>
                        </a:rPr>
                        <a:t>my_var</a:t>
                      </a:r>
                      <a:r>
                        <a:rPr lang="en-GB" sz="1800" dirty="0" smtClean="0">
                          <a:effectLst/>
                          <a:latin typeface="Courier"/>
                          <a:ea typeface="Times New Roman"/>
                          <a:cs typeface="Courier"/>
                        </a:rPr>
                        <a:t> = </a:t>
                      </a:r>
                      <a:r>
                        <a:rPr lang="en-GB" sz="1800" dirty="0">
                          <a:effectLst/>
                          <a:latin typeface="Courier"/>
                          <a:ea typeface="Times New Roman"/>
                          <a:cs typeface="Courier"/>
                        </a:rPr>
                        <a:t>#25/03/2011#</a:t>
                      </a:r>
                    </a:p>
                  </a:txBody>
                  <a:tcPr marL="68580" marR="68580" marT="0" marB="0"/>
                </a:tc>
              </a:tr>
              <a:tr h="492205"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</a:pPr>
                      <a:r>
                        <a:rPr lang="en-GB" sz="1800" dirty="0">
                          <a:solidFill>
                            <a:srgbClr val="5E5E5E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Time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Courier"/>
                          <a:ea typeface="Times New Roman"/>
                          <a:cs typeface="Courier"/>
                        </a:rPr>
                        <a:t>Dim </a:t>
                      </a:r>
                      <a:r>
                        <a:rPr lang="en-GB" sz="1800" dirty="0" err="1" smtClean="0">
                          <a:effectLst/>
                          <a:latin typeface="Courier"/>
                          <a:ea typeface="Times New Roman"/>
                          <a:cs typeface="Courier"/>
                        </a:rPr>
                        <a:t>my_var</a:t>
                      </a:r>
                      <a:r>
                        <a:rPr lang="en-GB" sz="1800" dirty="0" smtClean="0">
                          <a:effectLst/>
                          <a:latin typeface="Courier"/>
                          <a:ea typeface="Times New Roman"/>
                          <a:cs typeface="Courier"/>
                        </a:rPr>
                        <a:t> = </a:t>
                      </a:r>
                      <a:r>
                        <a:rPr lang="en-GB" sz="1800" dirty="0">
                          <a:effectLst/>
                          <a:latin typeface="Courier"/>
                          <a:ea typeface="Times New Roman"/>
                          <a:cs typeface="Courier"/>
                        </a:rPr>
                        <a:t>#16:32:</a:t>
                      </a:r>
                      <a:r>
                        <a:rPr lang="en-GB" sz="1800" dirty="0" smtClean="0">
                          <a:effectLst/>
                          <a:latin typeface="Courier"/>
                          <a:ea typeface="Times New Roman"/>
                          <a:cs typeface="Courier"/>
                        </a:rPr>
                        <a:t>00#</a:t>
                      </a:r>
                      <a:endParaRPr lang="en-GB" sz="1800" dirty="0">
                        <a:effectLst/>
                        <a:latin typeface="Courier"/>
                        <a:ea typeface="Times New Roman"/>
                        <a:cs typeface="Courier"/>
                      </a:endParaRPr>
                    </a:p>
                  </a:txBody>
                  <a:tcPr marL="68580" marR="68580" marT="0" marB="0"/>
                </a:tc>
              </a:tr>
              <a:tr h="461407"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</a:pPr>
                      <a:r>
                        <a:rPr lang="en-GB" sz="1800" dirty="0">
                          <a:solidFill>
                            <a:srgbClr val="5E5E5E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Date and time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Courier"/>
                          <a:ea typeface="Times New Roman"/>
                          <a:cs typeface="Courier"/>
                        </a:rPr>
                        <a:t>Dim </a:t>
                      </a:r>
                      <a:r>
                        <a:rPr lang="en-GB" sz="1800" dirty="0" err="1" smtClean="0">
                          <a:effectLst/>
                          <a:latin typeface="Courier"/>
                          <a:ea typeface="Times New Roman"/>
                          <a:cs typeface="Courier"/>
                        </a:rPr>
                        <a:t>my_var</a:t>
                      </a:r>
                      <a:r>
                        <a:rPr lang="en-GB" sz="1800" dirty="0" smtClean="0">
                          <a:effectLst/>
                          <a:latin typeface="Courier"/>
                          <a:ea typeface="Times New Roman"/>
                          <a:cs typeface="Courier"/>
                        </a:rPr>
                        <a:t> = </a:t>
                      </a:r>
                      <a:r>
                        <a:rPr lang="en-GB" sz="1800" dirty="0">
                          <a:effectLst/>
                          <a:latin typeface="Courier"/>
                          <a:ea typeface="Times New Roman"/>
                          <a:cs typeface="Courier"/>
                        </a:rPr>
                        <a:t>#25/03/</a:t>
                      </a:r>
                      <a:r>
                        <a:rPr lang="en-GB" sz="1800" dirty="0" smtClean="0">
                          <a:effectLst/>
                          <a:latin typeface="Courier"/>
                          <a:ea typeface="Times New Roman"/>
                          <a:cs typeface="Courier"/>
                        </a:rPr>
                        <a:t>2011</a:t>
                      </a:r>
                      <a:r>
                        <a:rPr lang="en-GB" sz="1800" baseline="0" dirty="0" smtClean="0">
                          <a:effectLst/>
                          <a:latin typeface="Courier"/>
                          <a:ea typeface="Times New Roman"/>
                          <a:cs typeface="Courier"/>
                        </a:rPr>
                        <a:t> </a:t>
                      </a:r>
                      <a:r>
                        <a:rPr lang="en-GB" sz="1800" dirty="0" smtClean="0">
                          <a:effectLst/>
                          <a:latin typeface="Courier"/>
                          <a:ea typeface="Times New Roman"/>
                          <a:cs typeface="Courier"/>
                        </a:rPr>
                        <a:t>16</a:t>
                      </a:r>
                      <a:r>
                        <a:rPr lang="en-GB" sz="1800" dirty="0">
                          <a:effectLst/>
                          <a:latin typeface="Courier"/>
                          <a:ea typeface="Times New Roman"/>
                          <a:cs typeface="Courier"/>
                        </a:rPr>
                        <a:t>:32:00</a:t>
                      </a:r>
                      <a:r>
                        <a:rPr lang="en-GB" sz="1800" dirty="0" smtClean="0">
                          <a:effectLst/>
                          <a:latin typeface="Courier"/>
                          <a:ea typeface="Times New Roman"/>
                          <a:cs typeface="Courier"/>
                        </a:rPr>
                        <a:t>#</a:t>
                      </a:r>
                      <a:endParaRPr lang="en-GB" sz="1800" dirty="0">
                        <a:effectLst/>
                        <a:latin typeface="Courier"/>
                        <a:ea typeface="Times New Roman"/>
                        <a:cs typeface="Courier"/>
                      </a:endParaRPr>
                    </a:p>
                  </a:txBody>
                  <a:tcPr marL="68580" marR="68580" marT="0" marB="0"/>
                </a:tc>
              </a:tr>
              <a:tr h="492205">
                <a:tc>
                  <a:txBody>
                    <a:bodyPr/>
                    <a:lstStyle/>
                    <a:p>
                      <a:pPr>
                        <a:spcAft>
                          <a:spcPts val="800"/>
                        </a:spcAft>
                      </a:pPr>
                      <a:r>
                        <a:rPr lang="en-GB" sz="1800" dirty="0" smtClean="0">
                          <a:solidFill>
                            <a:srgbClr val="5E5E5E"/>
                          </a:solidFill>
                          <a:effectLst/>
                          <a:latin typeface="Arial"/>
                          <a:ea typeface="Times New Roman"/>
                          <a:cs typeface="Arial"/>
                        </a:rPr>
                        <a:t>Boolean (logical)</a:t>
                      </a:r>
                      <a:endParaRPr lang="en-GB" sz="1800" dirty="0">
                        <a:solidFill>
                          <a:srgbClr val="5E5E5E"/>
                        </a:solidFill>
                        <a:effectLst/>
                        <a:latin typeface="Arial"/>
                        <a:ea typeface="Times New Roma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  <a:latin typeface="Courier"/>
                          <a:ea typeface="Times New Roman"/>
                          <a:cs typeface="Courier"/>
                        </a:rPr>
                        <a:t>Dim </a:t>
                      </a:r>
                      <a:r>
                        <a:rPr lang="en-GB" sz="1800" dirty="0" err="1" smtClean="0">
                          <a:effectLst/>
                          <a:latin typeface="Courier"/>
                          <a:ea typeface="Times New Roman"/>
                          <a:cs typeface="Courier"/>
                        </a:rPr>
                        <a:t>my_var</a:t>
                      </a:r>
                      <a:r>
                        <a:rPr lang="en-GB" sz="1800" dirty="0" smtClean="0">
                          <a:effectLst/>
                          <a:latin typeface="Courier"/>
                          <a:ea typeface="Times New Roman"/>
                          <a:cs typeface="Courier"/>
                        </a:rPr>
                        <a:t> = </a:t>
                      </a:r>
                      <a:r>
                        <a:rPr lang="en-GB" sz="1800" dirty="0">
                          <a:effectLst/>
                          <a:latin typeface="Courier"/>
                          <a:ea typeface="Times New Roman"/>
                          <a:cs typeface="Courier"/>
                        </a:rPr>
                        <a:t>true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429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714323" y="266974"/>
            <a:ext cx="7632678" cy="403261"/>
          </a:xfrm>
        </p:spPr>
        <p:txBody>
          <a:bodyPr/>
          <a:lstStyle/>
          <a:p>
            <a:r>
              <a:rPr lang="en-GB" noProof="0" dirty="0" smtClean="0"/>
              <a:t>Modules of the </a:t>
            </a:r>
            <a:r>
              <a:rPr lang="en-GB" b="1" noProof="0" dirty="0" err="1" smtClean="0"/>
              <a:t>askia</a:t>
            </a:r>
            <a:r>
              <a:rPr lang="en-GB" noProof="0" dirty="0" smtClean="0"/>
              <a:t> suite</a:t>
            </a:r>
            <a:endParaRPr lang="en-GB" noProof="0" dirty="0"/>
          </a:p>
        </p:txBody>
      </p:sp>
      <p:sp>
        <p:nvSpPr>
          <p:cNvPr id="11" name="TextBox 10"/>
          <p:cNvSpPr txBox="1"/>
          <p:nvPr/>
        </p:nvSpPr>
        <p:spPr>
          <a:xfrm>
            <a:off x="5196781" y="5434274"/>
            <a:ext cx="10967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askia</a:t>
            </a:r>
            <a:r>
              <a:rPr lang="en-US" sz="1600" dirty="0" err="1" smtClean="0">
                <a:solidFill>
                  <a:srgbClr val="000000"/>
                </a:solidFill>
                <a:latin typeface="Arial Black"/>
                <a:cs typeface="Arial Black"/>
              </a:rPr>
              <a:t>surf</a:t>
            </a:r>
            <a:endParaRPr lang="en-US" sz="1600" dirty="0">
              <a:solidFill>
                <a:srgbClr val="000000"/>
              </a:solidFill>
              <a:latin typeface="Arial Black"/>
              <a:cs typeface="Arial Black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442200" y="5476690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askia</a:t>
            </a:r>
            <a:r>
              <a:rPr lang="en-US" sz="1600" dirty="0" err="1" smtClean="0">
                <a:solidFill>
                  <a:srgbClr val="000000"/>
                </a:solidFill>
                <a:latin typeface="Arial Black"/>
                <a:cs typeface="Arial Black"/>
              </a:rPr>
              <a:t>vista</a:t>
            </a:r>
            <a:endParaRPr lang="en-US" dirty="0">
              <a:solidFill>
                <a:srgbClr val="000000"/>
              </a:solidFill>
              <a:latin typeface="Arial Black"/>
              <a:cs typeface="Arial Black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57493" y="3299343"/>
            <a:ext cx="15335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rgbClr val="000000"/>
                </a:solidFill>
                <a:latin typeface="Arial"/>
                <a:cs typeface="Arial"/>
              </a:rPr>
              <a:t>a</a:t>
            </a:r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skia</a:t>
            </a:r>
            <a:r>
              <a:rPr lang="en-US" sz="1600" dirty="0" err="1" smtClean="0">
                <a:solidFill>
                  <a:srgbClr val="000000"/>
                </a:solidFill>
                <a:latin typeface="Arial Black"/>
                <a:cs typeface="Arial Black"/>
              </a:rPr>
              <a:t>analyse</a:t>
            </a:r>
            <a:endParaRPr lang="en-US" sz="1600" dirty="0">
              <a:solidFill>
                <a:srgbClr val="000000"/>
              </a:solidFill>
              <a:latin typeface="Arial Black"/>
              <a:cs typeface="Arial Black"/>
            </a:endParaRPr>
          </a:p>
        </p:txBody>
      </p:sp>
      <p:pic>
        <p:nvPicPr>
          <p:cNvPr id="2" name="Picture 1" descr="askiaanalys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4900" y="4337251"/>
            <a:ext cx="1152000" cy="1152000"/>
          </a:xfrm>
          <a:prstGeom prst="rect">
            <a:avLst/>
          </a:prstGeom>
        </p:spPr>
      </p:pic>
      <p:pic>
        <p:nvPicPr>
          <p:cNvPr id="8" name="Picture 7" descr="askiasurf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1556" y="4337251"/>
            <a:ext cx="1152000" cy="1152000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2641749" y="1616254"/>
            <a:ext cx="5965151" cy="4330197"/>
            <a:chOff x="2641749" y="1616254"/>
            <a:chExt cx="5965151" cy="4330197"/>
          </a:xfrm>
        </p:grpSpPr>
        <p:pic>
          <p:nvPicPr>
            <p:cNvPr id="5" name="Picture 4" descr="askiaface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2235" y="1616254"/>
              <a:ext cx="1152000" cy="1152000"/>
            </a:xfrm>
            <a:prstGeom prst="rect">
              <a:avLst/>
            </a:prstGeom>
          </p:spPr>
        </p:pic>
        <p:pic>
          <p:nvPicPr>
            <p:cNvPr id="7" name="Picture 6" descr="askiakodim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1556" y="2086154"/>
              <a:ext cx="1155802" cy="1152000"/>
            </a:xfrm>
            <a:prstGeom prst="rect">
              <a:avLst/>
            </a:prstGeom>
          </p:spPr>
        </p:pic>
        <p:pic>
          <p:nvPicPr>
            <p:cNvPr id="15" name="Picture 14" descr="askiavista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54900" y="2086154"/>
              <a:ext cx="1152000" cy="1152000"/>
            </a:xfrm>
            <a:prstGeom prst="rect">
              <a:avLst/>
            </a:prstGeom>
          </p:spPr>
        </p:pic>
        <p:pic>
          <p:nvPicPr>
            <p:cNvPr id="16" name="Picture 15" descr="askiavoice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1749" y="3156234"/>
              <a:ext cx="1152000" cy="1152000"/>
            </a:xfrm>
            <a:prstGeom prst="rect">
              <a:avLst/>
            </a:prstGeom>
          </p:spPr>
        </p:pic>
        <p:pic>
          <p:nvPicPr>
            <p:cNvPr id="18" name="Picture 17" descr="askiaweb.png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1749" y="4794451"/>
              <a:ext cx="1152000" cy="1152000"/>
            </a:xfrm>
            <a:prstGeom prst="rect">
              <a:avLst/>
            </a:prstGeom>
          </p:spPr>
        </p:pic>
      </p:grpSp>
      <p:sp>
        <p:nvSpPr>
          <p:cNvPr id="34" name="Freeform 33"/>
          <p:cNvSpPr/>
          <p:nvPr/>
        </p:nvSpPr>
        <p:spPr>
          <a:xfrm rot="5400000" flipV="1">
            <a:off x="2140936" y="3430911"/>
            <a:ext cx="19329" cy="720000"/>
          </a:xfrm>
          <a:custGeom>
            <a:avLst/>
            <a:gdLst>
              <a:gd name="connsiteX0" fmla="*/ 0 w 1100765"/>
              <a:gd name="connsiteY0" fmla="*/ 541867 h 541867"/>
              <a:gd name="connsiteX1" fmla="*/ 304800 w 1100765"/>
              <a:gd name="connsiteY1" fmla="*/ 524934 h 541867"/>
              <a:gd name="connsiteX2" fmla="*/ 372533 w 1100765"/>
              <a:gd name="connsiteY2" fmla="*/ 508000 h 541867"/>
              <a:gd name="connsiteX3" fmla="*/ 440267 w 1100765"/>
              <a:gd name="connsiteY3" fmla="*/ 457200 h 541867"/>
              <a:gd name="connsiteX4" fmla="*/ 524933 w 1100765"/>
              <a:gd name="connsiteY4" fmla="*/ 423334 h 541867"/>
              <a:gd name="connsiteX5" fmla="*/ 694267 w 1100765"/>
              <a:gd name="connsiteY5" fmla="*/ 321734 h 541867"/>
              <a:gd name="connsiteX6" fmla="*/ 762000 w 1100765"/>
              <a:gd name="connsiteY6" fmla="*/ 287867 h 541867"/>
              <a:gd name="connsiteX7" fmla="*/ 880533 w 1100765"/>
              <a:gd name="connsiteY7" fmla="*/ 203200 h 541867"/>
              <a:gd name="connsiteX8" fmla="*/ 931333 w 1100765"/>
              <a:gd name="connsiteY8" fmla="*/ 186267 h 541867"/>
              <a:gd name="connsiteX9" fmla="*/ 1016000 w 1100765"/>
              <a:gd name="connsiteY9" fmla="*/ 101600 h 541867"/>
              <a:gd name="connsiteX10" fmla="*/ 1049867 w 1100765"/>
              <a:gd name="connsiteY10" fmla="*/ 50800 h 541867"/>
              <a:gd name="connsiteX11" fmla="*/ 1100667 w 1100765"/>
              <a:gd name="connsiteY11" fmla="*/ 0 h 541867"/>
              <a:gd name="connsiteX0" fmla="*/ 0 w 1100765"/>
              <a:gd name="connsiteY0" fmla="*/ 541867 h 541867"/>
              <a:gd name="connsiteX1" fmla="*/ 304800 w 1100765"/>
              <a:gd name="connsiteY1" fmla="*/ 524934 h 541867"/>
              <a:gd name="connsiteX2" fmla="*/ 372533 w 1100765"/>
              <a:gd name="connsiteY2" fmla="*/ 508000 h 541867"/>
              <a:gd name="connsiteX3" fmla="*/ 440267 w 1100765"/>
              <a:gd name="connsiteY3" fmla="*/ 457200 h 541867"/>
              <a:gd name="connsiteX4" fmla="*/ 524933 w 1100765"/>
              <a:gd name="connsiteY4" fmla="*/ 423334 h 541867"/>
              <a:gd name="connsiteX5" fmla="*/ 762000 w 1100765"/>
              <a:gd name="connsiteY5" fmla="*/ 287867 h 541867"/>
              <a:gd name="connsiteX6" fmla="*/ 880533 w 1100765"/>
              <a:gd name="connsiteY6" fmla="*/ 203200 h 541867"/>
              <a:gd name="connsiteX7" fmla="*/ 931333 w 1100765"/>
              <a:gd name="connsiteY7" fmla="*/ 186267 h 541867"/>
              <a:gd name="connsiteX8" fmla="*/ 1016000 w 1100765"/>
              <a:gd name="connsiteY8" fmla="*/ 101600 h 541867"/>
              <a:gd name="connsiteX9" fmla="*/ 1049867 w 1100765"/>
              <a:gd name="connsiteY9" fmla="*/ 50800 h 541867"/>
              <a:gd name="connsiteX10" fmla="*/ 1100667 w 1100765"/>
              <a:gd name="connsiteY10" fmla="*/ 0 h 541867"/>
              <a:gd name="connsiteX0" fmla="*/ 0 w 1100765"/>
              <a:gd name="connsiteY0" fmla="*/ 541867 h 541867"/>
              <a:gd name="connsiteX1" fmla="*/ 304800 w 1100765"/>
              <a:gd name="connsiteY1" fmla="*/ 524934 h 541867"/>
              <a:gd name="connsiteX2" fmla="*/ 372533 w 1100765"/>
              <a:gd name="connsiteY2" fmla="*/ 508000 h 541867"/>
              <a:gd name="connsiteX3" fmla="*/ 440267 w 1100765"/>
              <a:gd name="connsiteY3" fmla="*/ 457200 h 541867"/>
              <a:gd name="connsiteX4" fmla="*/ 524933 w 1100765"/>
              <a:gd name="connsiteY4" fmla="*/ 423334 h 541867"/>
              <a:gd name="connsiteX5" fmla="*/ 762000 w 1100765"/>
              <a:gd name="connsiteY5" fmla="*/ 287867 h 541867"/>
              <a:gd name="connsiteX6" fmla="*/ 880533 w 1100765"/>
              <a:gd name="connsiteY6" fmla="*/ 203200 h 541867"/>
              <a:gd name="connsiteX7" fmla="*/ 1016000 w 1100765"/>
              <a:gd name="connsiteY7" fmla="*/ 101600 h 541867"/>
              <a:gd name="connsiteX8" fmla="*/ 1049867 w 1100765"/>
              <a:gd name="connsiteY8" fmla="*/ 50800 h 541867"/>
              <a:gd name="connsiteX9" fmla="*/ 1100667 w 1100765"/>
              <a:gd name="connsiteY9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372533 w 1100667"/>
              <a:gd name="connsiteY2" fmla="*/ 508000 h 541867"/>
              <a:gd name="connsiteX3" fmla="*/ 440267 w 1100667"/>
              <a:gd name="connsiteY3" fmla="*/ 457200 h 541867"/>
              <a:gd name="connsiteX4" fmla="*/ 524933 w 1100667"/>
              <a:gd name="connsiteY4" fmla="*/ 423334 h 541867"/>
              <a:gd name="connsiteX5" fmla="*/ 762000 w 1100667"/>
              <a:gd name="connsiteY5" fmla="*/ 287867 h 541867"/>
              <a:gd name="connsiteX6" fmla="*/ 880533 w 1100667"/>
              <a:gd name="connsiteY6" fmla="*/ 203200 h 541867"/>
              <a:gd name="connsiteX7" fmla="*/ 1016000 w 1100667"/>
              <a:gd name="connsiteY7" fmla="*/ 101600 h 541867"/>
              <a:gd name="connsiteX8" fmla="*/ 1100667 w 1100667"/>
              <a:gd name="connsiteY8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372533 w 1100667"/>
              <a:gd name="connsiteY2" fmla="*/ 508000 h 541867"/>
              <a:gd name="connsiteX3" fmla="*/ 524933 w 1100667"/>
              <a:gd name="connsiteY3" fmla="*/ 423334 h 541867"/>
              <a:gd name="connsiteX4" fmla="*/ 762000 w 1100667"/>
              <a:gd name="connsiteY4" fmla="*/ 287867 h 541867"/>
              <a:gd name="connsiteX5" fmla="*/ 880533 w 1100667"/>
              <a:gd name="connsiteY5" fmla="*/ 203200 h 541867"/>
              <a:gd name="connsiteX6" fmla="*/ 1016000 w 1100667"/>
              <a:gd name="connsiteY6" fmla="*/ 101600 h 541867"/>
              <a:gd name="connsiteX7" fmla="*/ 1100667 w 1100667"/>
              <a:gd name="connsiteY7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524933 w 1100667"/>
              <a:gd name="connsiteY2" fmla="*/ 423334 h 541867"/>
              <a:gd name="connsiteX3" fmla="*/ 762000 w 1100667"/>
              <a:gd name="connsiteY3" fmla="*/ 287867 h 541867"/>
              <a:gd name="connsiteX4" fmla="*/ 880533 w 1100667"/>
              <a:gd name="connsiteY4" fmla="*/ 203200 h 541867"/>
              <a:gd name="connsiteX5" fmla="*/ 1016000 w 1100667"/>
              <a:gd name="connsiteY5" fmla="*/ 101600 h 541867"/>
              <a:gd name="connsiteX6" fmla="*/ 1100667 w 1100667"/>
              <a:gd name="connsiteY6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558799 w 1100667"/>
              <a:gd name="connsiteY2" fmla="*/ 431801 h 541867"/>
              <a:gd name="connsiteX3" fmla="*/ 762000 w 1100667"/>
              <a:gd name="connsiteY3" fmla="*/ 287867 h 541867"/>
              <a:gd name="connsiteX4" fmla="*/ 880533 w 1100667"/>
              <a:gd name="connsiteY4" fmla="*/ 203200 h 541867"/>
              <a:gd name="connsiteX5" fmla="*/ 1016000 w 1100667"/>
              <a:gd name="connsiteY5" fmla="*/ 101600 h 541867"/>
              <a:gd name="connsiteX6" fmla="*/ 1100667 w 1100667"/>
              <a:gd name="connsiteY6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558799 w 1100667"/>
              <a:gd name="connsiteY2" fmla="*/ 431801 h 541867"/>
              <a:gd name="connsiteX3" fmla="*/ 762000 w 1100667"/>
              <a:gd name="connsiteY3" fmla="*/ 287867 h 541867"/>
              <a:gd name="connsiteX4" fmla="*/ 880533 w 1100667"/>
              <a:gd name="connsiteY4" fmla="*/ 203200 h 541867"/>
              <a:gd name="connsiteX5" fmla="*/ 1100667 w 1100667"/>
              <a:gd name="connsiteY5" fmla="*/ 0 h 541867"/>
              <a:gd name="connsiteX0" fmla="*/ 0 w 795867"/>
              <a:gd name="connsiteY0" fmla="*/ 524934 h 524934"/>
              <a:gd name="connsiteX1" fmla="*/ 253999 w 795867"/>
              <a:gd name="connsiteY1" fmla="*/ 431801 h 524934"/>
              <a:gd name="connsiteX2" fmla="*/ 457200 w 795867"/>
              <a:gd name="connsiteY2" fmla="*/ 287867 h 524934"/>
              <a:gd name="connsiteX3" fmla="*/ 575733 w 795867"/>
              <a:gd name="connsiteY3" fmla="*/ 203200 h 524934"/>
              <a:gd name="connsiteX4" fmla="*/ 795867 w 795867"/>
              <a:gd name="connsiteY4" fmla="*/ 0 h 524934"/>
              <a:gd name="connsiteX0" fmla="*/ 0 w 802972"/>
              <a:gd name="connsiteY0" fmla="*/ 563514 h 563514"/>
              <a:gd name="connsiteX1" fmla="*/ 261104 w 802972"/>
              <a:gd name="connsiteY1" fmla="*/ 431801 h 563514"/>
              <a:gd name="connsiteX2" fmla="*/ 464305 w 802972"/>
              <a:gd name="connsiteY2" fmla="*/ 287867 h 563514"/>
              <a:gd name="connsiteX3" fmla="*/ 582838 w 802972"/>
              <a:gd name="connsiteY3" fmla="*/ 203200 h 563514"/>
              <a:gd name="connsiteX4" fmla="*/ 802972 w 802972"/>
              <a:gd name="connsiteY4" fmla="*/ 0 h 563514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802972 w 802972"/>
              <a:gd name="connsiteY3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618739 w 802972"/>
              <a:gd name="connsiteY3" fmla="*/ 158956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626599 w 802972"/>
              <a:gd name="connsiteY3" fmla="*/ 164691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772013 w 802972"/>
              <a:gd name="connsiteY3" fmla="*/ 202921 h 594098"/>
              <a:gd name="connsiteX4" fmla="*/ 802972 w 802972"/>
              <a:gd name="connsiteY4" fmla="*/ 0 h 594098"/>
              <a:gd name="connsiteX0" fmla="*/ 0 w 809152"/>
              <a:gd name="connsiteY0" fmla="*/ 594098 h 594098"/>
              <a:gd name="connsiteX1" fmla="*/ 261104 w 809152"/>
              <a:gd name="connsiteY1" fmla="*/ 431801 h 594098"/>
              <a:gd name="connsiteX2" fmla="*/ 782643 w 809152"/>
              <a:gd name="connsiteY2" fmla="*/ 328009 h 594098"/>
              <a:gd name="connsiteX3" fmla="*/ 772013 w 809152"/>
              <a:gd name="connsiteY3" fmla="*/ 202921 h 594098"/>
              <a:gd name="connsiteX4" fmla="*/ 802972 w 809152"/>
              <a:gd name="connsiteY4" fmla="*/ 0 h 594098"/>
              <a:gd name="connsiteX0" fmla="*/ 0 w 802972"/>
              <a:gd name="connsiteY0" fmla="*/ 594098 h 594098"/>
              <a:gd name="connsiteX1" fmla="*/ 709139 w 802972"/>
              <a:gd name="connsiteY1" fmla="*/ 452829 h 594098"/>
              <a:gd name="connsiteX2" fmla="*/ 782643 w 802972"/>
              <a:gd name="connsiteY2" fmla="*/ 328009 h 594098"/>
              <a:gd name="connsiteX3" fmla="*/ 772013 w 802972"/>
              <a:gd name="connsiteY3" fmla="*/ 202921 h 594098"/>
              <a:gd name="connsiteX4" fmla="*/ 802972 w 802972"/>
              <a:gd name="connsiteY4" fmla="*/ 0 h 594098"/>
              <a:gd name="connsiteX0" fmla="*/ 1 w 93834"/>
              <a:gd name="connsiteY0" fmla="*/ 452829 h 452829"/>
              <a:gd name="connsiteX1" fmla="*/ 73505 w 93834"/>
              <a:gd name="connsiteY1" fmla="*/ 328009 h 452829"/>
              <a:gd name="connsiteX2" fmla="*/ 62875 w 93834"/>
              <a:gd name="connsiteY2" fmla="*/ 202921 h 452829"/>
              <a:gd name="connsiteX3" fmla="*/ 93834 w 93834"/>
              <a:gd name="connsiteY3" fmla="*/ 0 h 452829"/>
              <a:gd name="connsiteX0" fmla="*/ 0 w 93833"/>
              <a:gd name="connsiteY0" fmla="*/ 452829 h 452829"/>
              <a:gd name="connsiteX1" fmla="*/ 73504 w 93833"/>
              <a:gd name="connsiteY1" fmla="*/ 328009 h 452829"/>
              <a:gd name="connsiteX2" fmla="*/ 62874 w 93833"/>
              <a:gd name="connsiteY2" fmla="*/ 202921 h 452829"/>
              <a:gd name="connsiteX3" fmla="*/ 93833 w 93833"/>
              <a:gd name="connsiteY3" fmla="*/ 0 h 452829"/>
              <a:gd name="connsiteX0" fmla="*/ 26659 w 53680"/>
              <a:gd name="connsiteY0" fmla="*/ 460475 h 460475"/>
              <a:gd name="connsiteX1" fmla="*/ 33351 w 53680"/>
              <a:gd name="connsiteY1" fmla="*/ 328009 h 460475"/>
              <a:gd name="connsiteX2" fmla="*/ 22721 w 53680"/>
              <a:gd name="connsiteY2" fmla="*/ 202921 h 460475"/>
              <a:gd name="connsiteX3" fmla="*/ 53680 w 53680"/>
              <a:gd name="connsiteY3" fmla="*/ 0 h 460475"/>
              <a:gd name="connsiteX0" fmla="*/ 16328 w 43349"/>
              <a:gd name="connsiteY0" fmla="*/ 460475 h 460475"/>
              <a:gd name="connsiteX1" fmla="*/ 23020 w 43349"/>
              <a:gd name="connsiteY1" fmla="*/ 328009 h 460475"/>
              <a:gd name="connsiteX2" fmla="*/ 12390 w 43349"/>
              <a:gd name="connsiteY2" fmla="*/ 202921 h 460475"/>
              <a:gd name="connsiteX3" fmla="*/ 43349 w 43349"/>
              <a:gd name="connsiteY3" fmla="*/ 0 h 460475"/>
              <a:gd name="connsiteX0" fmla="*/ 16328 w 43349"/>
              <a:gd name="connsiteY0" fmla="*/ 460475 h 460475"/>
              <a:gd name="connsiteX1" fmla="*/ 23020 w 43349"/>
              <a:gd name="connsiteY1" fmla="*/ 328009 h 460475"/>
              <a:gd name="connsiteX2" fmla="*/ 12390 w 43349"/>
              <a:gd name="connsiteY2" fmla="*/ 202921 h 460475"/>
              <a:gd name="connsiteX3" fmla="*/ 43349 w 43349"/>
              <a:gd name="connsiteY3" fmla="*/ 0 h 460475"/>
              <a:gd name="connsiteX0" fmla="*/ 9612 w 36633"/>
              <a:gd name="connsiteY0" fmla="*/ 460475 h 460475"/>
              <a:gd name="connsiteX1" fmla="*/ 16304 w 36633"/>
              <a:gd name="connsiteY1" fmla="*/ 328009 h 460475"/>
              <a:gd name="connsiteX2" fmla="*/ 5674 w 36633"/>
              <a:gd name="connsiteY2" fmla="*/ 202921 h 460475"/>
              <a:gd name="connsiteX3" fmla="*/ 36633 w 36633"/>
              <a:gd name="connsiteY3" fmla="*/ 0 h 460475"/>
              <a:gd name="connsiteX0" fmla="*/ 9611 w 36632"/>
              <a:gd name="connsiteY0" fmla="*/ 460475 h 460475"/>
              <a:gd name="connsiteX1" fmla="*/ 16303 w 36632"/>
              <a:gd name="connsiteY1" fmla="*/ 328009 h 460475"/>
              <a:gd name="connsiteX2" fmla="*/ 5673 w 36632"/>
              <a:gd name="connsiteY2" fmla="*/ 179983 h 460475"/>
              <a:gd name="connsiteX3" fmla="*/ 36632 w 36632"/>
              <a:gd name="connsiteY3" fmla="*/ 0 h 460475"/>
              <a:gd name="connsiteX0" fmla="*/ 3938 w 30959"/>
              <a:gd name="connsiteY0" fmla="*/ 460475 h 460475"/>
              <a:gd name="connsiteX1" fmla="*/ 10630 w 30959"/>
              <a:gd name="connsiteY1" fmla="*/ 328009 h 460475"/>
              <a:gd name="connsiteX2" fmla="*/ 0 w 30959"/>
              <a:gd name="connsiteY2" fmla="*/ 179983 h 460475"/>
              <a:gd name="connsiteX3" fmla="*/ 30959 w 30959"/>
              <a:gd name="connsiteY3" fmla="*/ 0 h 460475"/>
              <a:gd name="connsiteX0" fmla="*/ 3938 w 30959"/>
              <a:gd name="connsiteY0" fmla="*/ 460475 h 460475"/>
              <a:gd name="connsiteX1" fmla="*/ 10630 w 30959"/>
              <a:gd name="connsiteY1" fmla="*/ 328009 h 460475"/>
              <a:gd name="connsiteX2" fmla="*/ 0 w 30959"/>
              <a:gd name="connsiteY2" fmla="*/ 179983 h 460475"/>
              <a:gd name="connsiteX3" fmla="*/ 30959 w 30959"/>
              <a:gd name="connsiteY3" fmla="*/ 0 h 460475"/>
              <a:gd name="connsiteX0" fmla="*/ 3938 w 30959"/>
              <a:gd name="connsiteY0" fmla="*/ 460475 h 460475"/>
              <a:gd name="connsiteX1" fmla="*/ 10630 w 30959"/>
              <a:gd name="connsiteY1" fmla="*/ 328009 h 460475"/>
              <a:gd name="connsiteX2" fmla="*/ 0 w 30959"/>
              <a:gd name="connsiteY2" fmla="*/ 179983 h 460475"/>
              <a:gd name="connsiteX3" fmla="*/ 30959 w 30959"/>
              <a:gd name="connsiteY3" fmla="*/ 0 h 460475"/>
              <a:gd name="connsiteX0" fmla="*/ 3938 w 12248"/>
              <a:gd name="connsiteY0" fmla="*/ 452387 h 452387"/>
              <a:gd name="connsiteX1" fmla="*/ 10630 w 12248"/>
              <a:gd name="connsiteY1" fmla="*/ 319921 h 452387"/>
              <a:gd name="connsiteX2" fmla="*/ 0 w 12248"/>
              <a:gd name="connsiteY2" fmla="*/ 171895 h 452387"/>
              <a:gd name="connsiteX3" fmla="*/ 5159 w 12248"/>
              <a:gd name="connsiteY3" fmla="*/ 0 h 452387"/>
              <a:gd name="connsiteX0" fmla="*/ 3938 w 10683"/>
              <a:gd name="connsiteY0" fmla="*/ 452387 h 452387"/>
              <a:gd name="connsiteX1" fmla="*/ 10630 w 10683"/>
              <a:gd name="connsiteY1" fmla="*/ 319921 h 452387"/>
              <a:gd name="connsiteX2" fmla="*/ 0 w 10683"/>
              <a:gd name="connsiteY2" fmla="*/ 171895 h 452387"/>
              <a:gd name="connsiteX3" fmla="*/ 5159 w 10683"/>
              <a:gd name="connsiteY3" fmla="*/ 0 h 452387"/>
              <a:gd name="connsiteX0" fmla="*/ 10389 w 11834"/>
              <a:gd name="connsiteY0" fmla="*/ 452389 h 452389"/>
              <a:gd name="connsiteX1" fmla="*/ 10630 w 11834"/>
              <a:gd name="connsiteY1" fmla="*/ 319921 h 452389"/>
              <a:gd name="connsiteX2" fmla="*/ 0 w 11834"/>
              <a:gd name="connsiteY2" fmla="*/ 171895 h 452389"/>
              <a:gd name="connsiteX3" fmla="*/ 5159 w 11834"/>
              <a:gd name="connsiteY3" fmla="*/ 0 h 452389"/>
              <a:gd name="connsiteX0" fmla="*/ 5230 w 6354"/>
              <a:gd name="connsiteY0" fmla="*/ 452389 h 452389"/>
              <a:gd name="connsiteX1" fmla="*/ 5471 w 6354"/>
              <a:gd name="connsiteY1" fmla="*/ 319921 h 452389"/>
              <a:gd name="connsiteX2" fmla="*/ 0 w 6354"/>
              <a:gd name="connsiteY2" fmla="*/ 0 h 452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54" h="452389">
                <a:moveTo>
                  <a:pt x="5230" y="452389"/>
                </a:moveTo>
                <a:cubicBezTo>
                  <a:pt x="7019" y="371724"/>
                  <a:pt x="6343" y="395319"/>
                  <a:pt x="5471" y="319921"/>
                </a:cubicBezTo>
                <a:cubicBezTo>
                  <a:pt x="4599" y="244523"/>
                  <a:pt x="1140" y="66650"/>
                  <a:pt x="0" y="0"/>
                </a:cubicBezTo>
              </a:path>
            </a:pathLst>
          </a:custGeom>
          <a:ln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  <a:tailEnd type="arrow"/>
              </a:ln>
            </a:endParaRPr>
          </a:p>
        </p:txBody>
      </p:sp>
      <p:cxnSp>
        <p:nvCxnSpPr>
          <p:cNvPr id="35" name="Straight Arrow Connector 34"/>
          <p:cNvCxnSpPr/>
          <p:nvPr/>
        </p:nvCxnSpPr>
        <p:spPr>
          <a:xfrm>
            <a:off x="2486276" y="3795729"/>
            <a:ext cx="72000" cy="0"/>
          </a:xfrm>
          <a:prstGeom prst="straightConnector1">
            <a:avLst/>
          </a:prstGeom>
          <a:ln>
            <a:solidFill>
              <a:schemeClr val="accent5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Freeform 50"/>
          <p:cNvSpPr/>
          <p:nvPr/>
        </p:nvSpPr>
        <p:spPr>
          <a:xfrm rot="16200000" flipV="1">
            <a:off x="5397049" y="1706262"/>
            <a:ext cx="671332" cy="3571275"/>
          </a:xfrm>
          <a:custGeom>
            <a:avLst/>
            <a:gdLst>
              <a:gd name="connsiteX0" fmla="*/ 0 w 1100765"/>
              <a:gd name="connsiteY0" fmla="*/ 541867 h 541867"/>
              <a:gd name="connsiteX1" fmla="*/ 304800 w 1100765"/>
              <a:gd name="connsiteY1" fmla="*/ 524934 h 541867"/>
              <a:gd name="connsiteX2" fmla="*/ 372533 w 1100765"/>
              <a:gd name="connsiteY2" fmla="*/ 508000 h 541867"/>
              <a:gd name="connsiteX3" fmla="*/ 440267 w 1100765"/>
              <a:gd name="connsiteY3" fmla="*/ 457200 h 541867"/>
              <a:gd name="connsiteX4" fmla="*/ 524933 w 1100765"/>
              <a:gd name="connsiteY4" fmla="*/ 423334 h 541867"/>
              <a:gd name="connsiteX5" fmla="*/ 694267 w 1100765"/>
              <a:gd name="connsiteY5" fmla="*/ 321734 h 541867"/>
              <a:gd name="connsiteX6" fmla="*/ 762000 w 1100765"/>
              <a:gd name="connsiteY6" fmla="*/ 287867 h 541867"/>
              <a:gd name="connsiteX7" fmla="*/ 880533 w 1100765"/>
              <a:gd name="connsiteY7" fmla="*/ 203200 h 541867"/>
              <a:gd name="connsiteX8" fmla="*/ 931333 w 1100765"/>
              <a:gd name="connsiteY8" fmla="*/ 186267 h 541867"/>
              <a:gd name="connsiteX9" fmla="*/ 1016000 w 1100765"/>
              <a:gd name="connsiteY9" fmla="*/ 101600 h 541867"/>
              <a:gd name="connsiteX10" fmla="*/ 1049867 w 1100765"/>
              <a:gd name="connsiteY10" fmla="*/ 50800 h 541867"/>
              <a:gd name="connsiteX11" fmla="*/ 1100667 w 1100765"/>
              <a:gd name="connsiteY11" fmla="*/ 0 h 541867"/>
              <a:gd name="connsiteX0" fmla="*/ 0 w 1100765"/>
              <a:gd name="connsiteY0" fmla="*/ 541867 h 541867"/>
              <a:gd name="connsiteX1" fmla="*/ 304800 w 1100765"/>
              <a:gd name="connsiteY1" fmla="*/ 524934 h 541867"/>
              <a:gd name="connsiteX2" fmla="*/ 372533 w 1100765"/>
              <a:gd name="connsiteY2" fmla="*/ 508000 h 541867"/>
              <a:gd name="connsiteX3" fmla="*/ 440267 w 1100765"/>
              <a:gd name="connsiteY3" fmla="*/ 457200 h 541867"/>
              <a:gd name="connsiteX4" fmla="*/ 524933 w 1100765"/>
              <a:gd name="connsiteY4" fmla="*/ 423334 h 541867"/>
              <a:gd name="connsiteX5" fmla="*/ 762000 w 1100765"/>
              <a:gd name="connsiteY5" fmla="*/ 287867 h 541867"/>
              <a:gd name="connsiteX6" fmla="*/ 880533 w 1100765"/>
              <a:gd name="connsiteY6" fmla="*/ 203200 h 541867"/>
              <a:gd name="connsiteX7" fmla="*/ 931333 w 1100765"/>
              <a:gd name="connsiteY7" fmla="*/ 186267 h 541867"/>
              <a:gd name="connsiteX8" fmla="*/ 1016000 w 1100765"/>
              <a:gd name="connsiteY8" fmla="*/ 101600 h 541867"/>
              <a:gd name="connsiteX9" fmla="*/ 1049867 w 1100765"/>
              <a:gd name="connsiteY9" fmla="*/ 50800 h 541867"/>
              <a:gd name="connsiteX10" fmla="*/ 1100667 w 1100765"/>
              <a:gd name="connsiteY10" fmla="*/ 0 h 541867"/>
              <a:gd name="connsiteX0" fmla="*/ 0 w 1100765"/>
              <a:gd name="connsiteY0" fmla="*/ 541867 h 541867"/>
              <a:gd name="connsiteX1" fmla="*/ 304800 w 1100765"/>
              <a:gd name="connsiteY1" fmla="*/ 524934 h 541867"/>
              <a:gd name="connsiteX2" fmla="*/ 372533 w 1100765"/>
              <a:gd name="connsiteY2" fmla="*/ 508000 h 541867"/>
              <a:gd name="connsiteX3" fmla="*/ 440267 w 1100765"/>
              <a:gd name="connsiteY3" fmla="*/ 457200 h 541867"/>
              <a:gd name="connsiteX4" fmla="*/ 524933 w 1100765"/>
              <a:gd name="connsiteY4" fmla="*/ 423334 h 541867"/>
              <a:gd name="connsiteX5" fmla="*/ 762000 w 1100765"/>
              <a:gd name="connsiteY5" fmla="*/ 287867 h 541867"/>
              <a:gd name="connsiteX6" fmla="*/ 880533 w 1100765"/>
              <a:gd name="connsiteY6" fmla="*/ 203200 h 541867"/>
              <a:gd name="connsiteX7" fmla="*/ 1016000 w 1100765"/>
              <a:gd name="connsiteY7" fmla="*/ 101600 h 541867"/>
              <a:gd name="connsiteX8" fmla="*/ 1049867 w 1100765"/>
              <a:gd name="connsiteY8" fmla="*/ 50800 h 541867"/>
              <a:gd name="connsiteX9" fmla="*/ 1100667 w 1100765"/>
              <a:gd name="connsiteY9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372533 w 1100667"/>
              <a:gd name="connsiteY2" fmla="*/ 508000 h 541867"/>
              <a:gd name="connsiteX3" fmla="*/ 440267 w 1100667"/>
              <a:gd name="connsiteY3" fmla="*/ 457200 h 541867"/>
              <a:gd name="connsiteX4" fmla="*/ 524933 w 1100667"/>
              <a:gd name="connsiteY4" fmla="*/ 423334 h 541867"/>
              <a:gd name="connsiteX5" fmla="*/ 762000 w 1100667"/>
              <a:gd name="connsiteY5" fmla="*/ 287867 h 541867"/>
              <a:gd name="connsiteX6" fmla="*/ 880533 w 1100667"/>
              <a:gd name="connsiteY6" fmla="*/ 203200 h 541867"/>
              <a:gd name="connsiteX7" fmla="*/ 1016000 w 1100667"/>
              <a:gd name="connsiteY7" fmla="*/ 101600 h 541867"/>
              <a:gd name="connsiteX8" fmla="*/ 1100667 w 1100667"/>
              <a:gd name="connsiteY8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372533 w 1100667"/>
              <a:gd name="connsiteY2" fmla="*/ 508000 h 541867"/>
              <a:gd name="connsiteX3" fmla="*/ 524933 w 1100667"/>
              <a:gd name="connsiteY3" fmla="*/ 423334 h 541867"/>
              <a:gd name="connsiteX4" fmla="*/ 762000 w 1100667"/>
              <a:gd name="connsiteY4" fmla="*/ 287867 h 541867"/>
              <a:gd name="connsiteX5" fmla="*/ 880533 w 1100667"/>
              <a:gd name="connsiteY5" fmla="*/ 203200 h 541867"/>
              <a:gd name="connsiteX6" fmla="*/ 1016000 w 1100667"/>
              <a:gd name="connsiteY6" fmla="*/ 101600 h 541867"/>
              <a:gd name="connsiteX7" fmla="*/ 1100667 w 1100667"/>
              <a:gd name="connsiteY7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524933 w 1100667"/>
              <a:gd name="connsiteY2" fmla="*/ 423334 h 541867"/>
              <a:gd name="connsiteX3" fmla="*/ 762000 w 1100667"/>
              <a:gd name="connsiteY3" fmla="*/ 287867 h 541867"/>
              <a:gd name="connsiteX4" fmla="*/ 880533 w 1100667"/>
              <a:gd name="connsiteY4" fmla="*/ 203200 h 541867"/>
              <a:gd name="connsiteX5" fmla="*/ 1016000 w 1100667"/>
              <a:gd name="connsiteY5" fmla="*/ 101600 h 541867"/>
              <a:gd name="connsiteX6" fmla="*/ 1100667 w 1100667"/>
              <a:gd name="connsiteY6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558799 w 1100667"/>
              <a:gd name="connsiteY2" fmla="*/ 431801 h 541867"/>
              <a:gd name="connsiteX3" fmla="*/ 762000 w 1100667"/>
              <a:gd name="connsiteY3" fmla="*/ 287867 h 541867"/>
              <a:gd name="connsiteX4" fmla="*/ 880533 w 1100667"/>
              <a:gd name="connsiteY4" fmla="*/ 203200 h 541867"/>
              <a:gd name="connsiteX5" fmla="*/ 1016000 w 1100667"/>
              <a:gd name="connsiteY5" fmla="*/ 101600 h 541867"/>
              <a:gd name="connsiteX6" fmla="*/ 1100667 w 1100667"/>
              <a:gd name="connsiteY6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558799 w 1100667"/>
              <a:gd name="connsiteY2" fmla="*/ 431801 h 541867"/>
              <a:gd name="connsiteX3" fmla="*/ 762000 w 1100667"/>
              <a:gd name="connsiteY3" fmla="*/ 287867 h 541867"/>
              <a:gd name="connsiteX4" fmla="*/ 880533 w 1100667"/>
              <a:gd name="connsiteY4" fmla="*/ 203200 h 541867"/>
              <a:gd name="connsiteX5" fmla="*/ 1100667 w 1100667"/>
              <a:gd name="connsiteY5" fmla="*/ 0 h 541867"/>
              <a:gd name="connsiteX0" fmla="*/ 0 w 795867"/>
              <a:gd name="connsiteY0" fmla="*/ 524934 h 524934"/>
              <a:gd name="connsiteX1" fmla="*/ 253999 w 795867"/>
              <a:gd name="connsiteY1" fmla="*/ 431801 h 524934"/>
              <a:gd name="connsiteX2" fmla="*/ 457200 w 795867"/>
              <a:gd name="connsiteY2" fmla="*/ 287867 h 524934"/>
              <a:gd name="connsiteX3" fmla="*/ 575733 w 795867"/>
              <a:gd name="connsiteY3" fmla="*/ 203200 h 524934"/>
              <a:gd name="connsiteX4" fmla="*/ 795867 w 795867"/>
              <a:gd name="connsiteY4" fmla="*/ 0 h 524934"/>
              <a:gd name="connsiteX0" fmla="*/ 0 w 802972"/>
              <a:gd name="connsiteY0" fmla="*/ 563514 h 563514"/>
              <a:gd name="connsiteX1" fmla="*/ 261104 w 802972"/>
              <a:gd name="connsiteY1" fmla="*/ 431801 h 563514"/>
              <a:gd name="connsiteX2" fmla="*/ 464305 w 802972"/>
              <a:gd name="connsiteY2" fmla="*/ 287867 h 563514"/>
              <a:gd name="connsiteX3" fmla="*/ 582838 w 802972"/>
              <a:gd name="connsiteY3" fmla="*/ 203200 h 563514"/>
              <a:gd name="connsiteX4" fmla="*/ 802972 w 802972"/>
              <a:gd name="connsiteY4" fmla="*/ 0 h 563514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802972 w 802972"/>
              <a:gd name="connsiteY3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618739 w 802972"/>
              <a:gd name="connsiteY3" fmla="*/ 158956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626599 w 802972"/>
              <a:gd name="connsiteY3" fmla="*/ 164691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772013 w 802972"/>
              <a:gd name="connsiteY3" fmla="*/ 202921 h 594098"/>
              <a:gd name="connsiteX4" fmla="*/ 802972 w 802972"/>
              <a:gd name="connsiteY4" fmla="*/ 0 h 594098"/>
              <a:gd name="connsiteX0" fmla="*/ 0 w 809152"/>
              <a:gd name="connsiteY0" fmla="*/ 594098 h 594098"/>
              <a:gd name="connsiteX1" fmla="*/ 261104 w 809152"/>
              <a:gd name="connsiteY1" fmla="*/ 431801 h 594098"/>
              <a:gd name="connsiteX2" fmla="*/ 782643 w 809152"/>
              <a:gd name="connsiteY2" fmla="*/ 328009 h 594098"/>
              <a:gd name="connsiteX3" fmla="*/ 772013 w 809152"/>
              <a:gd name="connsiteY3" fmla="*/ 202921 h 594098"/>
              <a:gd name="connsiteX4" fmla="*/ 802972 w 809152"/>
              <a:gd name="connsiteY4" fmla="*/ 0 h 594098"/>
              <a:gd name="connsiteX0" fmla="*/ 0 w 802972"/>
              <a:gd name="connsiteY0" fmla="*/ 594098 h 594098"/>
              <a:gd name="connsiteX1" fmla="*/ 709139 w 802972"/>
              <a:gd name="connsiteY1" fmla="*/ 452829 h 594098"/>
              <a:gd name="connsiteX2" fmla="*/ 782643 w 802972"/>
              <a:gd name="connsiteY2" fmla="*/ 328009 h 594098"/>
              <a:gd name="connsiteX3" fmla="*/ 772013 w 802972"/>
              <a:gd name="connsiteY3" fmla="*/ 202921 h 594098"/>
              <a:gd name="connsiteX4" fmla="*/ 802972 w 802972"/>
              <a:gd name="connsiteY4" fmla="*/ 0 h 594098"/>
              <a:gd name="connsiteX0" fmla="*/ 1 w 93834"/>
              <a:gd name="connsiteY0" fmla="*/ 452829 h 452829"/>
              <a:gd name="connsiteX1" fmla="*/ 73505 w 93834"/>
              <a:gd name="connsiteY1" fmla="*/ 328009 h 452829"/>
              <a:gd name="connsiteX2" fmla="*/ 62875 w 93834"/>
              <a:gd name="connsiteY2" fmla="*/ 202921 h 452829"/>
              <a:gd name="connsiteX3" fmla="*/ 93834 w 93834"/>
              <a:gd name="connsiteY3" fmla="*/ 0 h 452829"/>
              <a:gd name="connsiteX0" fmla="*/ 0 w 93833"/>
              <a:gd name="connsiteY0" fmla="*/ 452829 h 452829"/>
              <a:gd name="connsiteX1" fmla="*/ 73504 w 93833"/>
              <a:gd name="connsiteY1" fmla="*/ 328009 h 452829"/>
              <a:gd name="connsiteX2" fmla="*/ 62874 w 93833"/>
              <a:gd name="connsiteY2" fmla="*/ 202921 h 452829"/>
              <a:gd name="connsiteX3" fmla="*/ 93833 w 93833"/>
              <a:gd name="connsiteY3" fmla="*/ 0 h 452829"/>
              <a:gd name="connsiteX0" fmla="*/ 26659 w 53680"/>
              <a:gd name="connsiteY0" fmla="*/ 460475 h 460475"/>
              <a:gd name="connsiteX1" fmla="*/ 33351 w 53680"/>
              <a:gd name="connsiteY1" fmla="*/ 328009 h 460475"/>
              <a:gd name="connsiteX2" fmla="*/ 22721 w 53680"/>
              <a:gd name="connsiteY2" fmla="*/ 202921 h 460475"/>
              <a:gd name="connsiteX3" fmla="*/ 53680 w 53680"/>
              <a:gd name="connsiteY3" fmla="*/ 0 h 460475"/>
              <a:gd name="connsiteX0" fmla="*/ 16328 w 43349"/>
              <a:gd name="connsiteY0" fmla="*/ 460475 h 460475"/>
              <a:gd name="connsiteX1" fmla="*/ 23020 w 43349"/>
              <a:gd name="connsiteY1" fmla="*/ 328009 h 460475"/>
              <a:gd name="connsiteX2" fmla="*/ 12390 w 43349"/>
              <a:gd name="connsiteY2" fmla="*/ 202921 h 460475"/>
              <a:gd name="connsiteX3" fmla="*/ 43349 w 43349"/>
              <a:gd name="connsiteY3" fmla="*/ 0 h 460475"/>
              <a:gd name="connsiteX0" fmla="*/ 16328 w 43349"/>
              <a:gd name="connsiteY0" fmla="*/ 460475 h 460475"/>
              <a:gd name="connsiteX1" fmla="*/ 23020 w 43349"/>
              <a:gd name="connsiteY1" fmla="*/ 328009 h 460475"/>
              <a:gd name="connsiteX2" fmla="*/ 12390 w 43349"/>
              <a:gd name="connsiteY2" fmla="*/ 202921 h 460475"/>
              <a:gd name="connsiteX3" fmla="*/ 43349 w 43349"/>
              <a:gd name="connsiteY3" fmla="*/ 0 h 460475"/>
              <a:gd name="connsiteX0" fmla="*/ 9612 w 36633"/>
              <a:gd name="connsiteY0" fmla="*/ 460475 h 460475"/>
              <a:gd name="connsiteX1" fmla="*/ 16304 w 36633"/>
              <a:gd name="connsiteY1" fmla="*/ 328009 h 460475"/>
              <a:gd name="connsiteX2" fmla="*/ 5674 w 36633"/>
              <a:gd name="connsiteY2" fmla="*/ 202921 h 460475"/>
              <a:gd name="connsiteX3" fmla="*/ 36633 w 36633"/>
              <a:gd name="connsiteY3" fmla="*/ 0 h 460475"/>
              <a:gd name="connsiteX0" fmla="*/ 9611 w 36632"/>
              <a:gd name="connsiteY0" fmla="*/ 460475 h 460475"/>
              <a:gd name="connsiteX1" fmla="*/ 16303 w 36632"/>
              <a:gd name="connsiteY1" fmla="*/ 328009 h 460475"/>
              <a:gd name="connsiteX2" fmla="*/ 5673 w 36632"/>
              <a:gd name="connsiteY2" fmla="*/ 179983 h 460475"/>
              <a:gd name="connsiteX3" fmla="*/ 36632 w 36632"/>
              <a:gd name="connsiteY3" fmla="*/ 0 h 460475"/>
              <a:gd name="connsiteX0" fmla="*/ 3938 w 30959"/>
              <a:gd name="connsiteY0" fmla="*/ 460475 h 460475"/>
              <a:gd name="connsiteX1" fmla="*/ 10630 w 30959"/>
              <a:gd name="connsiteY1" fmla="*/ 328009 h 460475"/>
              <a:gd name="connsiteX2" fmla="*/ 0 w 30959"/>
              <a:gd name="connsiteY2" fmla="*/ 179983 h 460475"/>
              <a:gd name="connsiteX3" fmla="*/ 30959 w 30959"/>
              <a:gd name="connsiteY3" fmla="*/ 0 h 460475"/>
              <a:gd name="connsiteX0" fmla="*/ 3938 w 30959"/>
              <a:gd name="connsiteY0" fmla="*/ 460475 h 460475"/>
              <a:gd name="connsiteX1" fmla="*/ 10630 w 30959"/>
              <a:gd name="connsiteY1" fmla="*/ 328009 h 460475"/>
              <a:gd name="connsiteX2" fmla="*/ 0 w 30959"/>
              <a:gd name="connsiteY2" fmla="*/ 179983 h 460475"/>
              <a:gd name="connsiteX3" fmla="*/ 30959 w 30959"/>
              <a:gd name="connsiteY3" fmla="*/ 0 h 460475"/>
              <a:gd name="connsiteX0" fmla="*/ 3938 w 30959"/>
              <a:gd name="connsiteY0" fmla="*/ 460475 h 460475"/>
              <a:gd name="connsiteX1" fmla="*/ 10630 w 30959"/>
              <a:gd name="connsiteY1" fmla="*/ 328009 h 460475"/>
              <a:gd name="connsiteX2" fmla="*/ 0 w 30959"/>
              <a:gd name="connsiteY2" fmla="*/ 179983 h 460475"/>
              <a:gd name="connsiteX3" fmla="*/ 30959 w 30959"/>
              <a:gd name="connsiteY3" fmla="*/ 0 h 460475"/>
              <a:gd name="connsiteX0" fmla="*/ 3938 w 12248"/>
              <a:gd name="connsiteY0" fmla="*/ 452387 h 452387"/>
              <a:gd name="connsiteX1" fmla="*/ 10630 w 12248"/>
              <a:gd name="connsiteY1" fmla="*/ 319921 h 452387"/>
              <a:gd name="connsiteX2" fmla="*/ 0 w 12248"/>
              <a:gd name="connsiteY2" fmla="*/ 171895 h 452387"/>
              <a:gd name="connsiteX3" fmla="*/ 5159 w 12248"/>
              <a:gd name="connsiteY3" fmla="*/ 0 h 452387"/>
              <a:gd name="connsiteX0" fmla="*/ 3938 w 10683"/>
              <a:gd name="connsiteY0" fmla="*/ 452387 h 452387"/>
              <a:gd name="connsiteX1" fmla="*/ 10630 w 10683"/>
              <a:gd name="connsiteY1" fmla="*/ 319921 h 452387"/>
              <a:gd name="connsiteX2" fmla="*/ 0 w 10683"/>
              <a:gd name="connsiteY2" fmla="*/ 171895 h 452387"/>
              <a:gd name="connsiteX3" fmla="*/ 5159 w 10683"/>
              <a:gd name="connsiteY3" fmla="*/ 0 h 452387"/>
              <a:gd name="connsiteX0" fmla="*/ 10389 w 11834"/>
              <a:gd name="connsiteY0" fmla="*/ 452389 h 452389"/>
              <a:gd name="connsiteX1" fmla="*/ 10630 w 11834"/>
              <a:gd name="connsiteY1" fmla="*/ 319921 h 452389"/>
              <a:gd name="connsiteX2" fmla="*/ 0 w 11834"/>
              <a:gd name="connsiteY2" fmla="*/ 171895 h 452389"/>
              <a:gd name="connsiteX3" fmla="*/ 5159 w 11834"/>
              <a:gd name="connsiteY3" fmla="*/ 0 h 452389"/>
              <a:gd name="connsiteX0" fmla="*/ 5230 w 6354"/>
              <a:gd name="connsiteY0" fmla="*/ 452389 h 452389"/>
              <a:gd name="connsiteX1" fmla="*/ 5471 w 6354"/>
              <a:gd name="connsiteY1" fmla="*/ 319921 h 452389"/>
              <a:gd name="connsiteX2" fmla="*/ 0 w 6354"/>
              <a:gd name="connsiteY2" fmla="*/ 0 h 452389"/>
              <a:gd name="connsiteX0" fmla="*/ 8231 w 10001"/>
              <a:gd name="connsiteY0" fmla="*/ 10000 h 10000"/>
              <a:gd name="connsiteX1" fmla="*/ 8610 w 10001"/>
              <a:gd name="connsiteY1" fmla="*/ 7072 h 10000"/>
              <a:gd name="connsiteX2" fmla="*/ 2844 w 10001"/>
              <a:gd name="connsiteY2" fmla="*/ 3343 h 10000"/>
              <a:gd name="connsiteX3" fmla="*/ 0 w 10001"/>
              <a:gd name="connsiteY3" fmla="*/ 0 h 10000"/>
              <a:gd name="connsiteX0" fmla="*/ 5665 w 7435"/>
              <a:gd name="connsiteY0" fmla="*/ 10733 h 10733"/>
              <a:gd name="connsiteX1" fmla="*/ 6044 w 7435"/>
              <a:gd name="connsiteY1" fmla="*/ 7805 h 10733"/>
              <a:gd name="connsiteX2" fmla="*/ 278 w 7435"/>
              <a:gd name="connsiteY2" fmla="*/ 4076 h 10733"/>
              <a:gd name="connsiteX3" fmla="*/ 2990 w 7435"/>
              <a:gd name="connsiteY3" fmla="*/ 0 h 10733"/>
              <a:gd name="connsiteX0" fmla="*/ 7481 w 9862"/>
              <a:gd name="connsiteY0" fmla="*/ 10000 h 10000"/>
              <a:gd name="connsiteX1" fmla="*/ 7991 w 9862"/>
              <a:gd name="connsiteY1" fmla="*/ 7272 h 10000"/>
              <a:gd name="connsiteX2" fmla="*/ 236 w 9862"/>
              <a:gd name="connsiteY2" fmla="*/ 3798 h 10000"/>
              <a:gd name="connsiteX3" fmla="*/ 3972 w 9862"/>
              <a:gd name="connsiteY3" fmla="*/ 1689 h 10000"/>
              <a:gd name="connsiteX4" fmla="*/ 3884 w 9862"/>
              <a:gd name="connsiteY4" fmla="*/ 0 h 10000"/>
              <a:gd name="connsiteX0" fmla="*/ 7586 w 112274"/>
              <a:gd name="connsiteY0" fmla="*/ 11805 h 11805"/>
              <a:gd name="connsiteX1" fmla="*/ 8103 w 112274"/>
              <a:gd name="connsiteY1" fmla="*/ 9077 h 11805"/>
              <a:gd name="connsiteX2" fmla="*/ 239 w 112274"/>
              <a:gd name="connsiteY2" fmla="*/ 5603 h 11805"/>
              <a:gd name="connsiteX3" fmla="*/ 4028 w 112274"/>
              <a:gd name="connsiteY3" fmla="*/ 3494 h 11805"/>
              <a:gd name="connsiteX4" fmla="*/ 112274 w 112274"/>
              <a:gd name="connsiteY4" fmla="*/ 0 h 11805"/>
              <a:gd name="connsiteX0" fmla="*/ 13135 w 117823"/>
              <a:gd name="connsiteY0" fmla="*/ 11805 h 11805"/>
              <a:gd name="connsiteX1" fmla="*/ 13652 w 117823"/>
              <a:gd name="connsiteY1" fmla="*/ 9077 h 11805"/>
              <a:gd name="connsiteX2" fmla="*/ 5788 w 117823"/>
              <a:gd name="connsiteY2" fmla="*/ 5603 h 11805"/>
              <a:gd name="connsiteX3" fmla="*/ 9577 w 117823"/>
              <a:gd name="connsiteY3" fmla="*/ 3494 h 11805"/>
              <a:gd name="connsiteX4" fmla="*/ 117823 w 117823"/>
              <a:gd name="connsiteY4" fmla="*/ 0 h 11805"/>
              <a:gd name="connsiteX0" fmla="*/ 13135 w 117823"/>
              <a:gd name="connsiteY0" fmla="*/ 11805 h 11805"/>
              <a:gd name="connsiteX1" fmla="*/ 13652 w 117823"/>
              <a:gd name="connsiteY1" fmla="*/ 9077 h 11805"/>
              <a:gd name="connsiteX2" fmla="*/ 5788 w 117823"/>
              <a:gd name="connsiteY2" fmla="*/ 5603 h 11805"/>
              <a:gd name="connsiteX3" fmla="*/ 9577 w 117823"/>
              <a:gd name="connsiteY3" fmla="*/ 3494 h 11805"/>
              <a:gd name="connsiteX4" fmla="*/ 117823 w 117823"/>
              <a:gd name="connsiteY4" fmla="*/ 0 h 11805"/>
              <a:gd name="connsiteX0" fmla="*/ 13135 w 117823"/>
              <a:gd name="connsiteY0" fmla="*/ 11805 h 11805"/>
              <a:gd name="connsiteX1" fmla="*/ 13652 w 117823"/>
              <a:gd name="connsiteY1" fmla="*/ 9077 h 11805"/>
              <a:gd name="connsiteX2" fmla="*/ 5788 w 117823"/>
              <a:gd name="connsiteY2" fmla="*/ 5603 h 11805"/>
              <a:gd name="connsiteX3" fmla="*/ 9577 w 117823"/>
              <a:gd name="connsiteY3" fmla="*/ 3494 h 11805"/>
              <a:gd name="connsiteX4" fmla="*/ 30556 w 117823"/>
              <a:gd name="connsiteY4" fmla="*/ 2827 h 11805"/>
              <a:gd name="connsiteX5" fmla="*/ 117823 w 117823"/>
              <a:gd name="connsiteY5" fmla="*/ 0 h 11805"/>
              <a:gd name="connsiteX0" fmla="*/ 13135 w 117823"/>
              <a:gd name="connsiteY0" fmla="*/ 11805 h 11805"/>
              <a:gd name="connsiteX1" fmla="*/ 13652 w 117823"/>
              <a:gd name="connsiteY1" fmla="*/ 9077 h 11805"/>
              <a:gd name="connsiteX2" fmla="*/ 5788 w 117823"/>
              <a:gd name="connsiteY2" fmla="*/ 5603 h 11805"/>
              <a:gd name="connsiteX3" fmla="*/ 9577 w 117823"/>
              <a:gd name="connsiteY3" fmla="*/ 3494 h 11805"/>
              <a:gd name="connsiteX4" fmla="*/ 30556 w 117823"/>
              <a:gd name="connsiteY4" fmla="*/ 2827 h 11805"/>
              <a:gd name="connsiteX5" fmla="*/ 117823 w 117823"/>
              <a:gd name="connsiteY5" fmla="*/ 0 h 11805"/>
              <a:gd name="connsiteX0" fmla="*/ 13136 w 117824"/>
              <a:gd name="connsiteY0" fmla="*/ 11805 h 11805"/>
              <a:gd name="connsiteX1" fmla="*/ 13653 w 117824"/>
              <a:gd name="connsiteY1" fmla="*/ 9077 h 11805"/>
              <a:gd name="connsiteX2" fmla="*/ 5789 w 117824"/>
              <a:gd name="connsiteY2" fmla="*/ 5603 h 11805"/>
              <a:gd name="connsiteX3" fmla="*/ 9578 w 117824"/>
              <a:gd name="connsiteY3" fmla="*/ 3494 h 11805"/>
              <a:gd name="connsiteX4" fmla="*/ 30557 w 117824"/>
              <a:gd name="connsiteY4" fmla="*/ 2827 h 11805"/>
              <a:gd name="connsiteX5" fmla="*/ 117824 w 117824"/>
              <a:gd name="connsiteY5" fmla="*/ 0 h 11805"/>
              <a:gd name="connsiteX0" fmla="*/ 8609 w 113297"/>
              <a:gd name="connsiteY0" fmla="*/ 11805 h 11805"/>
              <a:gd name="connsiteX1" fmla="*/ 9126 w 113297"/>
              <a:gd name="connsiteY1" fmla="*/ 9077 h 11805"/>
              <a:gd name="connsiteX2" fmla="*/ 1262 w 113297"/>
              <a:gd name="connsiteY2" fmla="*/ 5603 h 11805"/>
              <a:gd name="connsiteX3" fmla="*/ 5051 w 113297"/>
              <a:gd name="connsiteY3" fmla="*/ 3494 h 11805"/>
              <a:gd name="connsiteX4" fmla="*/ 26030 w 113297"/>
              <a:gd name="connsiteY4" fmla="*/ 2827 h 11805"/>
              <a:gd name="connsiteX5" fmla="*/ 113297 w 113297"/>
              <a:gd name="connsiteY5" fmla="*/ 0 h 11805"/>
              <a:gd name="connsiteX0" fmla="*/ 10708 w 115396"/>
              <a:gd name="connsiteY0" fmla="*/ 11805 h 11805"/>
              <a:gd name="connsiteX1" fmla="*/ 11225 w 115396"/>
              <a:gd name="connsiteY1" fmla="*/ 9077 h 11805"/>
              <a:gd name="connsiteX2" fmla="*/ 3361 w 115396"/>
              <a:gd name="connsiteY2" fmla="*/ 5603 h 11805"/>
              <a:gd name="connsiteX3" fmla="*/ 3446 w 115396"/>
              <a:gd name="connsiteY3" fmla="*/ 3956 h 11805"/>
              <a:gd name="connsiteX4" fmla="*/ 28129 w 115396"/>
              <a:gd name="connsiteY4" fmla="*/ 2827 h 11805"/>
              <a:gd name="connsiteX5" fmla="*/ 115396 w 115396"/>
              <a:gd name="connsiteY5" fmla="*/ 0 h 11805"/>
              <a:gd name="connsiteX0" fmla="*/ 9895 w 114583"/>
              <a:gd name="connsiteY0" fmla="*/ 11805 h 11805"/>
              <a:gd name="connsiteX1" fmla="*/ 10412 w 114583"/>
              <a:gd name="connsiteY1" fmla="*/ 9077 h 11805"/>
              <a:gd name="connsiteX2" fmla="*/ 2548 w 114583"/>
              <a:gd name="connsiteY2" fmla="*/ 5603 h 11805"/>
              <a:gd name="connsiteX3" fmla="*/ 2633 w 114583"/>
              <a:gd name="connsiteY3" fmla="*/ 3956 h 11805"/>
              <a:gd name="connsiteX4" fmla="*/ 27316 w 114583"/>
              <a:gd name="connsiteY4" fmla="*/ 2827 h 11805"/>
              <a:gd name="connsiteX5" fmla="*/ 114583 w 114583"/>
              <a:gd name="connsiteY5" fmla="*/ 0 h 11805"/>
              <a:gd name="connsiteX0" fmla="*/ 9895 w 114583"/>
              <a:gd name="connsiteY0" fmla="*/ 11805 h 11805"/>
              <a:gd name="connsiteX1" fmla="*/ 10412 w 114583"/>
              <a:gd name="connsiteY1" fmla="*/ 9077 h 11805"/>
              <a:gd name="connsiteX2" fmla="*/ 2548 w 114583"/>
              <a:gd name="connsiteY2" fmla="*/ 5603 h 11805"/>
              <a:gd name="connsiteX3" fmla="*/ 2633 w 114583"/>
              <a:gd name="connsiteY3" fmla="*/ 3956 h 11805"/>
              <a:gd name="connsiteX4" fmla="*/ 27316 w 114583"/>
              <a:gd name="connsiteY4" fmla="*/ 2827 h 11805"/>
              <a:gd name="connsiteX5" fmla="*/ 114583 w 114583"/>
              <a:gd name="connsiteY5" fmla="*/ 0 h 11805"/>
              <a:gd name="connsiteX0" fmla="*/ 9895 w 114583"/>
              <a:gd name="connsiteY0" fmla="*/ 11805 h 11805"/>
              <a:gd name="connsiteX1" fmla="*/ 10412 w 114583"/>
              <a:gd name="connsiteY1" fmla="*/ 9077 h 11805"/>
              <a:gd name="connsiteX2" fmla="*/ 2548 w 114583"/>
              <a:gd name="connsiteY2" fmla="*/ 5603 h 11805"/>
              <a:gd name="connsiteX3" fmla="*/ 2633 w 114583"/>
              <a:gd name="connsiteY3" fmla="*/ 3956 h 11805"/>
              <a:gd name="connsiteX4" fmla="*/ 27316 w 114583"/>
              <a:gd name="connsiteY4" fmla="*/ 2827 h 11805"/>
              <a:gd name="connsiteX5" fmla="*/ 114583 w 114583"/>
              <a:gd name="connsiteY5" fmla="*/ 0 h 11805"/>
              <a:gd name="connsiteX0" fmla="*/ 9895 w 114583"/>
              <a:gd name="connsiteY0" fmla="*/ 11805 h 11805"/>
              <a:gd name="connsiteX1" fmla="*/ 10412 w 114583"/>
              <a:gd name="connsiteY1" fmla="*/ 9077 h 11805"/>
              <a:gd name="connsiteX2" fmla="*/ 2548 w 114583"/>
              <a:gd name="connsiteY2" fmla="*/ 5603 h 11805"/>
              <a:gd name="connsiteX3" fmla="*/ 2633 w 114583"/>
              <a:gd name="connsiteY3" fmla="*/ 3956 h 11805"/>
              <a:gd name="connsiteX4" fmla="*/ 27316 w 114583"/>
              <a:gd name="connsiteY4" fmla="*/ 2827 h 11805"/>
              <a:gd name="connsiteX5" fmla="*/ 61576 w 114583"/>
              <a:gd name="connsiteY5" fmla="*/ 1749 h 11805"/>
              <a:gd name="connsiteX6" fmla="*/ 114583 w 114583"/>
              <a:gd name="connsiteY6" fmla="*/ 0 h 11805"/>
              <a:gd name="connsiteX0" fmla="*/ 9895 w 114583"/>
              <a:gd name="connsiteY0" fmla="*/ 11805 h 11805"/>
              <a:gd name="connsiteX1" fmla="*/ 10412 w 114583"/>
              <a:gd name="connsiteY1" fmla="*/ 9077 h 11805"/>
              <a:gd name="connsiteX2" fmla="*/ 2548 w 114583"/>
              <a:gd name="connsiteY2" fmla="*/ 5603 h 11805"/>
              <a:gd name="connsiteX3" fmla="*/ 2633 w 114583"/>
              <a:gd name="connsiteY3" fmla="*/ 3956 h 11805"/>
              <a:gd name="connsiteX4" fmla="*/ 27316 w 114583"/>
              <a:gd name="connsiteY4" fmla="*/ 2827 h 11805"/>
              <a:gd name="connsiteX5" fmla="*/ 64354 w 114583"/>
              <a:gd name="connsiteY5" fmla="*/ 1749 h 11805"/>
              <a:gd name="connsiteX6" fmla="*/ 114583 w 114583"/>
              <a:gd name="connsiteY6" fmla="*/ 0 h 11805"/>
              <a:gd name="connsiteX0" fmla="*/ 9895 w 114583"/>
              <a:gd name="connsiteY0" fmla="*/ 11805 h 11805"/>
              <a:gd name="connsiteX1" fmla="*/ 10412 w 114583"/>
              <a:gd name="connsiteY1" fmla="*/ 9077 h 11805"/>
              <a:gd name="connsiteX2" fmla="*/ 2548 w 114583"/>
              <a:gd name="connsiteY2" fmla="*/ 5603 h 11805"/>
              <a:gd name="connsiteX3" fmla="*/ 2633 w 114583"/>
              <a:gd name="connsiteY3" fmla="*/ 3956 h 11805"/>
              <a:gd name="connsiteX4" fmla="*/ 27316 w 114583"/>
              <a:gd name="connsiteY4" fmla="*/ 2827 h 11805"/>
              <a:gd name="connsiteX5" fmla="*/ 78244 w 114583"/>
              <a:gd name="connsiteY5" fmla="*/ 773 h 11805"/>
              <a:gd name="connsiteX6" fmla="*/ 114583 w 114583"/>
              <a:gd name="connsiteY6" fmla="*/ 0 h 11805"/>
              <a:gd name="connsiteX0" fmla="*/ 10364 w 115052"/>
              <a:gd name="connsiteY0" fmla="*/ 11805 h 11805"/>
              <a:gd name="connsiteX1" fmla="*/ 10881 w 115052"/>
              <a:gd name="connsiteY1" fmla="*/ 9077 h 11805"/>
              <a:gd name="connsiteX2" fmla="*/ 3017 w 115052"/>
              <a:gd name="connsiteY2" fmla="*/ 5603 h 11805"/>
              <a:gd name="connsiteX3" fmla="*/ 3102 w 115052"/>
              <a:gd name="connsiteY3" fmla="*/ 3956 h 11805"/>
              <a:gd name="connsiteX4" fmla="*/ 40286 w 115052"/>
              <a:gd name="connsiteY4" fmla="*/ 1777 h 11805"/>
              <a:gd name="connsiteX5" fmla="*/ 78713 w 115052"/>
              <a:gd name="connsiteY5" fmla="*/ 773 h 11805"/>
              <a:gd name="connsiteX6" fmla="*/ 115052 w 115052"/>
              <a:gd name="connsiteY6" fmla="*/ 0 h 11805"/>
              <a:gd name="connsiteX0" fmla="*/ 7718 w 112406"/>
              <a:gd name="connsiteY0" fmla="*/ 11805 h 11805"/>
              <a:gd name="connsiteX1" fmla="*/ 8235 w 112406"/>
              <a:gd name="connsiteY1" fmla="*/ 9077 h 11805"/>
              <a:gd name="connsiteX2" fmla="*/ 371 w 112406"/>
              <a:gd name="connsiteY2" fmla="*/ 5603 h 11805"/>
              <a:gd name="connsiteX3" fmla="*/ 7401 w 112406"/>
              <a:gd name="connsiteY3" fmla="*/ 3053 h 11805"/>
              <a:gd name="connsiteX4" fmla="*/ 37640 w 112406"/>
              <a:gd name="connsiteY4" fmla="*/ 1777 h 11805"/>
              <a:gd name="connsiteX5" fmla="*/ 76067 w 112406"/>
              <a:gd name="connsiteY5" fmla="*/ 773 h 11805"/>
              <a:gd name="connsiteX6" fmla="*/ 112406 w 112406"/>
              <a:gd name="connsiteY6" fmla="*/ 0 h 11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406" h="11805">
                <a:moveTo>
                  <a:pt x="7718" y="11805"/>
                </a:moveTo>
                <a:cubicBezTo>
                  <a:pt x="11559" y="10144"/>
                  <a:pt x="10108" y="10629"/>
                  <a:pt x="8235" y="9077"/>
                </a:cubicBezTo>
                <a:cubicBezTo>
                  <a:pt x="7010" y="8044"/>
                  <a:pt x="2328" y="6701"/>
                  <a:pt x="371" y="5603"/>
                </a:cubicBezTo>
                <a:cubicBezTo>
                  <a:pt x="-939" y="4673"/>
                  <a:pt x="1189" y="3691"/>
                  <a:pt x="7401" y="3053"/>
                </a:cubicBezTo>
                <a:cubicBezTo>
                  <a:pt x="13613" y="2415"/>
                  <a:pt x="26196" y="2157"/>
                  <a:pt x="37640" y="1777"/>
                </a:cubicBezTo>
                <a:lnTo>
                  <a:pt x="76067" y="773"/>
                </a:lnTo>
                <a:lnTo>
                  <a:pt x="112406" y="0"/>
                </a:lnTo>
              </a:path>
            </a:pathLst>
          </a:custGeom>
          <a:ln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  <a:tailEnd type="arrow"/>
              </a:ln>
            </a:endParaRPr>
          </a:p>
        </p:txBody>
      </p:sp>
      <p:cxnSp>
        <p:nvCxnSpPr>
          <p:cNvPr id="54" name="Straight Arrow Connector 53"/>
          <p:cNvCxnSpPr>
            <a:stCxn id="51" idx="6"/>
          </p:cNvCxnSpPr>
          <p:nvPr/>
        </p:nvCxnSpPr>
        <p:spPr>
          <a:xfrm flipV="1">
            <a:off x="7518353" y="3069167"/>
            <a:ext cx="80480" cy="87066"/>
          </a:xfrm>
          <a:prstGeom prst="straightConnector1">
            <a:avLst/>
          </a:prstGeom>
          <a:ln>
            <a:solidFill>
              <a:schemeClr val="accent5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6" name="Freeform 75"/>
          <p:cNvSpPr/>
          <p:nvPr/>
        </p:nvSpPr>
        <p:spPr>
          <a:xfrm rot="16200000">
            <a:off x="6561508" y="3517867"/>
            <a:ext cx="639532" cy="1245061"/>
          </a:xfrm>
          <a:custGeom>
            <a:avLst/>
            <a:gdLst>
              <a:gd name="connsiteX0" fmla="*/ 0 w 1100765"/>
              <a:gd name="connsiteY0" fmla="*/ 541867 h 541867"/>
              <a:gd name="connsiteX1" fmla="*/ 304800 w 1100765"/>
              <a:gd name="connsiteY1" fmla="*/ 524934 h 541867"/>
              <a:gd name="connsiteX2" fmla="*/ 372533 w 1100765"/>
              <a:gd name="connsiteY2" fmla="*/ 508000 h 541867"/>
              <a:gd name="connsiteX3" fmla="*/ 440267 w 1100765"/>
              <a:gd name="connsiteY3" fmla="*/ 457200 h 541867"/>
              <a:gd name="connsiteX4" fmla="*/ 524933 w 1100765"/>
              <a:gd name="connsiteY4" fmla="*/ 423334 h 541867"/>
              <a:gd name="connsiteX5" fmla="*/ 694267 w 1100765"/>
              <a:gd name="connsiteY5" fmla="*/ 321734 h 541867"/>
              <a:gd name="connsiteX6" fmla="*/ 762000 w 1100765"/>
              <a:gd name="connsiteY6" fmla="*/ 287867 h 541867"/>
              <a:gd name="connsiteX7" fmla="*/ 880533 w 1100765"/>
              <a:gd name="connsiteY7" fmla="*/ 203200 h 541867"/>
              <a:gd name="connsiteX8" fmla="*/ 931333 w 1100765"/>
              <a:gd name="connsiteY8" fmla="*/ 186267 h 541867"/>
              <a:gd name="connsiteX9" fmla="*/ 1016000 w 1100765"/>
              <a:gd name="connsiteY9" fmla="*/ 101600 h 541867"/>
              <a:gd name="connsiteX10" fmla="*/ 1049867 w 1100765"/>
              <a:gd name="connsiteY10" fmla="*/ 50800 h 541867"/>
              <a:gd name="connsiteX11" fmla="*/ 1100667 w 1100765"/>
              <a:gd name="connsiteY11" fmla="*/ 0 h 541867"/>
              <a:gd name="connsiteX0" fmla="*/ 0 w 1100765"/>
              <a:gd name="connsiteY0" fmla="*/ 541867 h 541867"/>
              <a:gd name="connsiteX1" fmla="*/ 304800 w 1100765"/>
              <a:gd name="connsiteY1" fmla="*/ 524934 h 541867"/>
              <a:gd name="connsiteX2" fmla="*/ 372533 w 1100765"/>
              <a:gd name="connsiteY2" fmla="*/ 508000 h 541867"/>
              <a:gd name="connsiteX3" fmla="*/ 440267 w 1100765"/>
              <a:gd name="connsiteY3" fmla="*/ 457200 h 541867"/>
              <a:gd name="connsiteX4" fmla="*/ 524933 w 1100765"/>
              <a:gd name="connsiteY4" fmla="*/ 423334 h 541867"/>
              <a:gd name="connsiteX5" fmla="*/ 762000 w 1100765"/>
              <a:gd name="connsiteY5" fmla="*/ 287867 h 541867"/>
              <a:gd name="connsiteX6" fmla="*/ 880533 w 1100765"/>
              <a:gd name="connsiteY6" fmla="*/ 203200 h 541867"/>
              <a:gd name="connsiteX7" fmla="*/ 931333 w 1100765"/>
              <a:gd name="connsiteY7" fmla="*/ 186267 h 541867"/>
              <a:gd name="connsiteX8" fmla="*/ 1016000 w 1100765"/>
              <a:gd name="connsiteY8" fmla="*/ 101600 h 541867"/>
              <a:gd name="connsiteX9" fmla="*/ 1049867 w 1100765"/>
              <a:gd name="connsiteY9" fmla="*/ 50800 h 541867"/>
              <a:gd name="connsiteX10" fmla="*/ 1100667 w 1100765"/>
              <a:gd name="connsiteY10" fmla="*/ 0 h 541867"/>
              <a:gd name="connsiteX0" fmla="*/ 0 w 1100765"/>
              <a:gd name="connsiteY0" fmla="*/ 541867 h 541867"/>
              <a:gd name="connsiteX1" fmla="*/ 304800 w 1100765"/>
              <a:gd name="connsiteY1" fmla="*/ 524934 h 541867"/>
              <a:gd name="connsiteX2" fmla="*/ 372533 w 1100765"/>
              <a:gd name="connsiteY2" fmla="*/ 508000 h 541867"/>
              <a:gd name="connsiteX3" fmla="*/ 440267 w 1100765"/>
              <a:gd name="connsiteY3" fmla="*/ 457200 h 541867"/>
              <a:gd name="connsiteX4" fmla="*/ 524933 w 1100765"/>
              <a:gd name="connsiteY4" fmla="*/ 423334 h 541867"/>
              <a:gd name="connsiteX5" fmla="*/ 762000 w 1100765"/>
              <a:gd name="connsiteY5" fmla="*/ 287867 h 541867"/>
              <a:gd name="connsiteX6" fmla="*/ 880533 w 1100765"/>
              <a:gd name="connsiteY6" fmla="*/ 203200 h 541867"/>
              <a:gd name="connsiteX7" fmla="*/ 1016000 w 1100765"/>
              <a:gd name="connsiteY7" fmla="*/ 101600 h 541867"/>
              <a:gd name="connsiteX8" fmla="*/ 1049867 w 1100765"/>
              <a:gd name="connsiteY8" fmla="*/ 50800 h 541867"/>
              <a:gd name="connsiteX9" fmla="*/ 1100667 w 1100765"/>
              <a:gd name="connsiteY9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372533 w 1100667"/>
              <a:gd name="connsiteY2" fmla="*/ 508000 h 541867"/>
              <a:gd name="connsiteX3" fmla="*/ 440267 w 1100667"/>
              <a:gd name="connsiteY3" fmla="*/ 457200 h 541867"/>
              <a:gd name="connsiteX4" fmla="*/ 524933 w 1100667"/>
              <a:gd name="connsiteY4" fmla="*/ 423334 h 541867"/>
              <a:gd name="connsiteX5" fmla="*/ 762000 w 1100667"/>
              <a:gd name="connsiteY5" fmla="*/ 287867 h 541867"/>
              <a:gd name="connsiteX6" fmla="*/ 880533 w 1100667"/>
              <a:gd name="connsiteY6" fmla="*/ 203200 h 541867"/>
              <a:gd name="connsiteX7" fmla="*/ 1016000 w 1100667"/>
              <a:gd name="connsiteY7" fmla="*/ 101600 h 541867"/>
              <a:gd name="connsiteX8" fmla="*/ 1100667 w 1100667"/>
              <a:gd name="connsiteY8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372533 w 1100667"/>
              <a:gd name="connsiteY2" fmla="*/ 508000 h 541867"/>
              <a:gd name="connsiteX3" fmla="*/ 524933 w 1100667"/>
              <a:gd name="connsiteY3" fmla="*/ 423334 h 541867"/>
              <a:gd name="connsiteX4" fmla="*/ 762000 w 1100667"/>
              <a:gd name="connsiteY4" fmla="*/ 287867 h 541867"/>
              <a:gd name="connsiteX5" fmla="*/ 880533 w 1100667"/>
              <a:gd name="connsiteY5" fmla="*/ 203200 h 541867"/>
              <a:gd name="connsiteX6" fmla="*/ 1016000 w 1100667"/>
              <a:gd name="connsiteY6" fmla="*/ 101600 h 541867"/>
              <a:gd name="connsiteX7" fmla="*/ 1100667 w 1100667"/>
              <a:gd name="connsiteY7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524933 w 1100667"/>
              <a:gd name="connsiteY2" fmla="*/ 423334 h 541867"/>
              <a:gd name="connsiteX3" fmla="*/ 762000 w 1100667"/>
              <a:gd name="connsiteY3" fmla="*/ 287867 h 541867"/>
              <a:gd name="connsiteX4" fmla="*/ 880533 w 1100667"/>
              <a:gd name="connsiteY4" fmla="*/ 203200 h 541867"/>
              <a:gd name="connsiteX5" fmla="*/ 1016000 w 1100667"/>
              <a:gd name="connsiteY5" fmla="*/ 101600 h 541867"/>
              <a:gd name="connsiteX6" fmla="*/ 1100667 w 1100667"/>
              <a:gd name="connsiteY6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558799 w 1100667"/>
              <a:gd name="connsiteY2" fmla="*/ 431801 h 541867"/>
              <a:gd name="connsiteX3" fmla="*/ 762000 w 1100667"/>
              <a:gd name="connsiteY3" fmla="*/ 287867 h 541867"/>
              <a:gd name="connsiteX4" fmla="*/ 880533 w 1100667"/>
              <a:gd name="connsiteY4" fmla="*/ 203200 h 541867"/>
              <a:gd name="connsiteX5" fmla="*/ 1016000 w 1100667"/>
              <a:gd name="connsiteY5" fmla="*/ 101600 h 541867"/>
              <a:gd name="connsiteX6" fmla="*/ 1100667 w 1100667"/>
              <a:gd name="connsiteY6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558799 w 1100667"/>
              <a:gd name="connsiteY2" fmla="*/ 431801 h 541867"/>
              <a:gd name="connsiteX3" fmla="*/ 762000 w 1100667"/>
              <a:gd name="connsiteY3" fmla="*/ 287867 h 541867"/>
              <a:gd name="connsiteX4" fmla="*/ 880533 w 1100667"/>
              <a:gd name="connsiteY4" fmla="*/ 203200 h 541867"/>
              <a:gd name="connsiteX5" fmla="*/ 1100667 w 1100667"/>
              <a:gd name="connsiteY5" fmla="*/ 0 h 541867"/>
              <a:gd name="connsiteX0" fmla="*/ 0 w 795867"/>
              <a:gd name="connsiteY0" fmla="*/ 524934 h 524934"/>
              <a:gd name="connsiteX1" fmla="*/ 253999 w 795867"/>
              <a:gd name="connsiteY1" fmla="*/ 431801 h 524934"/>
              <a:gd name="connsiteX2" fmla="*/ 457200 w 795867"/>
              <a:gd name="connsiteY2" fmla="*/ 287867 h 524934"/>
              <a:gd name="connsiteX3" fmla="*/ 575733 w 795867"/>
              <a:gd name="connsiteY3" fmla="*/ 203200 h 524934"/>
              <a:gd name="connsiteX4" fmla="*/ 795867 w 795867"/>
              <a:gd name="connsiteY4" fmla="*/ 0 h 524934"/>
              <a:gd name="connsiteX0" fmla="*/ 0 w 802972"/>
              <a:gd name="connsiteY0" fmla="*/ 563514 h 563514"/>
              <a:gd name="connsiteX1" fmla="*/ 261104 w 802972"/>
              <a:gd name="connsiteY1" fmla="*/ 431801 h 563514"/>
              <a:gd name="connsiteX2" fmla="*/ 464305 w 802972"/>
              <a:gd name="connsiteY2" fmla="*/ 287867 h 563514"/>
              <a:gd name="connsiteX3" fmla="*/ 582838 w 802972"/>
              <a:gd name="connsiteY3" fmla="*/ 203200 h 563514"/>
              <a:gd name="connsiteX4" fmla="*/ 802972 w 802972"/>
              <a:gd name="connsiteY4" fmla="*/ 0 h 563514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602509 w 802972"/>
              <a:gd name="connsiteY3" fmla="*/ 186358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602509 w 802972"/>
              <a:gd name="connsiteY3" fmla="*/ 186358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602509 w 802972"/>
              <a:gd name="connsiteY3" fmla="*/ 186358 h 594098"/>
              <a:gd name="connsiteX4" fmla="*/ 802972 w 802972"/>
              <a:gd name="connsiteY4" fmla="*/ 0 h 594098"/>
              <a:gd name="connsiteX0" fmla="*/ 0 w 781989"/>
              <a:gd name="connsiteY0" fmla="*/ 671445 h 671445"/>
              <a:gd name="connsiteX1" fmla="*/ 261104 w 781989"/>
              <a:gd name="connsiteY1" fmla="*/ 509148 h 671445"/>
              <a:gd name="connsiteX2" fmla="*/ 464305 w 781989"/>
              <a:gd name="connsiteY2" fmla="*/ 365214 h 671445"/>
              <a:gd name="connsiteX3" fmla="*/ 602509 w 781989"/>
              <a:gd name="connsiteY3" fmla="*/ 263705 h 671445"/>
              <a:gd name="connsiteX4" fmla="*/ 781989 w 781989"/>
              <a:gd name="connsiteY4" fmla="*/ 0 h 671445"/>
              <a:gd name="connsiteX0" fmla="*/ 0 w 781989"/>
              <a:gd name="connsiteY0" fmla="*/ 671445 h 671445"/>
              <a:gd name="connsiteX1" fmla="*/ 261104 w 781989"/>
              <a:gd name="connsiteY1" fmla="*/ 509148 h 671445"/>
              <a:gd name="connsiteX2" fmla="*/ 464305 w 781989"/>
              <a:gd name="connsiteY2" fmla="*/ 365214 h 671445"/>
              <a:gd name="connsiteX3" fmla="*/ 602509 w 781989"/>
              <a:gd name="connsiteY3" fmla="*/ 263705 h 671445"/>
              <a:gd name="connsiteX4" fmla="*/ 781989 w 781989"/>
              <a:gd name="connsiteY4" fmla="*/ 0 h 671445"/>
              <a:gd name="connsiteX0" fmla="*/ 0 w 781989"/>
              <a:gd name="connsiteY0" fmla="*/ 671445 h 671445"/>
              <a:gd name="connsiteX1" fmla="*/ 261104 w 781989"/>
              <a:gd name="connsiteY1" fmla="*/ 509148 h 671445"/>
              <a:gd name="connsiteX2" fmla="*/ 464305 w 781989"/>
              <a:gd name="connsiteY2" fmla="*/ 365214 h 671445"/>
              <a:gd name="connsiteX3" fmla="*/ 602509 w 781989"/>
              <a:gd name="connsiteY3" fmla="*/ 263705 h 671445"/>
              <a:gd name="connsiteX4" fmla="*/ 781989 w 781989"/>
              <a:gd name="connsiteY4" fmla="*/ 0 h 671445"/>
              <a:gd name="connsiteX0" fmla="*/ 0 w 781989"/>
              <a:gd name="connsiteY0" fmla="*/ 671445 h 671445"/>
              <a:gd name="connsiteX1" fmla="*/ 261104 w 781989"/>
              <a:gd name="connsiteY1" fmla="*/ 509148 h 671445"/>
              <a:gd name="connsiteX2" fmla="*/ 464305 w 781989"/>
              <a:gd name="connsiteY2" fmla="*/ 365214 h 671445"/>
              <a:gd name="connsiteX3" fmla="*/ 602509 w 781989"/>
              <a:gd name="connsiteY3" fmla="*/ 263705 h 671445"/>
              <a:gd name="connsiteX4" fmla="*/ 781989 w 781989"/>
              <a:gd name="connsiteY4" fmla="*/ 0 h 671445"/>
              <a:gd name="connsiteX0" fmla="*/ 0 w 781988"/>
              <a:gd name="connsiteY0" fmla="*/ 801186 h 801186"/>
              <a:gd name="connsiteX1" fmla="*/ 261104 w 781988"/>
              <a:gd name="connsiteY1" fmla="*/ 638889 h 801186"/>
              <a:gd name="connsiteX2" fmla="*/ 464305 w 781988"/>
              <a:gd name="connsiteY2" fmla="*/ 494955 h 801186"/>
              <a:gd name="connsiteX3" fmla="*/ 602509 w 781988"/>
              <a:gd name="connsiteY3" fmla="*/ 393446 h 801186"/>
              <a:gd name="connsiteX4" fmla="*/ 781988 w 781988"/>
              <a:gd name="connsiteY4" fmla="*/ 0 h 801186"/>
              <a:gd name="connsiteX0" fmla="*/ 0 w 792480"/>
              <a:gd name="connsiteY0" fmla="*/ 671443 h 671443"/>
              <a:gd name="connsiteX1" fmla="*/ 261104 w 792480"/>
              <a:gd name="connsiteY1" fmla="*/ 509146 h 671443"/>
              <a:gd name="connsiteX2" fmla="*/ 464305 w 792480"/>
              <a:gd name="connsiteY2" fmla="*/ 365212 h 671443"/>
              <a:gd name="connsiteX3" fmla="*/ 602509 w 792480"/>
              <a:gd name="connsiteY3" fmla="*/ 263703 h 671443"/>
              <a:gd name="connsiteX4" fmla="*/ 792480 w 792480"/>
              <a:gd name="connsiteY4" fmla="*/ 0 h 671443"/>
              <a:gd name="connsiteX0" fmla="*/ 0 w 792480"/>
              <a:gd name="connsiteY0" fmla="*/ 671443 h 671443"/>
              <a:gd name="connsiteX1" fmla="*/ 261104 w 792480"/>
              <a:gd name="connsiteY1" fmla="*/ 509146 h 671443"/>
              <a:gd name="connsiteX2" fmla="*/ 464305 w 792480"/>
              <a:gd name="connsiteY2" fmla="*/ 365212 h 671443"/>
              <a:gd name="connsiteX3" fmla="*/ 602509 w 792480"/>
              <a:gd name="connsiteY3" fmla="*/ 263703 h 671443"/>
              <a:gd name="connsiteX4" fmla="*/ 792480 w 792480"/>
              <a:gd name="connsiteY4" fmla="*/ 0 h 671443"/>
              <a:gd name="connsiteX0" fmla="*/ 0 w 792480"/>
              <a:gd name="connsiteY0" fmla="*/ 671443 h 671443"/>
              <a:gd name="connsiteX1" fmla="*/ 261104 w 792480"/>
              <a:gd name="connsiteY1" fmla="*/ 509146 h 671443"/>
              <a:gd name="connsiteX2" fmla="*/ 464305 w 792480"/>
              <a:gd name="connsiteY2" fmla="*/ 365212 h 671443"/>
              <a:gd name="connsiteX3" fmla="*/ 602509 w 792480"/>
              <a:gd name="connsiteY3" fmla="*/ 263703 h 671443"/>
              <a:gd name="connsiteX4" fmla="*/ 792480 w 792480"/>
              <a:gd name="connsiteY4" fmla="*/ 0 h 671443"/>
              <a:gd name="connsiteX0" fmla="*/ 0 w 792480"/>
              <a:gd name="connsiteY0" fmla="*/ 671443 h 671443"/>
              <a:gd name="connsiteX1" fmla="*/ 261104 w 792480"/>
              <a:gd name="connsiteY1" fmla="*/ 509146 h 671443"/>
              <a:gd name="connsiteX2" fmla="*/ 464305 w 792480"/>
              <a:gd name="connsiteY2" fmla="*/ 365212 h 671443"/>
              <a:gd name="connsiteX3" fmla="*/ 618246 w 792480"/>
              <a:gd name="connsiteY3" fmla="*/ 276179 h 671443"/>
              <a:gd name="connsiteX4" fmla="*/ 792480 w 792480"/>
              <a:gd name="connsiteY4" fmla="*/ 0 h 671443"/>
              <a:gd name="connsiteX0" fmla="*/ 0 w 792480"/>
              <a:gd name="connsiteY0" fmla="*/ 671443 h 671443"/>
              <a:gd name="connsiteX1" fmla="*/ 261104 w 792480"/>
              <a:gd name="connsiteY1" fmla="*/ 509146 h 671443"/>
              <a:gd name="connsiteX2" fmla="*/ 464305 w 792480"/>
              <a:gd name="connsiteY2" fmla="*/ 365212 h 671443"/>
              <a:gd name="connsiteX3" fmla="*/ 654965 w 792480"/>
              <a:gd name="connsiteY3" fmla="*/ 248735 h 671443"/>
              <a:gd name="connsiteX4" fmla="*/ 792480 w 792480"/>
              <a:gd name="connsiteY4" fmla="*/ 0 h 671443"/>
              <a:gd name="connsiteX0" fmla="*/ 0 w 792480"/>
              <a:gd name="connsiteY0" fmla="*/ 671443 h 671443"/>
              <a:gd name="connsiteX1" fmla="*/ 261104 w 792480"/>
              <a:gd name="connsiteY1" fmla="*/ 509146 h 671443"/>
              <a:gd name="connsiteX2" fmla="*/ 464305 w 792480"/>
              <a:gd name="connsiteY2" fmla="*/ 365212 h 671443"/>
              <a:gd name="connsiteX3" fmla="*/ 633982 w 792480"/>
              <a:gd name="connsiteY3" fmla="*/ 286162 h 671443"/>
              <a:gd name="connsiteX4" fmla="*/ 792480 w 792480"/>
              <a:gd name="connsiteY4" fmla="*/ 0 h 671443"/>
              <a:gd name="connsiteX0" fmla="*/ 0 w 792480"/>
              <a:gd name="connsiteY0" fmla="*/ 671443 h 671443"/>
              <a:gd name="connsiteX1" fmla="*/ 261104 w 792480"/>
              <a:gd name="connsiteY1" fmla="*/ 509146 h 671443"/>
              <a:gd name="connsiteX2" fmla="*/ 464305 w 792480"/>
              <a:gd name="connsiteY2" fmla="*/ 365212 h 671443"/>
              <a:gd name="connsiteX3" fmla="*/ 723159 w 792480"/>
              <a:gd name="connsiteY3" fmla="*/ 223787 h 671443"/>
              <a:gd name="connsiteX4" fmla="*/ 792480 w 792480"/>
              <a:gd name="connsiteY4" fmla="*/ 0 h 671443"/>
              <a:gd name="connsiteX0" fmla="*/ 0 w 792480"/>
              <a:gd name="connsiteY0" fmla="*/ 671443 h 671443"/>
              <a:gd name="connsiteX1" fmla="*/ 261104 w 792480"/>
              <a:gd name="connsiteY1" fmla="*/ 509146 h 671443"/>
              <a:gd name="connsiteX2" fmla="*/ 464305 w 792480"/>
              <a:gd name="connsiteY2" fmla="*/ 365212 h 671443"/>
              <a:gd name="connsiteX3" fmla="*/ 681193 w 792480"/>
              <a:gd name="connsiteY3" fmla="*/ 223788 h 671443"/>
              <a:gd name="connsiteX4" fmla="*/ 792480 w 792480"/>
              <a:gd name="connsiteY4" fmla="*/ 0 h 671443"/>
              <a:gd name="connsiteX0" fmla="*/ 0 w 792480"/>
              <a:gd name="connsiteY0" fmla="*/ 671443 h 671443"/>
              <a:gd name="connsiteX1" fmla="*/ 261104 w 792480"/>
              <a:gd name="connsiteY1" fmla="*/ 509146 h 671443"/>
              <a:gd name="connsiteX2" fmla="*/ 464305 w 792480"/>
              <a:gd name="connsiteY2" fmla="*/ 365212 h 671443"/>
              <a:gd name="connsiteX3" fmla="*/ 681193 w 792480"/>
              <a:gd name="connsiteY3" fmla="*/ 223788 h 671443"/>
              <a:gd name="connsiteX4" fmla="*/ 792480 w 792480"/>
              <a:gd name="connsiteY4" fmla="*/ 0 h 671443"/>
              <a:gd name="connsiteX0" fmla="*/ 0 w 792480"/>
              <a:gd name="connsiteY0" fmla="*/ 671443 h 671443"/>
              <a:gd name="connsiteX1" fmla="*/ 261104 w 792480"/>
              <a:gd name="connsiteY1" fmla="*/ 509146 h 671443"/>
              <a:gd name="connsiteX2" fmla="*/ 464305 w 792480"/>
              <a:gd name="connsiteY2" fmla="*/ 365212 h 671443"/>
              <a:gd name="connsiteX3" fmla="*/ 702175 w 792480"/>
              <a:gd name="connsiteY3" fmla="*/ 231275 h 671443"/>
              <a:gd name="connsiteX4" fmla="*/ 792480 w 792480"/>
              <a:gd name="connsiteY4" fmla="*/ 0 h 671443"/>
              <a:gd name="connsiteX0" fmla="*/ 0 w 792480"/>
              <a:gd name="connsiteY0" fmla="*/ 671443 h 671443"/>
              <a:gd name="connsiteX1" fmla="*/ 261104 w 792480"/>
              <a:gd name="connsiteY1" fmla="*/ 509146 h 671443"/>
              <a:gd name="connsiteX2" fmla="*/ 464305 w 792480"/>
              <a:gd name="connsiteY2" fmla="*/ 365212 h 671443"/>
              <a:gd name="connsiteX3" fmla="*/ 702175 w 792480"/>
              <a:gd name="connsiteY3" fmla="*/ 231275 h 671443"/>
              <a:gd name="connsiteX4" fmla="*/ 792480 w 792480"/>
              <a:gd name="connsiteY4" fmla="*/ 0 h 671443"/>
              <a:gd name="connsiteX0" fmla="*/ 0 w 792480"/>
              <a:gd name="connsiteY0" fmla="*/ 671443 h 671443"/>
              <a:gd name="connsiteX1" fmla="*/ 261104 w 792480"/>
              <a:gd name="connsiteY1" fmla="*/ 509146 h 671443"/>
              <a:gd name="connsiteX2" fmla="*/ 464305 w 792480"/>
              <a:gd name="connsiteY2" fmla="*/ 365212 h 671443"/>
              <a:gd name="connsiteX3" fmla="*/ 702175 w 792480"/>
              <a:gd name="connsiteY3" fmla="*/ 231275 h 671443"/>
              <a:gd name="connsiteX4" fmla="*/ 792480 w 792480"/>
              <a:gd name="connsiteY4" fmla="*/ 0 h 671443"/>
              <a:gd name="connsiteX0" fmla="*/ 0 w 792480"/>
              <a:gd name="connsiteY0" fmla="*/ 671443 h 671443"/>
              <a:gd name="connsiteX1" fmla="*/ 261104 w 792480"/>
              <a:gd name="connsiteY1" fmla="*/ 509146 h 671443"/>
              <a:gd name="connsiteX2" fmla="*/ 464305 w 792480"/>
              <a:gd name="connsiteY2" fmla="*/ 365212 h 671443"/>
              <a:gd name="connsiteX3" fmla="*/ 702175 w 792480"/>
              <a:gd name="connsiteY3" fmla="*/ 231275 h 671443"/>
              <a:gd name="connsiteX4" fmla="*/ 754575 w 792480"/>
              <a:gd name="connsiteY4" fmla="*/ 151850 h 671443"/>
              <a:gd name="connsiteX5" fmla="*/ 792480 w 792480"/>
              <a:gd name="connsiteY5" fmla="*/ 0 h 671443"/>
              <a:gd name="connsiteX0" fmla="*/ 0 w 792480"/>
              <a:gd name="connsiteY0" fmla="*/ 671443 h 671443"/>
              <a:gd name="connsiteX1" fmla="*/ 261104 w 792480"/>
              <a:gd name="connsiteY1" fmla="*/ 509146 h 671443"/>
              <a:gd name="connsiteX2" fmla="*/ 464305 w 792480"/>
              <a:gd name="connsiteY2" fmla="*/ 365212 h 671443"/>
              <a:gd name="connsiteX3" fmla="*/ 702175 w 792480"/>
              <a:gd name="connsiteY3" fmla="*/ 231275 h 671443"/>
              <a:gd name="connsiteX4" fmla="*/ 765066 w 792480"/>
              <a:gd name="connsiteY4" fmla="*/ 156842 h 671443"/>
              <a:gd name="connsiteX5" fmla="*/ 792480 w 792480"/>
              <a:gd name="connsiteY5" fmla="*/ 0 h 671443"/>
              <a:gd name="connsiteX0" fmla="*/ 0 w 792480"/>
              <a:gd name="connsiteY0" fmla="*/ 671443 h 671443"/>
              <a:gd name="connsiteX1" fmla="*/ 261104 w 792480"/>
              <a:gd name="connsiteY1" fmla="*/ 509146 h 671443"/>
              <a:gd name="connsiteX2" fmla="*/ 464305 w 792480"/>
              <a:gd name="connsiteY2" fmla="*/ 365212 h 671443"/>
              <a:gd name="connsiteX3" fmla="*/ 702175 w 792480"/>
              <a:gd name="connsiteY3" fmla="*/ 231275 h 671443"/>
              <a:gd name="connsiteX4" fmla="*/ 728346 w 792480"/>
              <a:gd name="connsiteY4" fmla="*/ 179299 h 671443"/>
              <a:gd name="connsiteX5" fmla="*/ 792480 w 792480"/>
              <a:gd name="connsiteY5" fmla="*/ 0 h 671443"/>
              <a:gd name="connsiteX0" fmla="*/ 0 w 792480"/>
              <a:gd name="connsiteY0" fmla="*/ 671443 h 671443"/>
              <a:gd name="connsiteX1" fmla="*/ 261104 w 792480"/>
              <a:gd name="connsiteY1" fmla="*/ 509146 h 671443"/>
              <a:gd name="connsiteX2" fmla="*/ 464305 w 792480"/>
              <a:gd name="connsiteY2" fmla="*/ 365212 h 671443"/>
              <a:gd name="connsiteX3" fmla="*/ 602506 w 792480"/>
              <a:gd name="connsiteY3" fmla="*/ 276188 h 671443"/>
              <a:gd name="connsiteX4" fmla="*/ 728346 w 792480"/>
              <a:gd name="connsiteY4" fmla="*/ 179299 h 671443"/>
              <a:gd name="connsiteX5" fmla="*/ 792480 w 792480"/>
              <a:gd name="connsiteY5" fmla="*/ 0 h 671443"/>
              <a:gd name="connsiteX0" fmla="*/ 0 w 792480"/>
              <a:gd name="connsiteY0" fmla="*/ 671443 h 671443"/>
              <a:gd name="connsiteX1" fmla="*/ 261104 w 792480"/>
              <a:gd name="connsiteY1" fmla="*/ 509146 h 671443"/>
              <a:gd name="connsiteX2" fmla="*/ 464305 w 792480"/>
              <a:gd name="connsiteY2" fmla="*/ 365212 h 671443"/>
              <a:gd name="connsiteX3" fmla="*/ 602506 w 792480"/>
              <a:gd name="connsiteY3" fmla="*/ 276188 h 671443"/>
              <a:gd name="connsiteX4" fmla="*/ 728346 w 792480"/>
              <a:gd name="connsiteY4" fmla="*/ 179299 h 671443"/>
              <a:gd name="connsiteX5" fmla="*/ 792480 w 792480"/>
              <a:gd name="connsiteY5" fmla="*/ 0 h 671443"/>
              <a:gd name="connsiteX0" fmla="*/ 0 w 792480"/>
              <a:gd name="connsiteY0" fmla="*/ 671443 h 671443"/>
              <a:gd name="connsiteX1" fmla="*/ 261104 w 792480"/>
              <a:gd name="connsiteY1" fmla="*/ 509146 h 671443"/>
              <a:gd name="connsiteX2" fmla="*/ 464305 w 792480"/>
              <a:gd name="connsiteY2" fmla="*/ 365212 h 671443"/>
              <a:gd name="connsiteX3" fmla="*/ 602506 w 792480"/>
              <a:gd name="connsiteY3" fmla="*/ 276188 h 671443"/>
              <a:gd name="connsiteX4" fmla="*/ 728346 w 792480"/>
              <a:gd name="connsiteY4" fmla="*/ 179299 h 671443"/>
              <a:gd name="connsiteX5" fmla="*/ 792480 w 792480"/>
              <a:gd name="connsiteY5" fmla="*/ 0 h 671443"/>
              <a:gd name="connsiteX0" fmla="*/ 0 w 792480"/>
              <a:gd name="connsiteY0" fmla="*/ 671443 h 671443"/>
              <a:gd name="connsiteX1" fmla="*/ 261104 w 792480"/>
              <a:gd name="connsiteY1" fmla="*/ 509146 h 671443"/>
              <a:gd name="connsiteX2" fmla="*/ 464305 w 792480"/>
              <a:gd name="connsiteY2" fmla="*/ 365212 h 671443"/>
              <a:gd name="connsiteX3" fmla="*/ 602506 w 792480"/>
              <a:gd name="connsiteY3" fmla="*/ 276188 h 671443"/>
              <a:gd name="connsiteX4" fmla="*/ 792480 w 792480"/>
              <a:gd name="connsiteY4" fmla="*/ 0 h 671443"/>
              <a:gd name="connsiteX0" fmla="*/ 0 w 792480"/>
              <a:gd name="connsiteY0" fmla="*/ 671443 h 671443"/>
              <a:gd name="connsiteX1" fmla="*/ 261104 w 792480"/>
              <a:gd name="connsiteY1" fmla="*/ 509146 h 671443"/>
              <a:gd name="connsiteX2" fmla="*/ 464305 w 792480"/>
              <a:gd name="connsiteY2" fmla="*/ 365212 h 671443"/>
              <a:gd name="connsiteX3" fmla="*/ 660210 w 792480"/>
              <a:gd name="connsiteY3" fmla="*/ 191358 h 671443"/>
              <a:gd name="connsiteX4" fmla="*/ 792480 w 792480"/>
              <a:gd name="connsiteY4" fmla="*/ 0 h 671443"/>
              <a:gd name="connsiteX0" fmla="*/ 0 w 792480"/>
              <a:gd name="connsiteY0" fmla="*/ 671443 h 671443"/>
              <a:gd name="connsiteX1" fmla="*/ 261104 w 792480"/>
              <a:gd name="connsiteY1" fmla="*/ 509146 h 671443"/>
              <a:gd name="connsiteX2" fmla="*/ 464305 w 792480"/>
              <a:gd name="connsiteY2" fmla="*/ 365212 h 671443"/>
              <a:gd name="connsiteX3" fmla="*/ 654963 w 792480"/>
              <a:gd name="connsiteY3" fmla="*/ 233775 h 671443"/>
              <a:gd name="connsiteX4" fmla="*/ 792480 w 792480"/>
              <a:gd name="connsiteY4" fmla="*/ 0 h 671443"/>
              <a:gd name="connsiteX0" fmla="*/ 0 w 792480"/>
              <a:gd name="connsiteY0" fmla="*/ 671443 h 671443"/>
              <a:gd name="connsiteX1" fmla="*/ 261104 w 792480"/>
              <a:gd name="connsiteY1" fmla="*/ 509146 h 671443"/>
              <a:gd name="connsiteX2" fmla="*/ 464305 w 792480"/>
              <a:gd name="connsiteY2" fmla="*/ 365212 h 671443"/>
              <a:gd name="connsiteX3" fmla="*/ 649718 w 792480"/>
              <a:gd name="connsiteY3" fmla="*/ 221302 h 671443"/>
              <a:gd name="connsiteX4" fmla="*/ 792480 w 792480"/>
              <a:gd name="connsiteY4" fmla="*/ 0 h 671443"/>
              <a:gd name="connsiteX0" fmla="*/ 0 w 792480"/>
              <a:gd name="connsiteY0" fmla="*/ 671443 h 671443"/>
              <a:gd name="connsiteX1" fmla="*/ 261104 w 792480"/>
              <a:gd name="connsiteY1" fmla="*/ 509146 h 671443"/>
              <a:gd name="connsiteX2" fmla="*/ 459059 w 792480"/>
              <a:gd name="connsiteY2" fmla="*/ 397649 h 671443"/>
              <a:gd name="connsiteX3" fmla="*/ 649718 w 792480"/>
              <a:gd name="connsiteY3" fmla="*/ 221302 h 671443"/>
              <a:gd name="connsiteX4" fmla="*/ 792480 w 792480"/>
              <a:gd name="connsiteY4" fmla="*/ 0 h 671443"/>
              <a:gd name="connsiteX0" fmla="*/ 0 w 792480"/>
              <a:gd name="connsiteY0" fmla="*/ 671443 h 671443"/>
              <a:gd name="connsiteX1" fmla="*/ 234874 w 792480"/>
              <a:gd name="connsiteY1" fmla="*/ 534098 h 671443"/>
              <a:gd name="connsiteX2" fmla="*/ 459059 w 792480"/>
              <a:gd name="connsiteY2" fmla="*/ 397649 h 671443"/>
              <a:gd name="connsiteX3" fmla="*/ 649718 w 792480"/>
              <a:gd name="connsiteY3" fmla="*/ 221302 h 671443"/>
              <a:gd name="connsiteX4" fmla="*/ 792480 w 792480"/>
              <a:gd name="connsiteY4" fmla="*/ 0 h 671443"/>
              <a:gd name="connsiteX0" fmla="*/ 0 w 792480"/>
              <a:gd name="connsiteY0" fmla="*/ 671443 h 671443"/>
              <a:gd name="connsiteX1" fmla="*/ 234874 w 792480"/>
              <a:gd name="connsiteY1" fmla="*/ 534098 h 671443"/>
              <a:gd name="connsiteX2" fmla="*/ 459059 w 792480"/>
              <a:gd name="connsiteY2" fmla="*/ 397649 h 671443"/>
              <a:gd name="connsiteX3" fmla="*/ 649718 w 792480"/>
              <a:gd name="connsiteY3" fmla="*/ 221302 h 671443"/>
              <a:gd name="connsiteX4" fmla="*/ 758442 w 792480"/>
              <a:gd name="connsiteY4" fmla="*/ 56282 h 671443"/>
              <a:gd name="connsiteX5" fmla="*/ 792480 w 792480"/>
              <a:gd name="connsiteY5" fmla="*/ 0 h 671443"/>
              <a:gd name="connsiteX0" fmla="*/ 0 w 792479"/>
              <a:gd name="connsiteY0" fmla="*/ 733818 h 733818"/>
              <a:gd name="connsiteX1" fmla="*/ 234874 w 792479"/>
              <a:gd name="connsiteY1" fmla="*/ 596473 h 733818"/>
              <a:gd name="connsiteX2" fmla="*/ 459059 w 792479"/>
              <a:gd name="connsiteY2" fmla="*/ 460024 h 733818"/>
              <a:gd name="connsiteX3" fmla="*/ 649718 w 792479"/>
              <a:gd name="connsiteY3" fmla="*/ 283677 h 733818"/>
              <a:gd name="connsiteX4" fmla="*/ 758442 w 792479"/>
              <a:gd name="connsiteY4" fmla="*/ 118657 h 733818"/>
              <a:gd name="connsiteX5" fmla="*/ 792479 w 792479"/>
              <a:gd name="connsiteY5" fmla="*/ 0 h 733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2479" h="733818">
                <a:moveTo>
                  <a:pt x="0" y="733818"/>
                </a:moveTo>
                <a:cubicBezTo>
                  <a:pt x="51213" y="700182"/>
                  <a:pt x="158364" y="642105"/>
                  <a:pt x="234874" y="596473"/>
                </a:cubicBezTo>
                <a:cubicBezTo>
                  <a:pt x="311384" y="550841"/>
                  <a:pt x="389918" y="512157"/>
                  <a:pt x="459059" y="460024"/>
                </a:cubicBezTo>
                <a:cubicBezTo>
                  <a:pt x="528200" y="407891"/>
                  <a:pt x="599821" y="340571"/>
                  <a:pt x="649718" y="283677"/>
                </a:cubicBezTo>
                <a:cubicBezTo>
                  <a:pt x="699615" y="226783"/>
                  <a:pt x="734648" y="155541"/>
                  <a:pt x="758442" y="118657"/>
                </a:cubicBezTo>
                <a:cubicBezTo>
                  <a:pt x="782236" y="81773"/>
                  <a:pt x="786806" y="9380"/>
                  <a:pt x="792479" y="0"/>
                </a:cubicBezTo>
              </a:path>
            </a:pathLst>
          </a:custGeom>
          <a:ln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  <a:tailEnd type="arrow"/>
              </a:ln>
            </a:endParaRPr>
          </a:p>
        </p:txBody>
      </p:sp>
      <p:cxnSp>
        <p:nvCxnSpPr>
          <p:cNvPr id="77" name="Straight Arrow Connector 76"/>
          <p:cNvCxnSpPr>
            <a:stCxn id="76" idx="0"/>
          </p:cNvCxnSpPr>
          <p:nvPr/>
        </p:nvCxnSpPr>
        <p:spPr>
          <a:xfrm>
            <a:off x="7503805" y="4460164"/>
            <a:ext cx="62221" cy="35995"/>
          </a:xfrm>
          <a:prstGeom prst="straightConnector1">
            <a:avLst/>
          </a:prstGeom>
          <a:ln>
            <a:solidFill>
              <a:schemeClr val="accent5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Freeform 19"/>
          <p:cNvSpPr/>
          <p:nvPr/>
        </p:nvSpPr>
        <p:spPr>
          <a:xfrm rot="5400000" flipV="1">
            <a:off x="1788329" y="2430590"/>
            <a:ext cx="793686" cy="986796"/>
          </a:xfrm>
          <a:custGeom>
            <a:avLst/>
            <a:gdLst>
              <a:gd name="connsiteX0" fmla="*/ 0 w 1100765"/>
              <a:gd name="connsiteY0" fmla="*/ 541867 h 541867"/>
              <a:gd name="connsiteX1" fmla="*/ 304800 w 1100765"/>
              <a:gd name="connsiteY1" fmla="*/ 524934 h 541867"/>
              <a:gd name="connsiteX2" fmla="*/ 372533 w 1100765"/>
              <a:gd name="connsiteY2" fmla="*/ 508000 h 541867"/>
              <a:gd name="connsiteX3" fmla="*/ 440267 w 1100765"/>
              <a:gd name="connsiteY3" fmla="*/ 457200 h 541867"/>
              <a:gd name="connsiteX4" fmla="*/ 524933 w 1100765"/>
              <a:gd name="connsiteY4" fmla="*/ 423334 h 541867"/>
              <a:gd name="connsiteX5" fmla="*/ 694267 w 1100765"/>
              <a:gd name="connsiteY5" fmla="*/ 321734 h 541867"/>
              <a:gd name="connsiteX6" fmla="*/ 762000 w 1100765"/>
              <a:gd name="connsiteY6" fmla="*/ 287867 h 541867"/>
              <a:gd name="connsiteX7" fmla="*/ 880533 w 1100765"/>
              <a:gd name="connsiteY7" fmla="*/ 203200 h 541867"/>
              <a:gd name="connsiteX8" fmla="*/ 931333 w 1100765"/>
              <a:gd name="connsiteY8" fmla="*/ 186267 h 541867"/>
              <a:gd name="connsiteX9" fmla="*/ 1016000 w 1100765"/>
              <a:gd name="connsiteY9" fmla="*/ 101600 h 541867"/>
              <a:gd name="connsiteX10" fmla="*/ 1049867 w 1100765"/>
              <a:gd name="connsiteY10" fmla="*/ 50800 h 541867"/>
              <a:gd name="connsiteX11" fmla="*/ 1100667 w 1100765"/>
              <a:gd name="connsiteY11" fmla="*/ 0 h 541867"/>
              <a:gd name="connsiteX0" fmla="*/ 0 w 1100765"/>
              <a:gd name="connsiteY0" fmla="*/ 541867 h 541867"/>
              <a:gd name="connsiteX1" fmla="*/ 304800 w 1100765"/>
              <a:gd name="connsiteY1" fmla="*/ 524934 h 541867"/>
              <a:gd name="connsiteX2" fmla="*/ 372533 w 1100765"/>
              <a:gd name="connsiteY2" fmla="*/ 508000 h 541867"/>
              <a:gd name="connsiteX3" fmla="*/ 440267 w 1100765"/>
              <a:gd name="connsiteY3" fmla="*/ 457200 h 541867"/>
              <a:gd name="connsiteX4" fmla="*/ 524933 w 1100765"/>
              <a:gd name="connsiteY4" fmla="*/ 423334 h 541867"/>
              <a:gd name="connsiteX5" fmla="*/ 762000 w 1100765"/>
              <a:gd name="connsiteY5" fmla="*/ 287867 h 541867"/>
              <a:gd name="connsiteX6" fmla="*/ 880533 w 1100765"/>
              <a:gd name="connsiteY6" fmla="*/ 203200 h 541867"/>
              <a:gd name="connsiteX7" fmla="*/ 931333 w 1100765"/>
              <a:gd name="connsiteY7" fmla="*/ 186267 h 541867"/>
              <a:gd name="connsiteX8" fmla="*/ 1016000 w 1100765"/>
              <a:gd name="connsiteY8" fmla="*/ 101600 h 541867"/>
              <a:gd name="connsiteX9" fmla="*/ 1049867 w 1100765"/>
              <a:gd name="connsiteY9" fmla="*/ 50800 h 541867"/>
              <a:gd name="connsiteX10" fmla="*/ 1100667 w 1100765"/>
              <a:gd name="connsiteY10" fmla="*/ 0 h 541867"/>
              <a:gd name="connsiteX0" fmla="*/ 0 w 1100765"/>
              <a:gd name="connsiteY0" fmla="*/ 541867 h 541867"/>
              <a:gd name="connsiteX1" fmla="*/ 304800 w 1100765"/>
              <a:gd name="connsiteY1" fmla="*/ 524934 h 541867"/>
              <a:gd name="connsiteX2" fmla="*/ 372533 w 1100765"/>
              <a:gd name="connsiteY2" fmla="*/ 508000 h 541867"/>
              <a:gd name="connsiteX3" fmla="*/ 440267 w 1100765"/>
              <a:gd name="connsiteY3" fmla="*/ 457200 h 541867"/>
              <a:gd name="connsiteX4" fmla="*/ 524933 w 1100765"/>
              <a:gd name="connsiteY4" fmla="*/ 423334 h 541867"/>
              <a:gd name="connsiteX5" fmla="*/ 762000 w 1100765"/>
              <a:gd name="connsiteY5" fmla="*/ 287867 h 541867"/>
              <a:gd name="connsiteX6" fmla="*/ 880533 w 1100765"/>
              <a:gd name="connsiteY6" fmla="*/ 203200 h 541867"/>
              <a:gd name="connsiteX7" fmla="*/ 1016000 w 1100765"/>
              <a:gd name="connsiteY7" fmla="*/ 101600 h 541867"/>
              <a:gd name="connsiteX8" fmla="*/ 1049867 w 1100765"/>
              <a:gd name="connsiteY8" fmla="*/ 50800 h 541867"/>
              <a:gd name="connsiteX9" fmla="*/ 1100667 w 1100765"/>
              <a:gd name="connsiteY9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372533 w 1100667"/>
              <a:gd name="connsiteY2" fmla="*/ 508000 h 541867"/>
              <a:gd name="connsiteX3" fmla="*/ 440267 w 1100667"/>
              <a:gd name="connsiteY3" fmla="*/ 457200 h 541867"/>
              <a:gd name="connsiteX4" fmla="*/ 524933 w 1100667"/>
              <a:gd name="connsiteY4" fmla="*/ 423334 h 541867"/>
              <a:gd name="connsiteX5" fmla="*/ 762000 w 1100667"/>
              <a:gd name="connsiteY5" fmla="*/ 287867 h 541867"/>
              <a:gd name="connsiteX6" fmla="*/ 880533 w 1100667"/>
              <a:gd name="connsiteY6" fmla="*/ 203200 h 541867"/>
              <a:gd name="connsiteX7" fmla="*/ 1016000 w 1100667"/>
              <a:gd name="connsiteY7" fmla="*/ 101600 h 541867"/>
              <a:gd name="connsiteX8" fmla="*/ 1100667 w 1100667"/>
              <a:gd name="connsiteY8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372533 w 1100667"/>
              <a:gd name="connsiteY2" fmla="*/ 508000 h 541867"/>
              <a:gd name="connsiteX3" fmla="*/ 524933 w 1100667"/>
              <a:gd name="connsiteY3" fmla="*/ 423334 h 541867"/>
              <a:gd name="connsiteX4" fmla="*/ 762000 w 1100667"/>
              <a:gd name="connsiteY4" fmla="*/ 287867 h 541867"/>
              <a:gd name="connsiteX5" fmla="*/ 880533 w 1100667"/>
              <a:gd name="connsiteY5" fmla="*/ 203200 h 541867"/>
              <a:gd name="connsiteX6" fmla="*/ 1016000 w 1100667"/>
              <a:gd name="connsiteY6" fmla="*/ 101600 h 541867"/>
              <a:gd name="connsiteX7" fmla="*/ 1100667 w 1100667"/>
              <a:gd name="connsiteY7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524933 w 1100667"/>
              <a:gd name="connsiteY2" fmla="*/ 423334 h 541867"/>
              <a:gd name="connsiteX3" fmla="*/ 762000 w 1100667"/>
              <a:gd name="connsiteY3" fmla="*/ 287867 h 541867"/>
              <a:gd name="connsiteX4" fmla="*/ 880533 w 1100667"/>
              <a:gd name="connsiteY4" fmla="*/ 203200 h 541867"/>
              <a:gd name="connsiteX5" fmla="*/ 1016000 w 1100667"/>
              <a:gd name="connsiteY5" fmla="*/ 101600 h 541867"/>
              <a:gd name="connsiteX6" fmla="*/ 1100667 w 1100667"/>
              <a:gd name="connsiteY6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558799 w 1100667"/>
              <a:gd name="connsiteY2" fmla="*/ 431801 h 541867"/>
              <a:gd name="connsiteX3" fmla="*/ 762000 w 1100667"/>
              <a:gd name="connsiteY3" fmla="*/ 287867 h 541867"/>
              <a:gd name="connsiteX4" fmla="*/ 880533 w 1100667"/>
              <a:gd name="connsiteY4" fmla="*/ 203200 h 541867"/>
              <a:gd name="connsiteX5" fmla="*/ 1016000 w 1100667"/>
              <a:gd name="connsiteY5" fmla="*/ 101600 h 541867"/>
              <a:gd name="connsiteX6" fmla="*/ 1100667 w 1100667"/>
              <a:gd name="connsiteY6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558799 w 1100667"/>
              <a:gd name="connsiteY2" fmla="*/ 431801 h 541867"/>
              <a:gd name="connsiteX3" fmla="*/ 762000 w 1100667"/>
              <a:gd name="connsiteY3" fmla="*/ 287867 h 541867"/>
              <a:gd name="connsiteX4" fmla="*/ 880533 w 1100667"/>
              <a:gd name="connsiteY4" fmla="*/ 203200 h 541867"/>
              <a:gd name="connsiteX5" fmla="*/ 1100667 w 1100667"/>
              <a:gd name="connsiteY5" fmla="*/ 0 h 541867"/>
              <a:gd name="connsiteX0" fmla="*/ 0 w 795867"/>
              <a:gd name="connsiteY0" fmla="*/ 524934 h 524934"/>
              <a:gd name="connsiteX1" fmla="*/ 253999 w 795867"/>
              <a:gd name="connsiteY1" fmla="*/ 431801 h 524934"/>
              <a:gd name="connsiteX2" fmla="*/ 457200 w 795867"/>
              <a:gd name="connsiteY2" fmla="*/ 287867 h 524934"/>
              <a:gd name="connsiteX3" fmla="*/ 575733 w 795867"/>
              <a:gd name="connsiteY3" fmla="*/ 203200 h 524934"/>
              <a:gd name="connsiteX4" fmla="*/ 795867 w 795867"/>
              <a:gd name="connsiteY4" fmla="*/ 0 h 524934"/>
              <a:gd name="connsiteX0" fmla="*/ 0 w 802972"/>
              <a:gd name="connsiteY0" fmla="*/ 563514 h 563514"/>
              <a:gd name="connsiteX1" fmla="*/ 261104 w 802972"/>
              <a:gd name="connsiteY1" fmla="*/ 431801 h 563514"/>
              <a:gd name="connsiteX2" fmla="*/ 464305 w 802972"/>
              <a:gd name="connsiteY2" fmla="*/ 287867 h 563514"/>
              <a:gd name="connsiteX3" fmla="*/ 582838 w 802972"/>
              <a:gd name="connsiteY3" fmla="*/ 203200 h 563514"/>
              <a:gd name="connsiteX4" fmla="*/ 802972 w 802972"/>
              <a:gd name="connsiteY4" fmla="*/ 0 h 563514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802972 w 802972"/>
              <a:gd name="connsiteY3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618739 w 802972"/>
              <a:gd name="connsiteY3" fmla="*/ 158956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626599 w 802972"/>
              <a:gd name="connsiteY3" fmla="*/ 164691 h 594098"/>
              <a:gd name="connsiteX4" fmla="*/ 802972 w 802972"/>
              <a:gd name="connsiteY4" fmla="*/ 0 h 594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2972" h="594098">
                <a:moveTo>
                  <a:pt x="0" y="594098"/>
                </a:moveTo>
                <a:cubicBezTo>
                  <a:pt x="51213" y="560462"/>
                  <a:pt x="183720" y="482839"/>
                  <a:pt x="261104" y="431801"/>
                </a:cubicBezTo>
                <a:cubicBezTo>
                  <a:pt x="338488" y="380763"/>
                  <a:pt x="403389" y="332385"/>
                  <a:pt x="464305" y="287867"/>
                </a:cubicBezTo>
                <a:cubicBezTo>
                  <a:pt x="525221" y="243349"/>
                  <a:pt x="570155" y="212669"/>
                  <a:pt x="626599" y="164691"/>
                </a:cubicBezTo>
                <a:cubicBezTo>
                  <a:pt x="683044" y="116713"/>
                  <a:pt x="772267" y="26493"/>
                  <a:pt x="802972" y="0"/>
                </a:cubicBezTo>
              </a:path>
            </a:pathLst>
          </a:custGeom>
          <a:ln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  <a:tailEnd type="arrow"/>
              </a:ln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 flipV="1">
            <a:off x="2660572" y="2489200"/>
            <a:ext cx="35996" cy="44046"/>
          </a:xfrm>
          <a:prstGeom prst="straightConnector1">
            <a:avLst/>
          </a:prstGeom>
          <a:ln>
            <a:solidFill>
              <a:schemeClr val="accent5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Freeform 23"/>
          <p:cNvSpPr/>
          <p:nvPr/>
        </p:nvSpPr>
        <p:spPr>
          <a:xfrm rot="16200000">
            <a:off x="1690531" y="4072040"/>
            <a:ext cx="792837" cy="1008000"/>
          </a:xfrm>
          <a:custGeom>
            <a:avLst/>
            <a:gdLst>
              <a:gd name="connsiteX0" fmla="*/ 0 w 1100765"/>
              <a:gd name="connsiteY0" fmla="*/ 541867 h 541867"/>
              <a:gd name="connsiteX1" fmla="*/ 304800 w 1100765"/>
              <a:gd name="connsiteY1" fmla="*/ 524934 h 541867"/>
              <a:gd name="connsiteX2" fmla="*/ 372533 w 1100765"/>
              <a:gd name="connsiteY2" fmla="*/ 508000 h 541867"/>
              <a:gd name="connsiteX3" fmla="*/ 440267 w 1100765"/>
              <a:gd name="connsiteY3" fmla="*/ 457200 h 541867"/>
              <a:gd name="connsiteX4" fmla="*/ 524933 w 1100765"/>
              <a:gd name="connsiteY4" fmla="*/ 423334 h 541867"/>
              <a:gd name="connsiteX5" fmla="*/ 694267 w 1100765"/>
              <a:gd name="connsiteY5" fmla="*/ 321734 h 541867"/>
              <a:gd name="connsiteX6" fmla="*/ 762000 w 1100765"/>
              <a:gd name="connsiteY6" fmla="*/ 287867 h 541867"/>
              <a:gd name="connsiteX7" fmla="*/ 880533 w 1100765"/>
              <a:gd name="connsiteY7" fmla="*/ 203200 h 541867"/>
              <a:gd name="connsiteX8" fmla="*/ 931333 w 1100765"/>
              <a:gd name="connsiteY8" fmla="*/ 186267 h 541867"/>
              <a:gd name="connsiteX9" fmla="*/ 1016000 w 1100765"/>
              <a:gd name="connsiteY9" fmla="*/ 101600 h 541867"/>
              <a:gd name="connsiteX10" fmla="*/ 1049867 w 1100765"/>
              <a:gd name="connsiteY10" fmla="*/ 50800 h 541867"/>
              <a:gd name="connsiteX11" fmla="*/ 1100667 w 1100765"/>
              <a:gd name="connsiteY11" fmla="*/ 0 h 541867"/>
              <a:gd name="connsiteX0" fmla="*/ 0 w 1100765"/>
              <a:gd name="connsiteY0" fmla="*/ 541867 h 541867"/>
              <a:gd name="connsiteX1" fmla="*/ 304800 w 1100765"/>
              <a:gd name="connsiteY1" fmla="*/ 524934 h 541867"/>
              <a:gd name="connsiteX2" fmla="*/ 372533 w 1100765"/>
              <a:gd name="connsiteY2" fmla="*/ 508000 h 541867"/>
              <a:gd name="connsiteX3" fmla="*/ 440267 w 1100765"/>
              <a:gd name="connsiteY3" fmla="*/ 457200 h 541867"/>
              <a:gd name="connsiteX4" fmla="*/ 524933 w 1100765"/>
              <a:gd name="connsiteY4" fmla="*/ 423334 h 541867"/>
              <a:gd name="connsiteX5" fmla="*/ 762000 w 1100765"/>
              <a:gd name="connsiteY5" fmla="*/ 287867 h 541867"/>
              <a:gd name="connsiteX6" fmla="*/ 880533 w 1100765"/>
              <a:gd name="connsiteY6" fmla="*/ 203200 h 541867"/>
              <a:gd name="connsiteX7" fmla="*/ 931333 w 1100765"/>
              <a:gd name="connsiteY7" fmla="*/ 186267 h 541867"/>
              <a:gd name="connsiteX8" fmla="*/ 1016000 w 1100765"/>
              <a:gd name="connsiteY8" fmla="*/ 101600 h 541867"/>
              <a:gd name="connsiteX9" fmla="*/ 1049867 w 1100765"/>
              <a:gd name="connsiteY9" fmla="*/ 50800 h 541867"/>
              <a:gd name="connsiteX10" fmla="*/ 1100667 w 1100765"/>
              <a:gd name="connsiteY10" fmla="*/ 0 h 541867"/>
              <a:gd name="connsiteX0" fmla="*/ 0 w 1100765"/>
              <a:gd name="connsiteY0" fmla="*/ 541867 h 541867"/>
              <a:gd name="connsiteX1" fmla="*/ 304800 w 1100765"/>
              <a:gd name="connsiteY1" fmla="*/ 524934 h 541867"/>
              <a:gd name="connsiteX2" fmla="*/ 372533 w 1100765"/>
              <a:gd name="connsiteY2" fmla="*/ 508000 h 541867"/>
              <a:gd name="connsiteX3" fmla="*/ 440267 w 1100765"/>
              <a:gd name="connsiteY3" fmla="*/ 457200 h 541867"/>
              <a:gd name="connsiteX4" fmla="*/ 524933 w 1100765"/>
              <a:gd name="connsiteY4" fmla="*/ 423334 h 541867"/>
              <a:gd name="connsiteX5" fmla="*/ 762000 w 1100765"/>
              <a:gd name="connsiteY5" fmla="*/ 287867 h 541867"/>
              <a:gd name="connsiteX6" fmla="*/ 880533 w 1100765"/>
              <a:gd name="connsiteY6" fmla="*/ 203200 h 541867"/>
              <a:gd name="connsiteX7" fmla="*/ 1016000 w 1100765"/>
              <a:gd name="connsiteY7" fmla="*/ 101600 h 541867"/>
              <a:gd name="connsiteX8" fmla="*/ 1049867 w 1100765"/>
              <a:gd name="connsiteY8" fmla="*/ 50800 h 541867"/>
              <a:gd name="connsiteX9" fmla="*/ 1100667 w 1100765"/>
              <a:gd name="connsiteY9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372533 w 1100667"/>
              <a:gd name="connsiteY2" fmla="*/ 508000 h 541867"/>
              <a:gd name="connsiteX3" fmla="*/ 440267 w 1100667"/>
              <a:gd name="connsiteY3" fmla="*/ 457200 h 541867"/>
              <a:gd name="connsiteX4" fmla="*/ 524933 w 1100667"/>
              <a:gd name="connsiteY4" fmla="*/ 423334 h 541867"/>
              <a:gd name="connsiteX5" fmla="*/ 762000 w 1100667"/>
              <a:gd name="connsiteY5" fmla="*/ 287867 h 541867"/>
              <a:gd name="connsiteX6" fmla="*/ 880533 w 1100667"/>
              <a:gd name="connsiteY6" fmla="*/ 203200 h 541867"/>
              <a:gd name="connsiteX7" fmla="*/ 1016000 w 1100667"/>
              <a:gd name="connsiteY7" fmla="*/ 101600 h 541867"/>
              <a:gd name="connsiteX8" fmla="*/ 1100667 w 1100667"/>
              <a:gd name="connsiteY8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372533 w 1100667"/>
              <a:gd name="connsiteY2" fmla="*/ 508000 h 541867"/>
              <a:gd name="connsiteX3" fmla="*/ 524933 w 1100667"/>
              <a:gd name="connsiteY3" fmla="*/ 423334 h 541867"/>
              <a:gd name="connsiteX4" fmla="*/ 762000 w 1100667"/>
              <a:gd name="connsiteY4" fmla="*/ 287867 h 541867"/>
              <a:gd name="connsiteX5" fmla="*/ 880533 w 1100667"/>
              <a:gd name="connsiteY5" fmla="*/ 203200 h 541867"/>
              <a:gd name="connsiteX6" fmla="*/ 1016000 w 1100667"/>
              <a:gd name="connsiteY6" fmla="*/ 101600 h 541867"/>
              <a:gd name="connsiteX7" fmla="*/ 1100667 w 1100667"/>
              <a:gd name="connsiteY7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524933 w 1100667"/>
              <a:gd name="connsiteY2" fmla="*/ 423334 h 541867"/>
              <a:gd name="connsiteX3" fmla="*/ 762000 w 1100667"/>
              <a:gd name="connsiteY3" fmla="*/ 287867 h 541867"/>
              <a:gd name="connsiteX4" fmla="*/ 880533 w 1100667"/>
              <a:gd name="connsiteY4" fmla="*/ 203200 h 541867"/>
              <a:gd name="connsiteX5" fmla="*/ 1016000 w 1100667"/>
              <a:gd name="connsiteY5" fmla="*/ 101600 h 541867"/>
              <a:gd name="connsiteX6" fmla="*/ 1100667 w 1100667"/>
              <a:gd name="connsiteY6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558799 w 1100667"/>
              <a:gd name="connsiteY2" fmla="*/ 431801 h 541867"/>
              <a:gd name="connsiteX3" fmla="*/ 762000 w 1100667"/>
              <a:gd name="connsiteY3" fmla="*/ 287867 h 541867"/>
              <a:gd name="connsiteX4" fmla="*/ 880533 w 1100667"/>
              <a:gd name="connsiteY4" fmla="*/ 203200 h 541867"/>
              <a:gd name="connsiteX5" fmla="*/ 1016000 w 1100667"/>
              <a:gd name="connsiteY5" fmla="*/ 101600 h 541867"/>
              <a:gd name="connsiteX6" fmla="*/ 1100667 w 1100667"/>
              <a:gd name="connsiteY6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558799 w 1100667"/>
              <a:gd name="connsiteY2" fmla="*/ 431801 h 541867"/>
              <a:gd name="connsiteX3" fmla="*/ 762000 w 1100667"/>
              <a:gd name="connsiteY3" fmla="*/ 287867 h 541867"/>
              <a:gd name="connsiteX4" fmla="*/ 880533 w 1100667"/>
              <a:gd name="connsiteY4" fmla="*/ 203200 h 541867"/>
              <a:gd name="connsiteX5" fmla="*/ 1100667 w 1100667"/>
              <a:gd name="connsiteY5" fmla="*/ 0 h 541867"/>
              <a:gd name="connsiteX0" fmla="*/ 0 w 795867"/>
              <a:gd name="connsiteY0" fmla="*/ 524934 h 524934"/>
              <a:gd name="connsiteX1" fmla="*/ 253999 w 795867"/>
              <a:gd name="connsiteY1" fmla="*/ 431801 h 524934"/>
              <a:gd name="connsiteX2" fmla="*/ 457200 w 795867"/>
              <a:gd name="connsiteY2" fmla="*/ 287867 h 524934"/>
              <a:gd name="connsiteX3" fmla="*/ 575733 w 795867"/>
              <a:gd name="connsiteY3" fmla="*/ 203200 h 524934"/>
              <a:gd name="connsiteX4" fmla="*/ 795867 w 795867"/>
              <a:gd name="connsiteY4" fmla="*/ 0 h 524934"/>
              <a:gd name="connsiteX0" fmla="*/ 0 w 802972"/>
              <a:gd name="connsiteY0" fmla="*/ 563514 h 563514"/>
              <a:gd name="connsiteX1" fmla="*/ 261104 w 802972"/>
              <a:gd name="connsiteY1" fmla="*/ 431801 h 563514"/>
              <a:gd name="connsiteX2" fmla="*/ 464305 w 802972"/>
              <a:gd name="connsiteY2" fmla="*/ 287867 h 563514"/>
              <a:gd name="connsiteX3" fmla="*/ 582838 w 802972"/>
              <a:gd name="connsiteY3" fmla="*/ 203200 h 563514"/>
              <a:gd name="connsiteX4" fmla="*/ 802972 w 802972"/>
              <a:gd name="connsiteY4" fmla="*/ 0 h 563514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602509 w 802972"/>
              <a:gd name="connsiteY3" fmla="*/ 186358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602509 w 802972"/>
              <a:gd name="connsiteY3" fmla="*/ 186358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602509 w 802972"/>
              <a:gd name="connsiteY3" fmla="*/ 186358 h 594098"/>
              <a:gd name="connsiteX4" fmla="*/ 802972 w 802972"/>
              <a:gd name="connsiteY4" fmla="*/ 0 h 594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2972" h="594098">
                <a:moveTo>
                  <a:pt x="0" y="594098"/>
                </a:moveTo>
                <a:cubicBezTo>
                  <a:pt x="51213" y="560462"/>
                  <a:pt x="183720" y="482839"/>
                  <a:pt x="261104" y="431801"/>
                </a:cubicBezTo>
                <a:cubicBezTo>
                  <a:pt x="338488" y="380763"/>
                  <a:pt x="407404" y="328774"/>
                  <a:pt x="464305" y="287867"/>
                </a:cubicBezTo>
                <a:cubicBezTo>
                  <a:pt x="521206" y="246960"/>
                  <a:pt x="511411" y="258902"/>
                  <a:pt x="602509" y="186358"/>
                </a:cubicBezTo>
                <a:cubicBezTo>
                  <a:pt x="744636" y="73178"/>
                  <a:pt x="757111" y="42333"/>
                  <a:pt x="802972" y="0"/>
                </a:cubicBezTo>
              </a:path>
            </a:pathLst>
          </a:custGeom>
          <a:ln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chemeClr val="tx1"/>
                </a:solidFill>
                <a:tailEnd type="arrow"/>
              </a:ln>
            </a:endParaRPr>
          </a:p>
        </p:txBody>
      </p:sp>
      <p:cxnSp>
        <p:nvCxnSpPr>
          <p:cNvPr id="25" name="Straight Arrow Connector 24"/>
          <p:cNvCxnSpPr>
            <a:stCxn id="24" idx="0"/>
          </p:cNvCxnSpPr>
          <p:nvPr/>
        </p:nvCxnSpPr>
        <p:spPr>
          <a:xfrm>
            <a:off x="2590949" y="4972458"/>
            <a:ext cx="62221" cy="44042"/>
          </a:xfrm>
          <a:prstGeom prst="straightConnector1">
            <a:avLst/>
          </a:prstGeom>
          <a:ln>
            <a:solidFill>
              <a:schemeClr val="accent5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Freeform 36"/>
          <p:cNvSpPr/>
          <p:nvPr/>
        </p:nvSpPr>
        <p:spPr>
          <a:xfrm rot="16200000" flipH="1" flipV="1">
            <a:off x="3759981" y="2591905"/>
            <a:ext cx="953705" cy="986796"/>
          </a:xfrm>
          <a:custGeom>
            <a:avLst/>
            <a:gdLst>
              <a:gd name="connsiteX0" fmla="*/ 0 w 1100765"/>
              <a:gd name="connsiteY0" fmla="*/ 541867 h 541867"/>
              <a:gd name="connsiteX1" fmla="*/ 304800 w 1100765"/>
              <a:gd name="connsiteY1" fmla="*/ 524934 h 541867"/>
              <a:gd name="connsiteX2" fmla="*/ 372533 w 1100765"/>
              <a:gd name="connsiteY2" fmla="*/ 508000 h 541867"/>
              <a:gd name="connsiteX3" fmla="*/ 440267 w 1100765"/>
              <a:gd name="connsiteY3" fmla="*/ 457200 h 541867"/>
              <a:gd name="connsiteX4" fmla="*/ 524933 w 1100765"/>
              <a:gd name="connsiteY4" fmla="*/ 423334 h 541867"/>
              <a:gd name="connsiteX5" fmla="*/ 694267 w 1100765"/>
              <a:gd name="connsiteY5" fmla="*/ 321734 h 541867"/>
              <a:gd name="connsiteX6" fmla="*/ 762000 w 1100765"/>
              <a:gd name="connsiteY6" fmla="*/ 287867 h 541867"/>
              <a:gd name="connsiteX7" fmla="*/ 880533 w 1100765"/>
              <a:gd name="connsiteY7" fmla="*/ 203200 h 541867"/>
              <a:gd name="connsiteX8" fmla="*/ 931333 w 1100765"/>
              <a:gd name="connsiteY8" fmla="*/ 186267 h 541867"/>
              <a:gd name="connsiteX9" fmla="*/ 1016000 w 1100765"/>
              <a:gd name="connsiteY9" fmla="*/ 101600 h 541867"/>
              <a:gd name="connsiteX10" fmla="*/ 1049867 w 1100765"/>
              <a:gd name="connsiteY10" fmla="*/ 50800 h 541867"/>
              <a:gd name="connsiteX11" fmla="*/ 1100667 w 1100765"/>
              <a:gd name="connsiteY11" fmla="*/ 0 h 541867"/>
              <a:gd name="connsiteX0" fmla="*/ 0 w 1100765"/>
              <a:gd name="connsiteY0" fmla="*/ 541867 h 541867"/>
              <a:gd name="connsiteX1" fmla="*/ 304800 w 1100765"/>
              <a:gd name="connsiteY1" fmla="*/ 524934 h 541867"/>
              <a:gd name="connsiteX2" fmla="*/ 372533 w 1100765"/>
              <a:gd name="connsiteY2" fmla="*/ 508000 h 541867"/>
              <a:gd name="connsiteX3" fmla="*/ 440267 w 1100765"/>
              <a:gd name="connsiteY3" fmla="*/ 457200 h 541867"/>
              <a:gd name="connsiteX4" fmla="*/ 524933 w 1100765"/>
              <a:gd name="connsiteY4" fmla="*/ 423334 h 541867"/>
              <a:gd name="connsiteX5" fmla="*/ 762000 w 1100765"/>
              <a:gd name="connsiteY5" fmla="*/ 287867 h 541867"/>
              <a:gd name="connsiteX6" fmla="*/ 880533 w 1100765"/>
              <a:gd name="connsiteY6" fmla="*/ 203200 h 541867"/>
              <a:gd name="connsiteX7" fmla="*/ 931333 w 1100765"/>
              <a:gd name="connsiteY7" fmla="*/ 186267 h 541867"/>
              <a:gd name="connsiteX8" fmla="*/ 1016000 w 1100765"/>
              <a:gd name="connsiteY8" fmla="*/ 101600 h 541867"/>
              <a:gd name="connsiteX9" fmla="*/ 1049867 w 1100765"/>
              <a:gd name="connsiteY9" fmla="*/ 50800 h 541867"/>
              <a:gd name="connsiteX10" fmla="*/ 1100667 w 1100765"/>
              <a:gd name="connsiteY10" fmla="*/ 0 h 541867"/>
              <a:gd name="connsiteX0" fmla="*/ 0 w 1100765"/>
              <a:gd name="connsiteY0" fmla="*/ 541867 h 541867"/>
              <a:gd name="connsiteX1" fmla="*/ 304800 w 1100765"/>
              <a:gd name="connsiteY1" fmla="*/ 524934 h 541867"/>
              <a:gd name="connsiteX2" fmla="*/ 372533 w 1100765"/>
              <a:gd name="connsiteY2" fmla="*/ 508000 h 541867"/>
              <a:gd name="connsiteX3" fmla="*/ 440267 w 1100765"/>
              <a:gd name="connsiteY3" fmla="*/ 457200 h 541867"/>
              <a:gd name="connsiteX4" fmla="*/ 524933 w 1100765"/>
              <a:gd name="connsiteY4" fmla="*/ 423334 h 541867"/>
              <a:gd name="connsiteX5" fmla="*/ 762000 w 1100765"/>
              <a:gd name="connsiteY5" fmla="*/ 287867 h 541867"/>
              <a:gd name="connsiteX6" fmla="*/ 880533 w 1100765"/>
              <a:gd name="connsiteY6" fmla="*/ 203200 h 541867"/>
              <a:gd name="connsiteX7" fmla="*/ 1016000 w 1100765"/>
              <a:gd name="connsiteY7" fmla="*/ 101600 h 541867"/>
              <a:gd name="connsiteX8" fmla="*/ 1049867 w 1100765"/>
              <a:gd name="connsiteY8" fmla="*/ 50800 h 541867"/>
              <a:gd name="connsiteX9" fmla="*/ 1100667 w 1100765"/>
              <a:gd name="connsiteY9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372533 w 1100667"/>
              <a:gd name="connsiteY2" fmla="*/ 508000 h 541867"/>
              <a:gd name="connsiteX3" fmla="*/ 440267 w 1100667"/>
              <a:gd name="connsiteY3" fmla="*/ 457200 h 541867"/>
              <a:gd name="connsiteX4" fmla="*/ 524933 w 1100667"/>
              <a:gd name="connsiteY4" fmla="*/ 423334 h 541867"/>
              <a:gd name="connsiteX5" fmla="*/ 762000 w 1100667"/>
              <a:gd name="connsiteY5" fmla="*/ 287867 h 541867"/>
              <a:gd name="connsiteX6" fmla="*/ 880533 w 1100667"/>
              <a:gd name="connsiteY6" fmla="*/ 203200 h 541867"/>
              <a:gd name="connsiteX7" fmla="*/ 1016000 w 1100667"/>
              <a:gd name="connsiteY7" fmla="*/ 101600 h 541867"/>
              <a:gd name="connsiteX8" fmla="*/ 1100667 w 1100667"/>
              <a:gd name="connsiteY8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372533 w 1100667"/>
              <a:gd name="connsiteY2" fmla="*/ 508000 h 541867"/>
              <a:gd name="connsiteX3" fmla="*/ 524933 w 1100667"/>
              <a:gd name="connsiteY3" fmla="*/ 423334 h 541867"/>
              <a:gd name="connsiteX4" fmla="*/ 762000 w 1100667"/>
              <a:gd name="connsiteY4" fmla="*/ 287867 h 541867"/>
              <a:gd name="connsiteX5" fmla="*/ 880533 w 1100667"/>
              <a:gd name="connsiteY5" fmla="*/ 203200 h 541867"/>
              <a:gd name="connsiteX6" fmla="*/ 1016000 w 1100667"/>
              <a:gd name="connsiteY6" fmla="*/ 101600 h 541867"/>
              <a:gd name="connsiteX7" fmla="*/ 1100667 w 1100667"/>
              <a:gd name="connsiteY7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524933 w 1100667"/>
              <a:gd name="connsiteY2" fmla="*/ 423334 h 541867"/>
              <a:gd name="connsiteX3" fmla="*/ 762000 w 1100667"/>
              <a:gd name="connsiteY3" fmla="*/ 287867 h 541867"/>
              <a:gd name="connsiteX4" fmla="*/ 880533 w 1100667"/>
              <a:gd name="connsiteY4" fmla="*/ 203200 h 541867"/>
              <a:gd name="connsiteX5" fmla="*/ 1016000 w 1100667"/>
              <a:gd name="connsiteY5" fmla="*/ 101600 h 541867"/>
              <a:gd name="connsiteX6" fmla="*/ 1100667 w 1100667"/>
              <a:gd name="connsiteY6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558799 w 1100667"/>
              <a:gd name="connsiteY2" fmla="*/ 431801 h 541867"/>
              <a:gd name="connsiteX3" fmla="*/ 762000 w 1100667"/>
              <a:gd name="connsiteY3" fmla="*/ 287867 h 541867"/>
              <a:gd name="connsiteX4" fmla="*/ 880533 w 1100667"/>
              <a:gd name="connsiteY4" fmla="*/ 203200 h 541867"/>
              <a:gd name="connsiteX5" fmla="*/ 1016000 w 1100667"/>
              <a:gd name="connsiteY5" fmla="*/ 101600 h 541867"/>
              <a:gd name="connsiteX6" fmla="*/ 1100667 w 1100667"/>
              <a:gd name="connsiteY6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558799 w 1100667"/>
              <a:gd name="connsiteY2" fmla="*/ 431801 h 541867"/>
              <a:gd name="connsiteX3" fmla="*/ 762000 w 1100667"/>
              <a:gd name="connsiteY3" fmla="*/ 287867 h 541867"/>
              <a:gd name="connsiteX4" fmla="*/ 880533 w 1100667"/>
              <a:gd name="connsiteY4" fmla="*/ 203200 h 541867"/>
              <a:gd name="connsiteX5" fmla="*/ 1100667 w 1100667"/>
              <a:gd name="connsiteY5" fmla="*/ 0 h 541867"/>
              <a:gd name="connsiteX0" fmla="*/ 0 w 795867"/>
              <a:gd name="connsiteY0" fmla="*/ 524934 h 524934"/>
              <a:gd name="connsiteX1" fmla="*/ 253999 w 795867"/>
              <a:gd name="connsiteY1" fmla="*/ 431801 h 524934"/>
              <a:gd name="connsiteX2" fmla="*/ 457200 w 795867"/>
              <a:gd name="connsiteY2" fmla="*/ 287867 h 524934"/>
              <a:gd name="connsiteX3" fmla="*/ 575733 w 795867"/>
              <a:gd name="connsiteY3" fmla="*/ 203200 h 524934"/>
              <a:gd name="connsiteX4" fmla="*/ 795867 w 795867"/>
              <a:gd name="connsiteY4" fmla="*/ 0 h 524934"/>
              <a:gd name="connsiteX0" fmla="*/ 0 w 802972"/>
              <a:gd name="connsiteY0" fmla="*/ 563514 h 563514"/>
              <a:gd name="connsiteX1" fmla="*/ 261104 w 802972"/>
              <a:gd name="connsiteY1" fmla="*/ 431801 h 563514"/>
              <a:gd name="connsiteX2" fmla="*/ 464305 w 802972"/>
              <a:gd name="connsiteY2" fmla="*/ 287867 h 563514"/>
              <a:gd name="connsiteX3" fmla="*/ 582838 w 802972"/>
              <a:gd name="connsiteY3" fmla="*/ 203200 h 563514"/>
              <a:gd name="connsiteX4" fmla="*/ 802972 w 802972"/>
              <a:gd name="connsiteY4" fmla="*/ 0 h 563514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802972 w 802972"/>
              <a:gd name="connsiteY3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618739 w 802972"/>
              <a:gd name="connsiteY3" fmla="*/ 158956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626599 w 802972"/>
              <a:gd name="connsiteY3" fmla="*/ 164691 h 594098"/>
              <a:gd name="connsiteX4" fmla="*/ 802972 w 802972"/>
              <a:gd name="connsiteY4" fmla="*/ 0 h 594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2972" h="594098">
                <a:moveTo>
                  <a:pt x="0" y="594098"/>
                </a:moveTo>
                <a:cubicBezTo>
                  <a:pt x="51213" y="560462"/>
                  <a:pt x="183720" y="482839"/>
                  <a:pt x="261104" y="431801"/>
                </a:cubicBezTo>
                <a:cubicBezTo>
                  <a:pt x="338488" y="380763"/>
                  <a:pt x="403389" y="332385"/>
                  <a:pt x="464305" y="287867"/>
                </a:cubicBezTo>
                <a:cubicBezTo>
                  <a:pt x="525221" y="243349"/>
                  <a:pt x="570155" y="212669"/>
                  <a:pt x="626599" y="164691"/>
                </a:cubicBezTo>
                <a:cubicBezTo>
                  <a:pt x="683044" y="116713"/>
                  <a:pt x="772267" y="26493"/>
                  <a:pt x="802972" y="0"/>
                </a:cubicBezTo>
              </a:path>
            </a:pathLst>
          </a:custGeom>
          <a:ln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  <a:tailEnd type="arrow"/>
              </a:ln>
            </a:endParaRPr>
          </a:p>
        </p:txBody>
      </p:sp>
      <p:sp>
        <p:nvSpPr>
          <p:cNvPr id="39" name="Freeform 38"/>
          <p:cNvSpPr/>
          <p:nvPr/>
        </p:nvSpPr>
        <p:spPr>
          <a:xfrm rot="5400000" flipH="1">
            <a:off x="3744293" y="3992164"/>
            <a:ext cx="897244" cy="1008000"/>
          </a:xfrm>
          <a:custGeom>
            <a:avLst/>
            <a:gdLst>
              <a:gd name="connsiteX0" fmla="*/ 0 w 1100765"/>
              <a:gd name="connsiteY0" fmla="*/ 541867 h 541867"/>
              <a:gd name="connsiteX1" fmla="*/ 304800 w 1100765"/>
              <a:gd name="connsiteY1" fmla="*/ 524934 h 541867"/>
              <a:gd name="connsiteX2" fmla="*/ 372533 w 1100765"/>
              <a:gd name="connsiteY2" fmla="*/ 508000 h 541867"/>
              <a:gd name="connsiteX3" fmla="*/ 440267 w 1100765"/>
              <a:gd name="connsiteY3" fmla="*/ 457200 h 541867"/>
              <a:gd name="connsiteX4" fmla="*/ 524933 w 1100765"/>
              <a:gd name="connsiteY4" fmla="*/ 423334 h 541867"/>
              <a:gd name="connsiteX5" fmla="*/ 694267 w 1100765"/>
              <a:gd name="connsiteY5" fmla="*/ 321734 h 541867"/>
              <a:gd name="connsiteX6" fmla="*/ 762000 w 1100765"/>
              <a:gd name="connsiteY6" fmla="*/ 287867 h 541867"/>
              <a:gd name="connsiteX7" fmla="*/ 880533 w 1100765"/>
              <a:gd name="connsiteY7" fmla="*/ 203200 h 541867"/>
              <a:gd name="connsiteX8" fmla="*/ 931333 w 1100765"/>
              <a:gd name="connsiteY8" fmla="*/ 186267 h 541867"/>
              <a:gd name="connsiteX9" fmla="*/ 1016000 w 1100765"/>
              <a:gd name="connsiteY9" fmla="*/ 101600 h 541867"/>
              <a:gd name="connsiteX10" fmla="*/ 1049867 w 1100765"/>
              <a:gd name="connsiteY10" fmla="*/ 50800 h 541867"/>
              <a:gd name="connsiteX11" fmla="*/ 1100667 w 1100765"/>
              <a:gd name="connsiteY11" fmla="*/ 0 h 541867"/>
              <a:gd name="connsiteX0" fmla="*/ 0 w 1100765"/>
              <a:gd name="connsiteY0" fmla="*/ 541867 h 541867"/>
              <a:gd name="connsiteX1" fmla="*/ 304800 w 1100765"/>
              <a:gd name="connsiteY1" fmla="*/ 524934 h 541867"/>
              <a:gd name="connsiteX2" fmla="*/ 372533 w 1100765"/>
              <a:gd name="connsiteY2" fmla="*/ 508000 h 541867"/>
              <a:gd name="connsiteX3" fmla="*/ 440267 w 1100765"/>
              <a:gd name="connsiteY3" fmla="*/ 457200 h 541867"/>
              <a:gd name="connsiteX4" fmla="*/ 524933 w 1100765"/>
              <a:gd name="connsiteY4" fmla="*/ 423334 h 541867"/>
              <a:gd name="connsiteX5" fmla="*/ 762000 w 1100765"/>
              <a:gd name="connsiteY5" fmla="*/ 287867 h 541867"/>
              <a:gd name="connsiteX6" fmla="*/ 880533 w 1100765"/>
              <a:gd name="connsiteY6" fmla="*/ 203200 h 541867"/>
              <a:gd name="connsiteX7" fmla="*/ 931333 w 1100765"/>
              <a:gd name="connsiteY7" fmla="*/ 186267 h 541867"/>
              <a:gd name="connsiteX8" fmla="*/ 1016000 w 1100765"/>
              <a:gd name="connsiteY8" fmla="*/ 101600 h 541867"/>
              <a:gd name="connsiteX9" fmla="*/ 1049867 w 1100765"/>
              <a:gd name="connsiteY9" fmla="*/ 50800 h 541867"/>
              <a:gd name="connsiteX10" fmla="*/ 1100667 w 1100765"/>
              <a:gd name="connsiteY10" fmla="*/ 0 h 541867"/>
              <a:gd name="connsiteX0" fmla="*/ 0 w 1100765"/>
              <a:gd name="connsiteY0" fmla="*/ 541867 h 541867"/>
              <a:gd name="connsiteX1" fmla="*/ 304800 w 1100765"/>
              <a:gd name="connsiteY1" fmla="*/ 524934 h 541867"/>
              <a:gd name="connsiteX2" fmla="*/ 372533 w 1100765"/>
              <a:gd name="connsiteY2" fmla="*/ 508000 h 541867"/>
              <a:gd name="connsiteX3" fmla="*/ 440267 w 1100765"/>
              <a:gd name="connsiteY3" fmla="*/ 457200 h 541867"/>
              <a:gd name="connsiteX4" fmla="*/ 524933 w 1100765"/>
              <a:gd name="connsiteY4" fmla="*/ 423334 h 541867"/>
              <a:gd name="connsiteX5" fmla="*/ 762000 w 1100765"/>
              <a:gd name="connsiteY5" fmla="*/ 287867 h 541867"/>
              <a:gd name="connsiteX6" fmla="*/ 880533 w 1100765"/>
              <a:gd name="connsiteY6" fmla="*/ 203200 h 541867"/>
              <a:gd name="connsiteX7" fmla="*/ 1016000 w 1100765"/>
              <a:gd name="connsiteY7" fmla="*/ 101600 h 541867"/>
              <a:gd name="connsiteX8" fmla="*/ 1049867 w 1100765"/>
              <a:gd name="connsiteY8" fmla="*/ 50800 h 541867"/>
              <a:gd name="connsiteX9" fmla="*/ 1100667 w 1100765"/>
              <a:gd name="connsiteY9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372533 w 1100667"/>
              <a:gd name="connsiteY2" fmla="*/ 508000 h 541867"/>
              <a:gd name="connsiteX3" fmla="*/ 440267 w 1100667"/>
              <a:gd name="connsiteY3" fmla="*/ 457200 h 541867"/>
              <a:gd name="connsiteX4" fmla="*/ 524933 w 1100667"/>
              <a:gd name="connsiteY4" fmla="*/ 423334 h 541867"/>
              <a:gd name="connsiteX5" fmla="*/ 762000 w 1100667"/>
              <a:gd name="connsiteY5" fmla="*/ 287867 h 541867"/>
              <a:gd name="connsiteX6" fmla="*/ 880533 w 1100667"/>
              <a:gd name="connsiteY6" fmla="*/ 203200 h 541867"/>
              <a:gd name="connsiteX7" fmla="*/ 1016000 w 1100667"/>
              <a:gd name="connsiteY7" fmla="*/ 101600 h 541867"/>
              <a:gd name="connsiteX8" fmla="*/ 1100667 w 1100667"/>
              <a:gd name="connsiteY8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372533 w 1100667"/>
              <a:gd name="connsiteY2" fmla="*/ 508000 h 541867"/>
              <a:gd name="connsiteX3" fmla="*/ 524933 w 1100667"/>
              <a:gd name="connsiteY3" fmla="*/ 423334 h 541867"/>
              <a:gd name="connsiteX4" fmla="*/ 762000 w 1100667"/>
              <a:gd name="connsiteY4" fmla="*/ 287867 h 541867"/>
              <a:gd name="connsiteX5" fmla="*/ 880533 w 1100667"/>
              <a:gd name="connsiteY5" fmla="*/ 203200 h 541867"/>
              <a:gd name="connsiteX6" fmla="*/ 1016000 w 1100667"/>
              <a:gd name="connsiteY6" fmla="*/ 101600 h 541867"/>
              <a:gd name="connsiteX7" fmla="*/ 1100667 w 1100667"/>
              <a:gd name="connsiteY7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524933 w 1100667"/>
              <a:gd name="connsiteY2" fmla="*/ 423334 h 541867"/>
              <a:gd name="connsiteX3" fmla="*/ 762000 w 1100667"/>
              <a:gd name="connsiteY3" fmla="*/ 287867 h 541867"/>
              <a:gd name="connsiteX4" fmla="*/ 880533 w 1100667"/>
              <a:gd name="connsiteY4" fmla="*/ 203200 h 541867"/>
              <a:gd name="connsiteX5" fmla="*/ 1016000 w 1100667"/>
              <a:gd name="connsiteY5" fmla="*/ 101600 h 541867"/>
              <a:gd name="connsiteX6" fmla="*/ 1100667 w 1100667"/>
              <a:gd name="connsiteY6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558799 w 1100667"/>
              <a:gd name="connsiteY2" fmla="*/ 431801 h 541867"/>
              <a:gd name="connsiteX3" fmla="*/ 762000 w 1100667"/>
              <a:gd name="connsiteY3" fmla="*/ 287867 h 541867"/>
              <a:gd name="connsiteX4" fmla="*/ 880533 w 1100667"/>
              <a:gd name="connsiteY4" fmla="*/ 203200 h 541867"/>
              <a:gd name="connsiteX5" fmla="*/ 1016000 w 1100667"/>
              <a:gd name="connsiteY5" fmla="*/ 101600 h 541867"/>
              <a:gd name="connsiteX6" fmla="*/ 1100667 w 1100667"/>
              <a:gd name="connsiteY6" fmla="*/ 0 h 541867"/>
              <a:gd name="connsiteX0" fmla="*/ 0 w 1100667"/>
              <a:gd name="connsiteY0" fmla="*/ 541867 h 541867"/>
              <a:gd name="connsiteX1" fmla="*/ 304800 w 1100667"/>
              <a:gd name="connsiteY1" fmla="*/ 524934 h 541867"/>
              <a:gd name="connsiteX2" fmla="*/ 558799 w 1100667"/>
              <a:gd name="connsiteY2" fmla="*/ 431801 h 541867"/>
              <a:gd name="connsiteX3" fmla="*/ 762000 w 1100667"/>
              <a:gd name="connsiteY3" fmla="*/ 287867 h 541867"/>
              <a:gd name="connsiteX4" fmla="*/ 880533 w 1100667"/>
              <a:gd name="connsiteY4" fmla="*/ 203200 h 541867"/>
              <a:gd name="connsiteX5" fmla="*/ 1100667 w 1100667"/>
              <a:gd name="connsiteY5" fmla="*/ 0 h 541867"/>
              <a:gd name="connsiteX0" fmla="*/ 0 w 795867"/>
              <a:gd name="connsiteY0" fmla="*/ 524934 h 524934"/>
              <a:gd name="connsiteX1" fmla="*/ 253999 w 795867"/>
              <a:gd name="connsiteY1" fmla="*/ 431801 h 524934"/>
              <a:gd name="connsiteX2" fmla="*/ 457200 w 795867"/>
              <a:gd name="connsiteY2" fmla="*/ 287867 h 524934"/>
              <a:gd name="connsiteX3" fmla="*/ 575733 w 795867"/>
              <a:gd name="connsiteY3" fmla="*/ 203200 h 524934"/>
              <a:gd name="connsiteX4" fmla="*/ 795867 w 795867"/>
              <a:gd name="connsiteY4" fmla="*/ 0 h 524934"/>
              <a:gd name="connsiteX0" fmla="*/ 0 w 802972"/>
              <a:gd name="connsiteY0" fmla="*/ 563514 h 563514"/>
              <a:gd name="connsiteX1" fmla="*/ 261104 w 802972"/>
              <a:gd name="connsiteY1" fmla="*/ 431801 h 563514"/>
              <a:gd name="connsiteX2" fmla="*/ 464305 w 802972"/>
              <a:gd name="connsiteY2" fmla="*/ 287867 h 563514"/>
              <a:gd name="connsiteX3" fmla="*/ 582838 w 802972"/>
              <a:gd name="connsiteY3" fmla="*/ 203200 h 563514"/>
              <a:gd name="connsiteX4" fmla="*/ 802972 w 802972"/>
              <a:gd name="connsiteY4" fmla="*/ 0 h 563514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582838 w 802972"/>
              <a:gd name="connsiteY3" fmla="*/ 203200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602509 w 802972"/>
              <a:gd name="connsiteY3" fmla="*/ 186358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602509 w 802972"/>
              <a:gd name="connsiteY3" fmla="*/ 186358 h 594098"/>
              <a:gd name="connsiteX4" fmla="*/ 802972 w 802972"/>
              <a:gd name="connsiteY4" fmla="*/ 0 h 594098"/>
              <a:gd name="connsiteX0" fmla="*/ 0 w 802972"/>
              <a:gd name="connsiteY0" fmla="*/ 594098 h 594098"/>
              <a:gd name="connsiteX1" fmla="*/ 261104 w 802972"/>
              <a:gd name="connsiteY1" fmla="*/ 431801 h 594098"/>
              <a:gd name="connsiteX2" fmla="*/ 464305 w 802972"/>
              <a:gd name="connsiteY2" fmla="*/ 287867 h 594098"/>
              <a:gd name="connsiteX3" fmla="*/ 602509 w 802972"/>
              <a:gd name="connsiteY3" fmla="*/ 186358 h 594098"/>
              <a:gd name="connsiteX4" fmla="*/ 802972 w 802972"/>
              <a:gd name="connsiteY4" fmla="*/ 0 h 594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2972" h="594098">
                <a:moveTo>
                  <a:pt x="0" y="594098"/>
                </a:moveTo>
                <a:cubicBezTo>
                  <a:pt x="51213" y="560462"/>
                  <a:pt x="183720" y="482839"/>
                  <a:pt x="261104" y="431801"/>
                </a:cubicBezTo>
                <a:cubicBezTo>
                  <a:pt x="338488" y="380763"/>
                  <a:pt x="407404" y="328774"/>
                  <a:pt x="464305" y="287867"/>
                </a:cubicBezTo>
                <a:cubicBezTo>
                  <a:pt x="521206" y="246960"/>
                  <a:pt x="511411" y="258902"/>
                  <a:pt x="602509" y="186358"/>
                </a:cubicBezTo>
                <a:cubicBezTo>
                  <a:pt x="744636" y="73178"/>
                  <a:pt x="757111" y="42333"/>
                  <a:pt x="802972" y="0"/>
                </a:cubicBezTo>
              </a:path>
            </a:pathLst>
          </a:custGeom>
          <a:ln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  <a:tailEnd type="arrow"/>
              </a:ln>
            </a:endParaRPr>
          </a:p>
        </p:txBody>
      </p:sp>
      <p:cxnSp>
        <p:nvCxnSpPr>
          <p:cNvPr id="40" name="Straight Arrow Connector 39"/>
          <p:cNvCxnSpPr>
            <a:stCxn id="37" idx="4"/>
          </p:cNvCxnSpPr>
          <p:nvPr/>
        </p:nvCxnSpPr>
        <p:spPr>
          <a:xfrm>
            <a:off x="4730232" y="3562156"/>
            <a:ext cx="80685" cy="69923"/>
          </a:xfrm>
          <a:prstGeom prst="straightConnector1">
            <a:avLst/>
          </a:prstGeom>
          <a:ln>
            <a:solidFill>
              <a:schemeClr val="accent5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>
            <a:stCxn id="39" idx="4"/>
          </p:cNvCxnSpPr>
          <p:nvPr/>
        </p:nvCxnSpPr>
        <p:spPr>
          <a:xfrm flipV="1">
            <a:off x="4696915" y="4005115"/>
            <a:ext cx="114002" cy="42428"/>
          </a:xfrm>
          <a:prstGeom prst="straightConnector1">
            <a:avLst/>
          </a:prstGeom>
          <a:ln>
            <a:solidFill>
              <a:schemeClr val="accent5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9" name="Freeform 78"/>
          <p:cNvSpPr/>
          <p:nvPr/>
        </p:nvSpPr>
        <p:spPr>
          <a:xfrm>
            <a:off x="5166362" y="3970229"/>
            <a:ext cx="200610" cy="469823"/>
          </a:xfrm>
          <a:custGeom>
            <a:avLst/>
            <a:gdLst>
              <a:gd name="connsiteX0" fmla="*/ 457200 w 457200"/>
              <a:gd name="connsiteY0" fmla="*/ 0 h 685800"/>
              <a:gd name="connsiteX1" fmla="*/ 190500 w 457200"/>
              <a:gd name="connsiteY1" fmla="*/ 12700 h 685800"/>
              <a:gd name="connsiteX2" fmla="*/ 152400 w 457200"/>
              <a:gd name="connsiteY2" fmla="*/ 25400 h 685800"/>
              <a:gd name="connsiteX3" fmla="*/ 114300 w 457200"/>
              <a:gd name="connsiteY3" fmla="*/ 63500 h 685800"/>
              <a:gd name="connsiteX4" fmla="*/ 76200 w 457200"/>
              <a:gd name="connsiteY4" fmla="*/ 114300 h 685800"/>
              <a:gd name="connsiteX5" fmla="*/ 25400 w 457200"/>
              <a:gd name="connsiteY5" fmla="*/ 266700 h 685800"/>
              <a:gd name="connsiteX6" fmla="*/ 12700 w 457200"/>
              <a:gd name="connsiteY6" fmla="*/ 304800 h 685800"/>
              <a:gd name="connsiteX7" fmla="*/ 0 w 457200"/>
              <a:gd name="connsiteY7" fmla="*/ 342900 h 685800"/>
              <a:gd name="connsiteX8" fmla="*/ 12700 w 457200"/>
              <a:gd name="connsiteY8" fmla="*/ 495300 h 685800"/>
              <a:gd name="connsiteX9" fmla="*/ 50800 w 457200"/>
              <a:gd name="connsiteY9" fmla="*/ 571500 h 685800"/>
              <a:gd name="connsiteX10" fmla="*/ 127000 w 457200"/>
              <a:gd name="connsiteY10" fmla="*/ 622300 h 685800"/>
              <a:gd name="connsiteX11" fmla="*/ 165100 w 457200"/>
              <a:gd name="connsiteY11" fmla="*/ 647700 h 685800"/>
              <a:gd name="connsiteX12" fmla="*/ 254000 w 457200"/>
              <a:gd name="connsiteY12" fmla="*/ 685800 h 685800"/>
              <a:gd name="connsiteX0" fmla="*/ 457200 w 457200"/>
              <a:gd name="connsiteY0" fmla="*/ 0 h 685800"/>
              <a:gd name="connsiteX1" fmla="*/ 190500 w 457200"/>
              <a:gd name="connsiteY1" fmla="*/ 12700 h 685800"/>
              <a:gd name="connsiteX2" fmla="*/ 152400 w 457200"/>
              <a:gd name="connsiteY2" fmla="*/ 25400 h 685800"/>
              <a:gd name="connsiteX3" fmla="*/ 76200 w 457200"/>
              <a:gd name="connsiteY3" fmla="*/ 114300 h 685800"/>
              <a:gd name="connsiteX4" fmla="*/ 25400 w 457200"/>
              <a:gd name="connsiteY4" fmla="*/ 266700 h 685800"/>
              <a:gd name="connsiteX5" fmla="*/ 12700 w 457200"/>
              <a:gd name="connsiteY5" fmla="*/ 304800 h 685800"/>
              <a:gd name="connsiteX6" fmla="*/ 0 w 457200"/>
              <a:gd name="connsiteY6" fmla="*/ 342900 h 685800"/>
              <a:gd name="connsiteX7" fmla="*/ 12700 w 457200"/>
              <a:gd name="connsiteY7" fmla="*/ 495300 h 685800"/>
              <a:gd name="connsiteX8" fmla="*/ 50800 w 457200"/>
              <a:gd name="connsiteY8" fmla="*/ 571500 h 685800"/>
              <a:gd name="connsiteX9" fmla="*/ 127000 w 457200"/>
              <a:gd name="connsiteY9" fmla="*/ 622300 h 685800"/>
              <a:gd name="connsiteX10" fmla="*/ 165100 w 457200"/>
              <a:gd name="connsiteY10" fmla="*/ 647700 h 685800"/>
              <a:gd name="connsiteX11" fmla="*/ 254000 w 457200"/>
              <a:gd name="connsiteY11" fmla="*/ 685800 h 685800"/>
              <a:gd name="connsiteX0" fmla="*/ 457200 w 457200"/>
              <a:gd name="connsiteY0" fmla="*/ 0 h 685800"/>
              <a:gd name="connsiteX1" fmla="*/ 152400 w 457200"/>
              <a:gd name="connsiteY1" fmla="*/ 25400 h 685800"/>
              <a:gd name="connsiteX2" fmla="*/ 76200 w 457200"/>
              <a:gd name="connsiteY2" fmla="*/ 114300 h 685800"/>
              <a:gd name="connsiteX3" fmla="*/ 25400 w 457200"/>
              <a:gd name="connsiteY3" fmla="*/ 266700 h 685800"/>
              <a:gd name="connsiteX4" fmla="*/ 12700 w 457200"/>
              <a:gd name="connsiteY4" fmla="*/ 304800 h 685800"/>
              <a:gd name="connsiteX5" fmla="*/ 0 w 457200"/>
              <a:gd name="connsiteY5" fmla="*/ 342900 h 685800"/>
              <a:gd name="connsiteX6" fmla="*/ 12700 w 457200"/>
              <a:gd name="connsiteY6" fmla="*/ 495300 h 685800"/>
              <a:gd name="connsiteX7" fmla="*/ 50800 w 457200"/>
              <a:gd name="connsiteY7" fmla="*/ 571500 h 685800"/>
              <a:gd name="connsiteX8" fmla="*/ 127000 w 457200"/>
              <a:gd name="connsiteY8" fmla="*/ 622300 h 685800"/>
              <a:gd name="connsiteX9" fmla="*/ 165100 w 457200"/>
              <a:gd name="connsiteY9" fmla="*/ 647700 h 685800"/>
              <a:gd name="connsiteX10" fmla="*/ 254000 w 457200"/>
              <a:gd name="connsiteY10" fmla="*/ 685800 h 685800"/>
              <a:gd name="connsiteX0" fmla="*/ 457200 w 457200"/>
              <a:gd name="connsiteY0" fmla="*/ 0 h 685800"/>
              <a:gd name="connsiteX1" fmla="*/ 152400 w 457200"/>
              <a:gd name="connsiteY1" fmla="*/ 25400 h 685800"/>
              <a:gd name="connsiteX2" fmla="*/ 76200 w 457200"/>
              <a:gd name="connsiteY2" fmla="*/ 114300 h 685800"/>
              <a:gd name="connsiteX3" fmla="*/ 25400 w 457200"/>
              <a:gd name="connsiteY3" fmla="*/ 266700 h 685800"/>
              <a:gd name="connsiteX4" fmla="*/ 0 w 457200"/>
              <a:gd name="connsiteY4" fmla="*/ 342900 h 685800"/>
              <a:gd name="connsiteX5" fmla="*/ 12700 w 457200"/>
              <a:gd name="connsiteY5" fmla="*/ 495300 h 685800"/>
              <a:gd name="connsiteX6" fmla="*/ 50800 w 457200"/>
              <a:gd name="connsiteY6" fmla="*/ 571500 h 685800"/>
              <a:gd name="connsiteX7" fmla="*/ 127000 w 457200"/>
              <a:gd name="connsiteY7" fmla="*/ 622300 h 685800"/>
              <a:gd name="connsiteX8" fmla="*/ 165100 w 457200"/>
              <a:gd name="connsiteY8" fmla="*/ 647700 h 685800"/>
              <a:gd name="connsiteX9" fmla="*/ 254000 w 457200"/>
              <a:gd name="connsiteY9" fmla="*/ 685800 h 685800"/>
              <a:gd name="connsiteX0" fmla="*/ 457200 w 457200"/>
              <a:gd name="connsiteY0" fmla="*/ 0 h 685800"/>
              <a:gd name="connsiteX1" fmla="*/ 152400 w 457200"/>
              <a:gd name="connsiteY1" fmla="*/ 25400 h 685800"/>
              <a:gd name="connsiteX2" fmla="*/ 76200 w 457200"/>
              <a:gd name="connsiteY2" fmla="*/ 114300 h 685800"/>
              <a:gd name="connsiteX3" fmla="*/ 25400 w 457200"/>
              <a:gd name="connsiteY3" fmla="*/ 266700 h 685800"/>
              <a:gd name="connsiteX4" fmla="*/ 0 w 457200"/>
              <a:gd name="connsiteY4" fmla="*/ 342900 h 685800"/>
              <a:gd name="connsiteX5" fmla="*/ 12700 w 457200"/>
              <a:gd name="connsiteY5" fmla="*/ 495300 h 685800"/>
              <a:gd name="connsiteX6" fmla="*/ 50800 w 457200"/>
              <a:gd name="connsiteY6" fmla="*/ 571500 h 685800"/>
              <a:gd name="connsiteX7" fmla="*/ 165100 w 457200"/>
              <a:gd name="connsiteY7" fmla="*/ 647700 h 685800"/>
              <a:gd name="connsiteX8" fmla="*/ 254000 w 457200"/>
              <a:gd name="connsiteY8" fmla="*/ 685800 h 685800"/>
              <a:gd name="connsiteX0" fmla="*/ 457200 w 457200"/>
              <a:gd name="connsiteY0" fmla="*/ 0 h 685800"/>
              <a:gd name="connsiteX1" fmla="*/ 152400 w 457200"/>
              <a:gd name="connsiteY1" fmla="*/ 25400 h 685800"/>
              <a:gd name="connsiteX2" fmla="*/ 76200 w 457200"/>
              <a:gd name="connsiteY2" fmla="*/ 114300 h 685800"/>
              <a:gd name="connsiteX3" fmla="*/ 25400 w 457200"/>
              <a:gd name="connsiteY3" fmla="*/ 266700 h 685800"/>
              <a:gd name="connsiteX4" fmla="*/ 0 w 457200"/>
              <a:gd name="connsiteY4" fmla="*/ 342900 h 685800"/>
              <a:gd name="connsiteX5" fmla="*/ 12700 w 457200"/>
              <a:gd name="connsiteY5" fmla="*/ 495300 h 685800"/>
              <a:gd name="connsiteX6" fmla="*/ 50800 w 457200"/>
              <a:gd name="connsiteY6" fmla="*/ 571500 h 685800"/>
              <a:gd name="connsiteX7" fmla="*/ 165100 w 457200"/>
              <a:gd name="connsiteY7" fmla="*/ 647700 h 685800"/>
              <a:gd name="connsiteX8" fmla="*/ 254000 w 457200"/>
              <a:gd name="connsiteY8" fmla="*/ 685800 h 685800"/>
              <a:gd name="connsiteX0" fmla="*/ 457200 w 457200"/>
              <a:gd name="connsiteY0" fmla="*/ 0 h 685800"/>
              <a:gd name="connsiteX1" fmla="*/ 152400 w 457200"/>
              <a:gd name="connsiteY1" fmla="*/ 25400 h 685800"/>
              <a:gd name="connsiteX2" fmla="*/ 76200 w 457200"/>
              <a:gd name="connsiteY2" fmla="*/ 114300 h 685800"/>
              <a:gd name="connsiteX3" fmla="*/ 25400 w 457200"/>
              <a:gd name="connsiteY3" fmla="*/ 266700 h 685800"/>
              <a:gd name="connsiteX4" fmla="*/ 0 w 457200"/>
              <a:gd name="connsiteY4" fmla="*/ 342900 h 685800"/>
              <a:gd name="connsiteX5" fmla="*/ 12700 w 457200"/>
              <a:gd name="connsiteY5" fmla="*/ 495300 h 685800"/>
              <a:gd name="connsiteX6" fmla="*/ 50800 w 457200"/>
              <a:gd name="connsiteY6" fmla="*/ 571500 h 685800"/>
              <a:gd name="connsiteX7" fmla="*/ 165100 w 457200"/>
              <a:gd name="connsiteY7" fmla="*/ 647700 h 685800"/>
              <a:gd name="connsiteX8" fmla="*/ 254000 w 457200"/>
              <a:gd name="connsiteY8" fmla="*/ 685800 h 685800"/>
              <a:gd name="connsiteX0" fmla="*/ 444500 w 444500"/>
              <a:gd name="connsiteY0" fmla="*/ 0 h 685800"/>
              <a:gd name="connsiteX1" fmla="*/ 139700 w 444500"/>
              <a:gd name="connsiteY1" fmla="*/ 25400 h 685800"/>
              <a:gd name="connsiteX2" fmla="*/ 63500 w 444500"/>
              <a:gd name="connsiteY2" fmla="*/ 114300 h 685800"/>
              <a:gd name="connsiteX3" fmla="*/ 12700 w 444500"/>
              <a:gd name="connsiteY3" fmla="*/ 266700 h 685800"/>
              <a:gd name="connsiteX4" fmla="*/ 0 w 444500"/>
              <a:gd name="connsiteY4" fmla="*/ 495300 h 685800"/>
              <a:gd name="connsiteX5" fmla="*/ 38100 w 444500"/>
              <a:gd name="connsiteY5" fmla="*/ 571500 h 685800"/>
              <a:gd name="connsiteX6" fmla="*/ 152400 w 444500"/>
              <a:gd name="connsiteY6" fmla="*/ 647700 h 685800"/>
              <a:gd name="connsiteX7" fmla="*/ 241300 w 444500"/>
              <a:gd name="connsiteY7" fmla="*/ 685800 h 685800"/>
              <a:gd name="connsiteX0" fmla="*/ 446851 w 446851"/>
              <a:gd name="connsiteY0" fmla="*/ 0 h 685800"/>
              <a:gd name="connsiteX1" fmla="*/ 142051 w 446851"/>
              <a:gd name="connsiteY1" fmla="*/ 25400 h 685800"/>
              <a:gd name="connsiteX2" fmla="*/ 65851 w 446851"/>
              <a:gd name="connsiteY2" fmla="*/ 114300 h 685800"/>
              <a:gd name="connsiteX3" fmla="*/ 15051 w 446851"/>
              <a:gd name="connsiteY3" fmla="*/ 266700 h 685800"/>
              <a:gd name="connsiteX4" fmla="*/ 2351 w 446851"/>
              <a:gd name="connsiteY4" fmla="*/ 495300 h 685800"/>
              <a:gd name="connsiteX5" fmla="*/ 40451 w 446851"/>
              <a:gd name="connsiteY5" fmla="*/ 571500 h 685800"/>
              <a:gd name="connsiteX6" fmla="*/ 154751 w 446851"/>
              <a:gd name="connsiteY6" fmla="*/ 647700 h 685800"/>
              <a:gd name="connsiteX7" fmla="*/ 243651 w 446851"/>
              <a:gd name="connsiteY7" fmla="*/ 685800 h 685800"/>
              <a:gd name="connsiteX0" fmla="*/ 446851 w 446851"/>
              <a:gd name="connsiteY0" fmla="*/ 0 h 685800"/>
              <a:gd name="connsiteX1" fmla="*/ 142051 w 446851"/>
              <a:gd name="connsiteY1" fmla="*/ 25400 h 685800"/>
              <a:gd name="connsiteX2" fmla="*/ 65851 w 446851"/>
              <a:gd name="connsiteY2" fmla="*/ 114300 h 685800"/>
              <a:gd name="connsiteX3" fmla="*/ 15051 w 446851"/>
              <a:gd name="connsiteY3" fmla="*/ 266700 h 685800"/>
              <a:gd name="connsiteX4" fmla="*/ 2351 w 446851"/>
              <a:gd name="connsiteY4" fmla="*/ 495300 h 685800"/>
              <a:gd name="connsiteX5" fmla="*/ 40451 w 446851"/>
              <a:gd name="connsiteY5" fmla="*/ 571500 h 685800"/>
              <a:gd name="connsiteX6" fmla="*/ 154751 w 446851"/>
              <a:gd name="connsiteY6" fmla="*/ 647700 h 685800"/>
              <a:gd name="connsiteX7" fmla="*/ 243651 w 446851"/>
              <a:gd name="connsiteY7" fmla="*/ 685800 h 685800"/>
              <a:gd name="connsiteX0" fmla="*/ 446851 w 446851"/>
              <a:gd name="connsiteY0" fmla="*/ 0 h 685800"/>
              <a:gd name="connsiteX1" fmla="*/ 142051 w 446851"/>
              <a:gd name="connsiteY1" fmla="*/ 25400 h 685800"/>
              <a:gd name="connsiteX2" fmla="*/ 65851 w 446851"/>
              <a:gd name="connsiteY2" fmla="*/ 114300 h 685800"/>
              <a:gd name="connsiteX3" fmla="*/ 15051 w 446851"/>
              <a:gd name="connsiteY3" fmla="*/ 266700 h 685800"/>
              <a:gd name="connsiteX4" fmla="*/ 2351 w 446851"/>
              <a:gd name="connsiteY4" fmla="*/ 495300 h 685800"/>
              <a:gd name="connsiteX5" fmla="*/ 40451 w 446851"/>
              <a:gd name="connsiteY5" fmla="*/ 571500 h 685800"/>
              <a:gd name="connsiteX6" fmla="*/ 154751 w 446851"/>
              <a:gd name="connsiteY6" fmla="*/ 647700 h 685800"/>
              <a:gd name="connsiteX7" fmla="*/ 243651 w 446851"/>
              <a:gd name="connsiteY7" fmla="*/ 685800 h 685800"/>
              <a:gd name="connsiteX0" fmla="*/ 446851 w 446851"/>
              <a:gd name="connsiteY0" fmla="*/ 1667 h 687467"/>
              <a:gd name="connsiteX1" fmla="*/ 291277 w 446851"/>
              <a:gd name="connsiteY1" fmla="*/ 1667 h 687467"/>
              <a:gd name="connsiteX2" fmla="*/ 142051 w 446851"/>
              <a:gd name="connsiteY2" fmla="*/ 27067 h 687467"/>
              <a:gd name="connsiteX3" fmla="*/ 65851 w 446851"/>
              <a:gd name="connsiteY3" fmla="*/ 115967 h 687467"/>
              <a:gd name="connsiteX4" fmla="*/ 15051 w 446851"/>
              <a:gd name="connsiteY4" fmla="*/ 268367 h 687467"/>
              <a:gd name="connsiteX5" fmla="*/ 2351 w 446851"/>
              <a:gd name="connsiteY5" fmla="*/ 496967 h 687467"/>
              <a:gd name="connsiteX6" fmla="*/ 40451 w 446851"/>
              <a:gd name="connsiteY6" fmla="*/ 573167 h 687467"/>
              <a:gd name="connsiteX7" fmla="*/ 154751 w 446851"/>
              <a:gd name="connsiteY7" fmla="*/ 649367 h 687467"/>
              <a:gd name="connsiteX8" fmla="*/ 243651 w 446851"/>
              <a:gd name="connsiteY8" fmla="*/ 687467 h 687467"/>
              <a:gd name="connsiteX0" fmla="*/ 440501 w 440501"/>
              <a:gd name="connsiteY0" fmla="*/ 0 h 704850"/>
              <a:gd name="connsiteX1" fmla="*/ 291277 w 440501"/>
              <a:gd name="connsiteY1" fmla="*/ 19050 h 704850"/>
              <a:gd name="connsiteX2" fmla="*/ 142051 w 440501"/>
              <a:gd name="connsiteY2" fmla="*/ 44450 h 704850"/>
              <a:gd name="connsiteX3" fmla="*/ 65851 w 440501"/>
              <a:gd name="connsiteY3" fmla="*/ 133350 h 704850"/>
              <a:gd name="connsiteX4" fmla="*/ 15051 w 440501"/>
              <a:gd name="connsiteY4" fmla="*/ 285750 h 704850"/>
              <a:gd name="connsiteX5" fmla="*/ 2351 w 440501"/>
              <a:gd name="connsiteY5" fmla="*/ 514350 h 704850"/>
              <a:gd name="connsiteX6" fmla="*/ 40451 w 440501"/>
              <a:gd name="connsiteY6" fmla="*/ 590550 h 704850"/>
              <a:gd name="connsiteX7" fmla="*/ 154751 w 440501"/>
              <a:gd name="connsiteY7" fmla="*/ 666750 h 704850"/>
              <a:gd name="connsiteX8" fmla="*/ 243651 w 440501"/>
              <a:gd name="connsiteY8" fmla="*/ 704850 h 704850"/>
              <a:gd name="connsiteX0" fmla="*/ 440501 w 440501"/>
              <a:gd name="connsiteY0" fmla="*/ 1667 h 706517"/>
              <a:gd name="connsiteX1" fmla="*/ 288102 w 440501"/>
              <a:gd name="connsiteY1" fmla="*/ 1667 h 706517"/>
              <a:gd name="connsiteX2" fmla="*/ 142051 w 440501"/>
              <a:gd name="connsiteY2" fmla="*/ 46117 h 706517"/>
              <a:gd name="connsiteX3" fmla="*/ 65851 w 440501"/>
              <a:gd name="connsiteY3" fmla="*/ 135017 h 706517"/>
              <a:gd name="connsiteX4" fmla="*/ 15051 w 440501"/>
              <a:gd name="connsiteY4" fmla="*/ 287417 h 706517"/>
              <a:gd name="connsiteX5" fmla="*/ 2351 w 440501"/>
              <a:gd name="connsiteY5" fmla="*/ 516017 h 706517"/>
              <a:gd name="connsiteX6" fmla="*/ 40451 w 440501"/>
              <a:gd name="connsiteY6" fmla="*/ 592217 h 706517"/>
              <a:gd name="connsiteX7" fmla="*/ 154751 w 440501"/>
              <a:gd name="connsiteY7" fmla="*/ 668417 h 706517"/>
              <a:gd name="connsiteX8" fmla="*/ 243651 w 440501"/>
              <a:gd name="connsiteY8" fmla="*/ 706517 h 706517"/>
              <a:gd name="connsiteX0" fmla="*/ 440501 w 440501"/>
              <a:gd name="connsiteY0" fmla="*/ 1667 h 773192"/>
              <a:gd name="connsiteX1" fmla="*/ 288102 w 440501"/>
              <a:gd name="connsiteY1" fmla="*/ 1667 h 773192"/>
              <a:gd name="connsiteX2" fmla="*/ 142051 w 440501"/>
              <a:gd name="connsiteY2" fmla="*/ 46117 h 773192"/>
              <a:gd name="connsiteX3" fmla="*/ 65851 w 440501"/>
              <a:gd name="connsiteY3" fmla="*/ 135017 h 773192"/>
              <a:gd name="connsiteX4" fmla="*/ 15051 w 440501"/>
              <a:gd name="connsiteY4" fmla="*/ 287417 h 773192"/>
              <a:gd name="connsiteX5" fmla="*/ 2351 w 440501"/>
              <a:gd name="connsiteY5" fmla="*/ 516017 h 773192"/>
              <a:gd name="connsiteX6" fmla="*/ 40451 w 440501"/>
              <a:gd name="connsiteY6" fmla="*/ 592217 h 773192"/>
              <a:gd name="connsiteX7" fmla="*/ 154751 w 440501"/>
              <a:gd name="connsiteY7" fmla="*/ 668417 h 773192"/>
              <a:gd name="connsiteX8" fmla="*/ 281751 w 440501"/>
              <a:gd name="connsiteY8" fmla="*/ 773192 h 773192"/>
              <a:gd name="connsiteX0" fmla="*/ 440501 w 440501"/>
              <a:gd name="connsiteY0" fmla="*/ 1667 h 773192"/>
              <a:gd name="connsiteX1" fmla="*/ 288102 w 440501"/>
              <a:gd name="connsiteY1" fmla="*/ 1667 h 773192"/>
              <a:gd name="connsiteX2" fmla="*/ 142051 w 440501"/>
              <a:gd name="connsiteY2" fmla="*/ 46117 h 773192"/>
              <a:gd name="connsiteX3" fmla="*/ 65851 w 440501"/>
              <a:gd name="connsiteY3" fmla="*/ 135017 h 773192"/>
              <a:gd name="connsiteX4" fmla="*/ 15051 w 440501"/>
              <a:gd name="connsiteY4" fmla="*/ 287417 h 773192"/>
              <a:gd name="connsiteX5" fmla="*/ 2351 w 440501"/>
              <a:gd name="connsiteY5" fmla="*/ 516017 h 773192"/>
              <a:gd name="connsiteX6" fmla="*/ 40451 w 440501"/>
              <a:gd name="connsiteY6" fmla="*/ 592217 h 773192"/>
              <a:gd name="connsiteX7" fmla="*/ 148401 w 440501"/>
              <a:gd name="connsiteY7" fmla="*/ 681117 h 773192"/>
              <a:gd name="connsiteX8" fmla="*/ 281751 w 440501"/>
              <a:gd name="connsiteY8" fmla="*/ 773192 h 773192"/>
              <a:gd name="connsiteX0" fmla="*/ 440501 w 440501"/>
              <a:gd name="connsiteY0" fmla="*/ 1667 h 773192"/>
              <a:gd name="connsiteX1" fmla="*/ 288102 w 440501"/>
              <a:gd name="connsiteY1" fmla="*/ 1667 h 773192"/>
              <a:gd name="connsiteX2" fmla="*/ 142051 w 440501"/>
              <a:gd name="connsiteY2" fmla="*/ 46117 h 773192"/>
              <a:gd name="connsiteX3" fmla="*/ 15051 w 440501"/>
              <a:gd name="connsiteY3" fmla="*/ 287417 h 773192"/>
              <a:gd name="connsiteX4" fmla="*/ 2351 w 440501"/>
              <a:gd name="connsiteY4" fmla="*/ 516017 h 773192"/>
              <a:gd name="connsiteX5" fmla="*/ 40451 w 440501"/>
              <a:gd name="connsiteY5" fmla="*/ 592217 h 773192"/>
              <a:gd name="connsiteX6" fmla="*/ 148401 w 440501"/>
              <a:gd name="connsiteY6" fmla="*/ 681117 h 773192"/>
              <a:gd name="connsiteX7" fmla="*/ 281751 w 440501"/>
              <a:gd name="connsiteY7" fmla="*/ 773192 h 773192"/>
              <a:gd name="connsiteX0" fmla="*/ 288102 w 288102"/>
              <a:gd name="connsiteY0" fmla="*/ 0 h 771525"/>
              <a:gd name="connsiteX1" fmla="*/ 142051 w 288102"/>
              <a:gd name="connsiteY1" fmla="*/ 44450 h 771525"/>
              <a:gd name="connsiteX2" fmla="*/ 15051 w 288102"/>
              <a:gd name="connsiteY2" fmla="*/ 285750 h 771525"/>
              <a:gd name="connsiteX3" fmla="*/ 2351 w 288102"/>
              <a:gd name="connsiteY3" fmla="*/ 514350 h 771525"/>
              <a:gd name="connsiteX4" fmla="*/ 40451 w 288102"/>
              <a:gd name="connsiteY4" fmla="*/ 590550 h 771525"/>
              <a:gd name="connsiteX5" fmla="*/ 148401 w 288102"/>
              <a:gd name="connsiteY5" fmla="*/ 679450 h 771525"/>
              <a:gd name="connsiteX6" fmla="*/ 281751 w 288102"/>
              <a:gd name="connsiteY6" fmla="*/ 771525 h 771525"/>
              <a:gd name="connsiteX0" fmla="*/ 288102 w 288102"/>
              <a:gd name="connsiteY0" fmla="*/ 0 h 771525"/>
              <a:gd name="connsiteX1" fmla="*/ 142051 w 288102"/>
              <a:gd name="connsiteY1" fmla="*/ 44450 h 771525"/>
              <a:gd name="connsiteX2" fmla="*/ 15051 w 288102"/>
              <a:gd name="connsiteY2" fmla="*/ 285750 h 771525"/>
              <a:gd name="connsiteX3" fmla="*/ 2351 w 288102"/>
              <a:gd name="connsiteY3" fmla="*/ 514350 h 771525"/>
              <a:gd name="connsiteX4" fmla="*/ 40451 w 288102"/>
              <a:gd name="connsiteY4" fmla="*/ 590550 h 771525"/>
              <a:gd name="connsiteX5" fmla="*/ 148401 w 288102"/>
              <a:gd name="connsiteY5" fmla="*/ 679450 h 771525"/>
              <a:gd name="connsiteX6" fmla="*/ 281751 w 288102"/>
              <a:gd name="connsiteY6" fmla="*/ 771525 h 771525"/>
              <a:gd name="connsiteX0" fmla="*/ 310327 w 310327"/>
              <a:gd name="connsiteY0" fmla="*/ 0 h 815975"/>
              <a:gd name="connsiteX1" fmla="*/ 142051 w 310327"/>
              <a:gd name="connsiteY1" fmla="*/ 88900 h 815975"/>
              <a:gd name="connsiteX2" fmla="*/ 15051 w 310327"/>
              <a:gd name="connsiteY2" fmla="*/ 330200 h 815975"/>
              <a:gd name="connsiteX3" fmla="*/ 2351 w 310327"/>
              <a:gd name="connsiteY3" fmla="*/ 558800 h 815975"/>
              <a:gd name="connsiteX4" fmla="*/ 40451 w 310327"/>
              <a:gd name="connsiteY4" fmla="*/ 635000 h 815975"/>
              <a:gd name="connsiteX5" fmla="*/ 148401 w 310327"/>
              <a:gd name="connsiteY5" fmla="*/ 723900 h 815975"/>
              <a:gd name="connsiteX6" fmla="*/ 281751 w 310327"/>
              <a:gd name="connsiteY6" fmla="*/ 815975 h 815975"/>
              <a:gd name="connsiteX0" fmla="*/ 310327 w 310327"/>
              <a:gd name="connsiteY0" fmla="*/ 0 h 815975"/>
              <a:gd name="connsiteX1" fmla="*/ 142051 w 310327"/>
              <a:gd name="connsiteY1" fmla="*/ 88900 h 815975"/>
              <a:gd name="connsiteX2" fmla="*/ 15051 w 310327"/>
              <a:gd name="connsiteY2" fmla="*/ 330200 h 815975"/>
              <a:gd name="connsiteX3" fmla="*/ 2351 w 310327"/>
              <a:gd name="connsiteY3" fmla="*/ 558800 h 815975"/>
              <a:gd name="connsiteX4" fmla="*/ 40451 w 310327"/>
              <a:gd name="connsiteY4" fmla="*/ 635000 h 815975"/>
              <a:gd name="connsiteX5" fmla="*/ 148401 w 310327"/>
              <a:gd name="connsiteY5" fmla="*/ 723900 h 815975"/>
              <a:gd name="connsiteX6" fmla="*/ 281751 w 310327"/>
              <a:gd name="connsiteY6" fmla="*/ 815975 h 815975"/>
              <a:gd name="connsiteX0" fmla="*/ 310327 w 310327"/>
              <a:gd name="connsiteY0" fmla="*/ 0 h 815975"/>
              <a:gd name="connsiteX1" fmla="*/ 142051 w 310327"/>
              <a:gd name="connsiteY1" fmla="*/ 88900 h 815975"/>
              <a:gd name="connsiteX2" fmla="*/ 15051 w 310327"/>
              <a:gd name="connsiteY2" fmla="*/ 330200 h 815975"/>
              <a:gd name="connsiteX3" fmla="*/ 2351 w 310327"/>
              <a:gd name="connsiteY3" fmla="*/ 558800 h 815975"/>
              <a:gd name="connsiteX4" fmla="*/ 40451 w 310327"/>
              <a:gd name="connsiteY4" fmla="*/ 635000 h 815975"/>
              <a:gd name="connsiteX5" fmla="*/ 148401 w 310327"/>
              <a:gd name="connsiteY5" fmla="*/ 723900 h 815975"/>
              <a:gd name="connsiteX6" fmla="*/ 281751 w 310327"/>
              <a:gd name="connsiteY6" fmla="*/ 815975 h 815975"/>
              <a:gd name="connsiteX0" fmla="*/ 310327 w 310327"/>
              <a:gd name="connsiteY0" fmla="*/ 88 h 816063"/>
              <a:gd name="connsiteX1" fmla="*/ 142051 w 310327"/>
              <a:gd name="connsiteY1" fmla="*/ 88988 h 816063"/>
              <a:gd name="connsiteX2" fmla="*/ 15051 w 310327"/>
              <a:gd name="connsiteY2" fmla="*/ 330288 h 816063"/>
              <a:gd name="connsiteX3" fmla="*/ 2351 w 310327"/>
              <a:gd name="connsiteY3" fmla="*/ 558888 h 816063"/>
              <a:gd name="connsiteX4" fmla="*/ 40451 w 310327"/>
              <a:gd name="connsiteY4" fmla="*/ 635088 h 816063"/>
              <a:gd name="connsiteX5" fmla="*/ 148401 w 310327"/>
              <a:gd name="connsiteY5" fmla="*/ 723988 h 816063"/>
              <a:gd name="connsiteX6" fmla="*/ 281751 w 310327"/>
              <a:gd name="connsiteY6" fmla="*/ 816063 h 816063"/>
              <a:gd name="connsiteX0" fmla="*/ 310327 w 310327"/>
              <a:gd name="connsiteY0" fmla="*/ 0 h 815975"/>
              <a:gd name="connsiteX1" fmla="*/ 142051 w 310327"/>
              <a:gd name="connsiteY1" fmla="*/ 88900 h 815975"/>
              <a:gd name="connsiteX2" fmla="*/ 15051 w 310327"/>
              <a:gd name="connsiteY2" fmla="*/ 330200 h 815975"/>
              <a:gd name="connsiteX3" fmla="*/ 2351 w 310327"/>
              <a:gd name="connsiteY3" fmla="*/ 558800 h 815975"/>
              <a:gd name="connsiteX4" fmla="*/ 40451 w 310327"/>
              <a:gd name="connsiteY4" fmla="*/ 635000 h 815975"/>
              <a:gd name="connsiteX5" fmla="*/ 148401 w 310327"/>
              <a:gd name="connsiteY5" fmla="*/ 723900 h 815975"/>
              <a:gd name="connsiteX6" fmla="*/ 281751 w 310327"/>
              <a:gd name="connsiteY6" fmla="*/ 815975 h 815975"/>
              <a:gd name="connsiteX0" fmla="*/ 325010 w 325010"/>
              <a:gd name="connsiteY0" fmla="*/ 0 h 815975"/>
              <a:gd name="connsiteX1" fmla="*/ 156734 w 325010"/>
              <a:gd name="connsiteY1" fmla="*/ 88900 h 815975"/>
              <a:gd name="connsiteX2" fmla="*/ 29734 w 325010"/>
              <a:gd name="connsiteY2" fmla="*/ 330200 h 815975"/>
              <a:gd name="connsiteX3" fmla="*/ 1159 w 325010"/>
              <a:gd name="connsiteY3" fmla="*/ 539750 h 815975"/>
              <a:gd name="connsiteX4" fmla="*/ 55134 w 325010"/>
              <a:gd name="connsiteY4" fmla="*/ 635000 h 815975"/>
              <a:gd name="connsiteX5" fmla="*/ 163084 w 325010"/>
              <a:gd name="connsiteY5" fmla="*/ 723900 h 815975"/>
              <a:gd name="connsiteX6" fmla="*/ 296434 w 325010"/>
              <a:gd name="connsiteY6" fmla="*/ 815975 h 815975"/>
              <a:gd name="connsiteX0" fmla="*/ 328015 w 328015"/>
              <a:gd name="connsiteY0" fmla="*/ 0 h 815975"/>
              <a:gd name="connsiteX1" fmla="*/ 159739 w 328015"/>
              <a:gd name="connsiteY1" fmla="*/ 88900 h 815975"/>
              <a:gd name="connsiteX2" fmla="*/ 32739 w 328015"/>
              <a:gd name="connsiteY2" fmla="*/ 330200 h 815975"/>
              <a:gd name="connsiteX3" fmla="*/ 4164 w 328015"/>
              <a:gd name="connsiteY3" fmla="*/ 539750 h 815975"/>
              <a:gd name="connsiteX4" fmla="*/ 58139 w 328015"/>
              <a:gd name="connsiteY4" fmla="*/ 635000 h 815975"/>
              <a:gd name="connsiteX5" fmla="*/ 166089 w 328015"/>
              <a:gd name="connsiteY5" fmla="*/ 723900 h 815975"/>
              <a:gd name="connsiteX6" fmla="*/ 299439 w 328015"/>
              <a:gd name="connsiteY6" fmla="*/ 815975 h 815975"/>
              <a:gd name="connsiteX0" fmla="*/ 325556 w 325556"/>
              <a:gd name="connsiteY0" fmla="*/ 0 h 815975"/>
              <a:gd name="connsiteX1" fmla="*/ 157280 w 325556"/>
              <a:gd name="connsiteY1" fmla="*/ 88900 h 815975"/>
              <a:gd name="connsiteX2" fmla="*/ 27105 w 325556"/>
              <a:gd name="connsiteY2" fmla="*/ 292100 h 815975"/>
              <a:gd name="connsiteX3" fmla="*/ 1705 w 325556"/>
              <a:gd name="connsiteY3" fmla="*/ 539750 h 815975"/>
              <a:gd name="connsiteX4" fmla="*/ 55680 w 325556"/>
              <a:gd name="connsiteY4" fmla="*/ 635000 h 815975"/>
              <a:gd name="connsiteX5" fmla="*/ 163630 w 325556"/>
              <a:gd name="connsiteY5" fmla="*/ 723900 h 815975"/>
              <a:gd name="connsiteX6" fmla="*/ 296980 w 325556"/>
              <a:gd name="connsiteY6" fmla="*/ 815975 h 815975"/>
              <a:gd name="connsiteX0" fmla="*/ 337431 w 337431"/>
              <a:gd name="connsiteY0" fmla="*/ 0 h 815975"/>
              <a:gd name="connsiteX1" fmla="*/ 169155 w 337431"/>
              <a:gd name="connsiteY1" fmla="*/ 88900 h 815975"/>
              <a:gd name="connsiteX2" fmla="*/ 38980 w 337431"/>
              <a:gd name="connsiteY2" fmla="*/ 292100 h 815975"/>
              <a:gd name="connsiteX3" fmla="*/ 880 w 337431"/>
              <a:gd name="connsiteY3" fmla="*/ 542925 h 815975"/>
              <a:gd name="connsiteX4" fmla="*/ 67555 w 337431"/>
              <a:gd name="connsiteY4" fmla="*/ 635000 h 815975"/>
              <a:gd name="connsiteX5" fmla="*/ 175505 w 337431"/>
              <a:gd name="connsiteY5" fmla="*/ 723900 h 815975"/>
              <a:gd name="connsiteX6" fmla="*/ 308855 w 337431"/>
              <a:gd name="connsiteY6" fmla="*/ 815975 h 815975"/>
              <a:gd name="connsiteX0" fmla="*/ 336551 w 336551"/>
              <a:gd name="connsiteY0" fmla="*/ 0 h 815975"/>
              <a:gd name="connsiteX1" fmla="*/ 168275 w 336551"/>
              <a:gd name="connsiteY1" fmla="*/ 88900 h 815975"/>
              <a:gd name="connsiteX2" fmla="*/ 38100 w 336551"/>
              <a:gd name="connsiteY2" fmla="*/ 292100 h 815975"/>
              <a:gd name="connsiteX3" fmla="*/ 0 w 336551"/>
              <a:gd name="connsiteY3" fmla="*/ 542925 h 815975"/>
              <a:gd name="connsiteX4" fmla="*/ 53975 w 336551"/>
              <a:gd name="connsiteY4" fmla="*/ 682625 h 815975"/>
              <a:gd name="connsiteX5" fmla="*/ 174625 w 336551"/>
              <a:gd name="connsiteY5" fmla="*/ 723900 h 815975"/>
              <a:gd name="connsiteX6" fmla="*/ 307975 w 336551"/>
              <a:gd name="connsiteY6" fmla="*/ 815975 h 815975"/>
              <a:gd name="connsiteX0" fmla="*/ 336551 w 336551"/>
              <a:gd name="connsiteY0" fmla="*/ 0 h 815975"/>
              <a:gd name="connsiteX1" fmla="*/ 168275 w 336551"/>
              <a:gd name="connsiteY1" fmla="*/ 88900 h 815975"/>
              <a:gd name="connsiteX2" fmla="*/ 38100 w 336551"/>
              <a:gd name="connsiteY2" fmla="*/ 292100 h 815975"/>
              <a:gd name="connsiteX3" fmla="*/ 0 w 336551"/>
              <a:gd name="connsiteY3" fmla="*/ 542925 h 815975"/>
              <a:gd name="connsiteX4" fmla="*/ 53975 w 336551"/>
              <a:gd name="connsiteY4" fmla="*/ 682625 h 815975"/>
              <a:gd name="connsiteX5" fmla="*/ 165100 w 336551"/>
              <a:gd name="connsiteY5" fmla="*/ 758825 h 815975"/>
              <a:gd name="connsiteX6" fmla="*/ 307975 w 336551"/>
              <a:gd name="connsiteY6" fmla="*/ 815975 h 815975"/>
              <a:gd name="connsiteX0" fmla="*/ 336551 w 336551"/>
              <a:gd name="connsiteY0" fmla="*/ 0 h 828675"/>
              <a:gd name="connsiteX1" fmla="*/ 168275 w 336551"/>
              <a:gd name="connsiteY1" fmla="*/ 88900 h 828675"/>
              <a:gd name="connsiteX2" fmla="*/ 38100 w 336551"/>
              <a:gd name="connsiteY2" fmla="*/ 292100 h 828675"/>
              <a:gd name="connsiteX3" fmla="*/ 0 w 336551"/>
              <a:gd name="connsiteY3" fmla="*/ 542925 h 828675"/>
              <a:gd name="connsiteX4" fmla="*/ 53975 w 336551"/>
              <a:gd name="connsiteY4" fmla="*/ 682625 h 828675"/>
              <a:gd name="connsiteX5" fmla="*/ 165100 w 336551"/>
              <a:gd name="connsiteY5" fmla="*/ 758825 h 828675"/>
              <a:gd name="connsiteX6" fmla="*/ 317500 w 336551"/>
              <a:gd name="connsiteY6" fmla="*/ 828675 h 828675"/>
              <a:gd name="connsiteX0" fmla="*/ 336551 w 336551"/>
              <a:gd name="connsiteY0" fmla="*/ 0 h 828675"/>
              <a:gd name="connsiteX1" fmla="*/ 168275 w 336551"/>
              <a:gd name="connsiteY1" fmla="*/ 88900 h 828675"/>
              <a:gd name="connsiteX2" fmla="*/ 38100 w 336551"/>
              <a:gd name="connsiteY2" fmla="*/ 292100 h 828675"/>
              <a:gd name="connsiteX3" fmla="*/ 0 w 336551"/>
              <a:gd name="connsiteY3" fmla="*/ 542925 h 828675"/>
              <a:gd name="connsiteX4" fmla="*/ 53975 w 336551"/>
              <a:gd name="connsiteY4" fmla="*/ 682625 h 828675"/>
              <a:gd name="connsiteX5" fmla="*/ 165100 w 336551"/>
              <a:gd name="connsiteY5" fmla="*/ 758825 h 828675"/>
              <a:gd name="connsiteX6" fmla="*/ 317500 w 336551"/>
              <a:gd name="connsiteY6" fmla="*/ 828675 h 828675"/>
              <a:gd name="connsiteX0" fmla="*/ 336551 w 336551"/>
              <a:gd name="connsiteY0" fmla="*/ 0 h 828675"/>
              <a:gd name="connsiteX1" fmla="*/ 168275 w 336551"/>
              <a:gd name="connsiteY1" fmla="*/ 88900 h 828675"/>
              <a:gd name="connsiteX2" fmla="*/ 38100 w 336551"/>
              <a:gd name="connsiteY2" fmla="*/ 292100 h 828675"/>
              <a:gd name="connsiteX3" fmla="*/ 0 w 336551"/>
              <a:gd name="connsiteY3" fmla="*/ 542925 h 828675"/>
              <a:gd name="connsiteX4" fmla="*/ 53975 w 336551"/>
              <a:gd name="connsiteY4" fmla="*/ 682625 h 828675"/>
              <a:gd name="connsiteX5" fmla="*/ 158750 w 336551"/>
              <a:gd name="connsiteY5" fmla="*/ 774700 h 828675"/>
              <a:gd name="connsiteX6" fmla="*/ 317500 w 336551"/>
              <a:gd name="connsiteY6" fmla="*/ 828675 h 828675"/>
              <a:gd name="connsiteX0" fmla="*/ 282576 w 317500"/>
              <a:gd name="connsiteY0" fmla="*/ 0 h 828675"/>
              <a:gd name="connsiteX1" fmla="*/ 168275 w 317500"/>
              <a:gd name="connsiteY1" fmla="*/ 88900 h 828675"/>
              <a:gd name="connsiteX2" fmla="*/ 38100 w 317500"/>
              <a:gd name="connsiteY2" fmla="*/ 292100 h 828675"/>
              <a:gd name="connsiteX3" fmla="*/ 0 w 317500"/>
              <a:gd name="connsiteY3" fmla="*/ 542925 h 828675"/>
              <a:gd name="connsiteX4" fmla="*/ 53975 w 317500"/>
              <a:gd name="connsiteY4" fmla="*/ 682625 h 828675"/>
              <a:gd name="connsiteX5" fmla="*/ 158750 w 317500"/>
              <a:gd name="connsiteY5" fmla="*/ 774700 h 828675"/>
              <a:gd name="connsiteX6" fmla="*/ 317500 w 317500"/>
              <a:gd name="connsiteY6" fmla="*/ 828675 h 828675"/>
              <a:gd name="connsiteX0" fmla="*/ 282576 w 317500"/>
              <a:gd name="connsiteY0" fmla="*/ 0 h 828675"/>
              <a:gd name="connsiteX1" fmla="*/ 168275 w 317500"/>
              <a:gd name="connsiteY1" fmla="*/ 88900 h 828675"/>
              <a:gd name="connsiteX2" fmla="*/ 38100 w 317500"/>
              <a:gd name="connsiteY2" fmla="*/ 292100 h 828675"/>
              <a:gd name="connsiteX3" fmla="*/ 0 w 317500"/>
              <a:gd name="connsiteY3" fmla="*/ 542925 h 828675"/>
              <a:gd name="connsiteX4" fmla="*/ 53975 w 317500"/>
              <a:gd name="connsiteY4" fmla="*/ 682625 h 828675"/>
              <a:gd name="connsiteX5" fmla="*/ 158750 w 317500"/>
              <a:gd name="connsiteY5" fmla="*/ 774700 h 828675"/>
              <a:gd name="connsiteX6" fmla="*/ 317500 w 317500"/>
              <a:gd name="connsiteY6" fmla="*/ 828675 h 828675"/>
              <a:gd name="connsiteX0" fmla="*/ 282863 w 317787"/>
              <a:gd name="connsiteY0" fmla="*/ 0 h 828675"/>
              <a:gd name="connsiteX1" fmla="*/ 149512 w 317787"/>
              <a:gd name="connsiteY1" fmla="*/ 114300 h 828675"/>
              <a:gd name="connsiteX2" fmla="*/ 38387 w 317787"/>
              <a:gd name="connsiteY2" fmla="*/ 292100 h 828675"/>
              <a:gd name="connsiteX3" fmla="*/ 287 w 317787"/>
              <a:gd name="connsiteY3" fmla="*/ 542925 h 828675"/>
              <a:gd name="connsiteX4" fmla="*/ 54262 w 317787"/>
              <a:gd name="connsiteY4" fmla="*/ 682625 h 828675"/>
              <a:gd name="connsiteX5" fmla="*/ 159037 w 317787"/>
              <a:gd name="connsiteY5" fmla="*/ 774700 h 828675"/>
              <a:gd name="connsiteX6" fmla="*/ 317787 w 317787"/>
              <a:gd name="connsiteY6" fmla="*/ 828675 h 828675"/>
              <a:gd name="connsiteX0" fmla="*/ 282863 w 282862"/>
              <a:gd name="connsiteY0" fmla="*/ 0 h 774699"/>
              <a:gd name="connsiteX1" fmla="*/ 149512 w 282862"/>
              <a:gd name="connsiteY1" fmla="*/ 114300 h 774699"/>
              <a:gd name="connsiteX2" fmla="*/ 38387 w 282862"/>
              <a:gd name="connsiteY2" fmla="*/ 292100 h 774699"/>
              <a:gd name="connsiteX3" fmla="*/ 287 w 282862"/>
              <a:gd name="connsiteY3" fmla="*/ 542925 h 774699"/>
              <a:gd name="connsiteX4" fmla="*/ 54262 w 282862"/>
              <a:gd name="connsiteY4" fmla="*/ 682625 h 774699"/>
              <a:gd name="connsiteX5" fmla="*/ 159037 w 282862"/>
              <a:gd name="connsiteY5" fmla="*/ 774700 h 774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2862" h="774699">
                <a:moveTo>
                  <a:pt x="282863" y="0"/>
                </a:moveTo>
                <a:cubicBezTo>
                  <a:pt x="219363" y="45508"/>
                  <a:pt x="190258" y="65617"/>
                  <a:pt x="149512" y="114300"/>
                </a:cubicBezTo>
                <a:cubicBezTo>
                  <a:pt x="108766" y="162983"/>
                  <a:pt x="63258" y="220663"/>
                  <a:pt x="38387" y="292100"/>
                </a:cubicBezTo>
                <a:cubicBezTo>
                  <a:pt x="13516" y="363538"/>
                  <a:pt x="-2359" y="477838"/>
                  <a:pt x="287" y="542925"/>
                </a:cubicBezTo>
                <a:cubicBezTo>
                  <a:pt x="2933" y="608012"/>
                  <a:pt x="27804" y="643996"/>
                  <a:pt x="54262" y="682625"/>
                </a:cubicBezTo>
                <a:cubicBezTo>
                  <a:pt x="80720" y="721254"/>
                  <a:pt x="115116" y="750358"/>
                  <a:pt x="159037" y="774700"/>
                </a:cubicBezTo>
              </a:path>
            </a:pathLst>
          </a:custGeom>
          <a:ln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  <a:tailEnd type="arrow"/>
              </a:ln>
            </a:endParaRPr>
          </a:p>
        </p:txBody>
      </p:sp>
      <p:cxnSp>
        <p:nvCxnSpPr>
          <p:cNvPr id="80" name="Straight Arrow Connector 79"/>
          <p:cNvCxnSpPr/>
          <p:nvPr/>
        </p:nvCxnSpPr>
        <p:spPr>
          <a:xfrm flipH="1" flipV="1">
            <a:off x="6139438" y="3097160"/>
            <a:ext cx="89636" cy="51537"/>
          </a:xfrm>
          <a:prstGeom prst="straightConnector1">
            <a:avLst/>
          </a:prstGeom>
          <a:ln>
            <a:solidFill>
              <a:schemeClr val="accent5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/>
          <p:cNvCxnSpPr>
            <a:stCxn id="79" idx="0"/>
          </p:cNvCxnSpPr>
          <p:nvPr/>
        </p:nvCxnSpPr>
        <p:spPr>
          <a:xfrm flipV="1">
            <a:off x="5366973" y="3942692"/>
            <a:ext cx="70130" cy="27537"/>
          </a:xfrm>
          <a:prstGeom prst="straightConnector1">
            <a:avLst/>
          </a:prstGeom>
          <a:ln>
            <a:solidFill>
              <a:schemeClr val="accent5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6" name="Freeform 85"/>
          <p:cNvSpPr/>
          <p:nvPr/>
        </p:nvSpPr>
        <p:spPr>
          <a:xfrm flipV="1">
            <a:off x="5183139" y="3138965"/>
            <a:ext cx="201880" cy="479256"/>
          </a:xfrm>
          <a:custGeom>
            <a:avLst/>
            <a:gdLst>
              <a:gd name="connsiteX0" fmla="*/ 457200 w 457200"/>
              <a:gd name="connsiteY0" fmla="*/ 0 h 685800"/>
              <a:gd name="connsiteX1" fmla="*/ 190500 w 457200"/>
              <a:gd name="connsiteY1" fmla="*/ 12700 h 685800"/>
              <a:gd name="connsiteX2" fmla="*/ 152400 w 457200"/>
              <a:gd name="connsiteY2" fmla="*/ 25400 h 685800"/>
              <a:gd name="connsiteX3" fmla="*/ 114300 w 457200"/>
              <a:gd name="connsiteY3" fmla="*/ 63500 h 685800"/>
              <a:gd name="connsiteX4" fmla="*/ 76200 w 457200"/>
              <a:gd name="connsiteY4" fmla="*/ 114300 h 685800"/>
              <a:gd name="connsiteX5" fmla="*/ 25400 w 457200"/>
              <a:gd name="connsiteY5" fmla="*/ 266700 h 685800"/>
              <a:gd name="connsiteX6" fmla="*/ 12700 w 457200"/>
              <a:gd name="connsiteY6" fmla="*/ 304800 h 685800"/>
              <a:gd name="connsiteX7" fmla="*/ 0 w 457200"/>
              <a:gd name="connsiteY7" fmla="*/ 342900 h 685800"/>
              <a:gd name="connsiteX8" fmla="*/ 12700 w 457200"/>
              <a:gd name="connsiteY8" fmla="*/ 495300 h 685800"/>
              <a:gd name="connsiteX9" fmla="*/ 50800 w 457200"/>
              <a:gd name="connsiteY9" fmla="*/ 571500 h 685800"/>
              <a:gd name="connsiteX10" fmla="*/ 127000 w 457200"/>
              <a:gd name="connsiteY10" fmla="*/ 622300 h 685800"/>
              <a:gd name="connsiteX11" fmla="*/ 165100 w 457200"/>
              <a:gd name="connsiteY11" fmla="*/ 647700 h 685800"/>
              <a:gd name="connsiteX12" fmla="*/ 254000 w 457200"/>
              <a:gd name="connsiteY12" fmla="*/ 685800 h 685800"/>
              <a:gd name="connsiteX0" fmla="*/ 457200 w 457200"/>
              <a:gd name="connsiteY0" fmla="*/ 0 h 685800"/>
              <a:gd name="connsiteX1" fmla="*/ 190500 w 457200"/>
              <a:gd name="connsiteY1" fmla="*/ 12700 h 685800"/>
              <a:gd name="connsiteX2" fmla="*/ 152400 w 457200"/>
              <a:gd name="connsiteY2" fmla="*/ 25400 h 685800"/>
              <a:gd name="connsiteX3" fmla="*/ 76200 w 457200"/>
              <a:gd name="connsiteY3" fmla="*/ 114300 h 685800"/>
              <a:gd name="connsiteX4" fmla="*/ 25400 w 457200"/>
              <a:gd name="connsiteY4" fmla="*/ 266700 h 685800"/>
              <a:gd name="connsiteX5" fmla="*/ 12700 w 457200"/>
              <a:gd name="connsiteY5" fmla="*/ 304800 h 685800"/>
              <a:gd name="connsiteX6" fmla="*/ 0 w 457200"/>
              <a:gd name="connsiteY6" fmla="*/ 342900 h 685800"/>
              <a:gd name="connsiteX7" fmla="*/ 12700 w 457200"/>
              <a:gd name="connsiteY7" fmla="*/ 495300 h 685800"/>
              <a:gd name="connsiteX8" fmla="*/ 50800 w 457200"/>
              <a:gd name="connsiteY8" fmla="*/ 571500 h 685800"/>
              <a:gd name="connsiteX9" fmla="*/ 127000 w 457200"/>
              <a:gd name="connsiteY9" fmla="*/ 622300 h 685800"/>
              <a:gd name="connsiteX10" fmla="*/ 165100 w 457200"/>
              <a:gd name="connsiteY10" fmla="*/ 647700 h 685800"/>
              <a:gd name="connsiteX11" fmla="*/ 254000 w 457200"/>
              <a:gd name="connsiteY11" fmla="*/ 685800 h 685800"/>
              <a:gd name="connsiteX0" fmla="*/ 457200 w 457200"/>
              <a:gd name="connsiteY0" fmla="*/ 0 h 685800"/>
              <a:gd name="connsiteX1" fmla="*/ 152400 w 457200"/>
              <a:gd name="connsiteY1" fmla="*/ 25400 h 685800"/>
              <a:gd name="connsiteX2" fmla="*/ 76200 w 457200"/>
              <a:gd name="connsiteY2" fmla="*/ 114300 h 685800"/>
              <a:gd name="connsiteX3" fmla="*/ 25400 w 457200"/>
              <a:gd name="connsiteY3" fmla="*/ 266700 h 685800"/>
              <a:gd name="connsiteX4" fmla="*/ 12700 w 457200"/>
              <a:gd name="connsiteY4" fmla="*/ 304800 h 685800"/>
              <a:gd name="connsiteX5" fmla="*/ 0 w 457200"/>
              <a:gd name="connsiteY5" fmla="*/ 342900 h 685800"/>
              <a:gd name="connsiteX6" fmla="*/ 12700 w 457200"/>
              <a:gd name="connsiteY6" fmla="*/ 495300 h 685800"/>
              <a:gd name="connsiteX7" fmla="*/ 50800 w 457200"/>
              <a:gd name="connsiteY7" fmla="*/ 571500 h 685800"/>
              <a:gd name="connsiteX8" fmla="*/ 127000 w 457200"/>
              <a:gd name="connsiteY8" fmla="*/ 622300 h 685800"/>
              <a:gd name="connsiteX9" fmla="*/ 165100 w 457200"/>
              <a:gd name="connsiteY9" fmla="*/ 647700 h 685800"/>
              <a:gd name="connsiteX10" fmla="*/ 254000 w 457200"/>
              <a:gd name="connsiteY10" fmla="*/ 685800 h 685800"/>
              <a:gd name="connsiteX0" fmla="*/ 457200 w 457200"/>
              <a:gd name="connsiteY0" fmla="*/ 0 h 685800"/>
              <a:gd name="connsiteX1" fmla="*/ 152400 w 457200"/>
              <a:gd name="connsiteY1" fmla="*/ 25400 h 685800"/>
              <a:gd name="connsiteX2" fmla="*/ 76200 w 457200"/>
              <a:gd name="connsiteY2" fmla="*/ 114300 h 685800"/>
              <a:gd name="connsiteX3" fmla="*/ 25400 w 457200"/>
              <a:gd name="connsiteY3" fmla="*/ 266700 h 685800"/>
              <a:gd name="connsiteX4" fmla="*/ 0 w 457200"/>
              <a:gd name="connsiteY4" fmla="*/ 342900 h 685800"/>
              <a:gd name="connsiteX5" fmla="*/ 12700 w 457200"/>
              <a:gd name="connsiteY5" fmla="*/ 495300 h 685800"/>
              <a:gd name="connsiteX6" fmla="*/ 50800 w 457200"/>
              <a:gd name="connsiteY6" fmla="*/ 571500 h 685800"/>
              <a:gd name="connsiteX7" fmla="*/ 127000 w 457200"/>
              <a:gd name="connsiteY7" fmla="*/ 622300 h 685800"/>
              <a:gd name="connsiteX8" fmla="*/ 165100 w 457200"/>
              <a:gd name="connsiteY8" fmla="*/ 647700 h 685800"/>
              <a:gd name="connsiteX9" fmla="*/ 254000 w 457200"/>
              <a:gd name="connsiteY9" fmla="*/ 685800 h 685800"/>
              <a:gd name="connsiteX0" fmla="*/ 457200 w 457200"/>
              <a:gd name="connsiteY0" fmla="*/ 0 h 685800"/>
              <a:gd name="connsiteX1" fmla="*/ 152400 w 457200"/>
              <a:gd name="connsiteY1" fmla="*/ 25400 h 685800"/>
              <a:gd name="connsiteX2" fmla="*/ 76200 w 457200"/>
              <a:gd name="connsiteY2" fmla="*/ 114300 h 685800"/>
              <a:gd name="connsiteX3" fmla="*/ 25400 w 457200"/>
              <a:gd name="connsiteY3" fmla="*/ 266700 h 685800"/>
              <a:gd name="connsiteX4" fmla="*/ 0 w 457200"/>
              <a:gd name="connsiteY4" fmla="*/ 342900 h 685800"/>
              <a:gd name="connsiteX5" fmla="*/ 12700 w 457200"/>
              <a:gd name="connsiteY5" fmla="*/ 495300 h 685800"/>
              <a:gd name="connsiteX6" fmla="*/ 50800 w 457200"/>
              <a:gd name="connsiteY6" fmla="*/ 571500 h 685800"/>
              <a:gd name="connsiteX7" fmla="*/ 165100 w 457200"/>
              <a:gd name="connsiteY7" fmla="*/ 647700 h 685800"/>
              <a:gd name="connsiteX8" fmla="*/ 254000 w 457200"/>
              <a:gd name="connsiteY8" fmla="*/ 685800 h 685800"/>
              <a:gd name="connsiteX0" fmla="*/ 457200 w 457200"/>
              <a:gd name="connsiteY0" fmla="*/ 0 h 685800"/>
              <a:gd name="connsiteX1" fmla="*/ 152400 w 457200"/>
              <a:gd name="connsiteY1" fmla="*/ 25400 h 685800"/>
              <a:gd name="connsiteX2" fmla="*/ 76200 w 457200"/>
              <a:gd name="connsiteY2" fmla="*/ 114300 h 685800"/>
              <a:gd name="connsiteX3" fmla="*/ 25400 w 457200"/>
              <a:gd name="connsiteY3" fmla="*/ 266700 h 685800"/>
              <a:gd name="connsiteX4" fmla="*/ 0 w 457200"/>
              <a:gd name="connsiteY4" fmla="*/ 342900 h 685800"/>
              <a:gd name="connsiteX5" fmla="*/ 12700 w 457200"/>
              <a:gd name="connsiteY5" fmla="*/ 495300 h 685800"/>
              <a:gd name="connsiteX6" fmla="*/ 50800 w 457200"/>
              <a:gd name="connsiteY6" fmla="*/ 571500 h 685800"/>
              <a:gd name="connsiteX7" fmla="*/ 165100 w 457200"/>
              <a:gd name="connsiteY7" fmla="*/ 647700 h 685800"/>
              <a:gd name="connsiteX8" fmla="*/ 254000 w 457200"/>
              <a:gd name="connsiteY8" fmla="*/ 685800 h 685800"/>
              <a:gd name="connsiteX0" fmla="*/ 457200 w 457200"/>
              <a:gd name="connsiteY0" fmla="*/ 0 h 685800"/>
              <a:gd name="connsiteX1" fmla="*/ 152400 w 457200"/>
              <a:gd name="connsiteY1" fmla="*/ 25400 h 685800"/>
              <a:gd name="connsiteX2" fmla="*/ 76200 w 457200"/>
              <a:gd name="connsiteY2" fmla="*/ 114300 h 685800"/>
              <a:gd name="connsiteX3" fmla="*/ 25400 w 457200"/>
              <a:gd name="connsiteY3" fmla="*/ 266700 h 685800"/>
              <a:gd name="connsiteX4" fmla="*/ 0 w 457200"/>
              <a:gd name="connsiteY4" fmla="*/ 342900 h 685800"/>
              <a:gd name="connsiteX5" fmla="*/ 12700 w 457200"/>
              <a:gd name="connsiteY5" fmla="*/ 495300 h 685800"/>
              <a:gd name="connsiteX6" fmla="*/ 50800 w 457200"/>
              <a:gd name="connsiteY6" fmla="*/ 571500 h 685800"/>
              <a:gd name="connsiteX7" fmla="*/ 165100 w 457200"/>
              <a:gd name="connsiteY7" fmla="*/ 647700 h 685800"/>
              <a:gd name="connsiteX8" fmla="*/ 254000 w 457200"/>
              <a:gd name="connsiteY8" fmla="*/ 685800 h 685800"/>
              <a:gd name="connsiteX0" fmla="*/ 444500 w 444500"/>
              <a:gd name="connsiteY0" fmla="*/ 0 h 685800"/>
              <a:gd name="connsiteX1" fmla="*/ 139700 w 444500"/>
              <a:gd name="connsiteY1" fmla="*/ 25400 h 685800"/>
              <a:gd name="connsiteX2" fmla="*/ 63500 w 444500"/>
              <a:gd name="connsiteY2" fmla="*/ 114300 h 685800"/>
              <a:gd name="connsiteX3" fmla="*/ 12700 w 444500"/>
              <a:gd name="connsiteY3" fmla="*/ 266700 h 685800"/>
              <a:gd name="connsiteX4" fmla="*/ 0 w 444500"/>
              <a:gd name="connsiteY4" fmla="*/ 495300 h 685800"/>
              <a:gd name="connsiteX5" fmla="*/ 38100 w 444500"/>
              <a:gd name="connsiteY5" fmla="*/ 571500 h 685800"/>
              <a:gd name="connsiteX6" fmla="*/ 152400 w 444500"/>
              <a:gd name="connsiteY6" fmla="*/ 647700 h 685800"/>
              <a:gd name="connsiteX7" fmla="*/ 241300 w 444500"/>
              <a:gd name="connsiteY7" fmla="*/ 685800 h 685800"/>
              <a:gd name="connsiteX0" fmla="*/ 446851 w 446851"/>
              <a:gd name="connsiteY0" fmla="*/ 0 h 685800"/>
              <a:gd name="connsiteX1" fmla="*/ 142051 w 446851"/>
              <a:gd name="connsiteY1" fmla="*/ 25400 h 685800"/>
              <a:gd name="connsiteX2" fmla="*/ 65851 w 446851"/>
              <a:gd name="connsiteY2" fmla="*/ 114300 h 685800"/>
              <a:gd name="connsiteX3" fmla="*/ 15051 w 446851"/>
              <a:gd name="connsiteY3" fmla="*/ 266700 h 685800"/>
              <a:gd name="connsiteX4" fmla="*/ 2351 w 446851"/>
              <a:gd name="connsiteY4" fmla="*/ 495300 h 685800"/>
              <a:gd name="connsiteX5" fmla="*/ 40451 w 446851"/>
              <a:gd name="connsiteY5" fmla="*/ 571500 h 685800"/>
              <a:gd name="connsiteX6" fmla="*/ 154751 w 446851"/>
              <a:gd name="connsiteY6" fmla="*/ 647700 h 685800"/>
              <a:gd name="connsiteX7" fmla="*/ 243651 w 446851"/>
              <a:gd name="connsiteY7" fmla="*/ 685800 h 685800"/>
              <a:gd name="connsiteX0" fmla="*/ 446851 w 446851"/>
              <a:gd name="connsiteY0" fmla="*/ 0 h 685800"/>
              <a:gd name="connsiteX1" fmla="*/ 142051 w 446851"/>
              <a:gd name="connsiteY1" fmla="*/ 25400 h 685800"/>
              <a:gd name="connsiteX2" fmla="*/ 65851 w 446851"/>
              <a:gd name="connsiteY2" fmla="*/ 114300 h 685800"/>
              <a:gd name="connsiteX3" fmla="*/ 15051 w 446851"/>
              <a:gd name="connsiteY3" fmla="*/ 266700 h 685800"/>
              <a:gd name="connsiteX4" fmla="*/ 2351 w 446851"/>
              <a:gd name="connsiteY4" fmla="*/ 495300 h 685800"/>
              <a:gd name="connsiteX5" fmla="*/ 40451 w 446851"/>
              <a:gd name="connsiteY5" fmla="*/ 571500 h 685800"/>
              <a:gd name="connsiteX6" fmla="*/ 154751 w 446851"/>
              <a:gd name="connsiteY6" fmla="*/ 647700 h 685800"/>
              <a:gd name="connsiteX7" fmla="*/ 243651 w 446851"/>
              <a:gd name="connsiteY7" fmla="*/ 685800 h 685800"/>
              <a:gd name="connsiteX0" fmla="*/ 446851 w 446851"/>
              <a:gd name="connsiteY0" fmla="*/ 0 h 685800"/>
              <a:gd name="connsiteX1" fmla="*/ 142051 w 446851"/>
              <a:gd name="connsiteY1" fmla="*/ 25400 h 685800"/>
              <a:gd name="connsiteX2" fmla="*/ 65851 w 446851"/>
              <a:gd name="connsiteY2" fmla="*/ 114300 h 685800"/>
              <a:gd name="connsiteX3" fmla="*/ 15051 w 446851"/>
              <a:gd name="connsiteY3" fmla="*/ 266700 h 685800"/>
              <a:gd name="connsiteX4" fmla="*/ 2351 w 446851"/>
              <a:gd name="connsiteY4" fmla="*/ 495300 h 685800"/>
              <a:gd name="connsiteX5" fmla="*/ 40451 w 446851"/>
              <a:gd name="connsiteY5" fmla="*/ 571500 h 685800"/>
              <a:gd name="connsiteX6" fmla="*/ 154751 w 446851"/>
              <a:gd name="connsiteY6" fmla="*/ 647700 h 685800"/>
              <a:gd name="connsiteX7" fmla="*/ 243651 w 446851"/>
              <a:gd name="connsiteY7" fmla="*/ 685800 h 685800"/>
              <a:gd name="connsiteX0" fmla="*/ 446851 w 446851"/>
              <a:gd name="connsiteY0" fmla="*/ 1667 h 687467"/>
              <a:gd name="connsiteX1" fmla="*/ 291277 w 446851"/>
              <a:gd name="connsiteY1" fmla="*/ 1667 h 687467"/>
              <a:gd name="connsiteX2" fmla="*/ 142051 w 446851"/>
              <a:gd name="connsiteY2" fmla="*/ 27067 h 687467"/>
              <a:gd name="connsiteX3" fmla="*/ 65851 w 446851"/>
              <a:gd name="connsiteY3" fmla="*/ 115967 h 687467"/>
              <a:gd name="connsiteX4" fmla="*/ 15051 w 446851"/>
              <a:gd name="connsiteY4" fmla="*/ 268367 h 687467"/>
              <a:gd name="connsiteX5" fmla="*/ 2351 w 446851"/>
              <a:gd name="connsiteY5" fmla="*/ 496967 h 687467"/>
              <a:gd name="connsiteX6" fmla="*/ 40451 w 446851"/>
              <a:gd name="connsiteY6" fmla="*/ 573167 h 687467"/>
              <a:gd name="connsiteX7" fmla="*/ 154751 w 446851"/>
              <a:gd name="connsiteY7" fmla="*/ 649367 h 687467"/>
              <a:gd name="connsiteX8" fmla="*/ 243651 w 446851"/>
              <a:gd name="connsiteY8" fmla="*/ 687467 h 687467"/>
              <a:gd name="connsiteX0" fmla="*/ 440501 w 440501"/>
              <a:gd name="connsiteY0" fmla="*/ 0 h 704850"/>
              <a:gd name="connsiteX1" fmla="*/ 291277 w 440501"/>
              <a:gd name="connsiteY1" fmla="*/ 19050 h 704850"/>
              <a:gd name="connsiteX2" fmla="*/ 142051 w 440501"/>
              <a:gd name="connsiteY2" fmla="*/ 44450 h 704850"/>
              <a:gd name="connsiteX3" fmla="*/ 65851 w 440501"/>
              <a:gd name="connsiteY3" fmla="*/ 133350 h 704850"/>
              <a:gd name="connsiteX4" fmla="*/ 15051 w 440501"/>
              <a:gd name="connsiteY4" fmla="*/ 285750 h 704850"/>
              <a:gd name="connsiteX5" fmla="*/ 2351 w 440501"/>
              <a:gd name="connsiteY5" fmla="*/ 514350 h 704850"/>
              <a:gd name="connsiteX6" fmla="*/ 40451 w 440501"/>
              <a:gd name="connsiteY6" fmla="*/ 590550 h 704850"/>
              <a:gd name="connsiteX7" fmla="*/ 154751 w 440501"/>
              <a:gd name="connsiteY7" fmla="*/ 666750 h 704850"/>
              <a:gd name="connsiteX8" fmla="*/ 243651 w 440501"/>
              <a:gd name="connsiteY8" fmla="*/ 704850 h 704850"/>
              <a:gd name="connsiteX0" fmla="*/ 440501 w 440501"/>
              <a:gd name="connsiteY0" fmla="*/ 1667 h 706517"/>
              <a:gd name="connsiteX1" fmla="*/ 288102 w 440501"/>
              <a:gd name="connsiteY1" fmla="*/ 1667 h 706517"/>
              <a:gd name="connsiteX2" fmla="*/ 142051 w 440501"/>
              <a:gd name="connsiteY2" fmla="*/ 46117 h 706517"/>
              <a:gd name="connsiteX3" fmla="*/ 65851 w 440501"/>
              <a:gd name="connsiteY3" fmla="*/ 135017 h 706517"/>
              <a:gd name="connsiteX4" fmla="*/ 15051 w 440501"/>
              <a:gd name="connsiteY4" fmla="*/ 287417 h 706517"/>
              <a:gd name="connsiteX5" fmla="*/ 2351 w 440501"/>
              <a:gd name="connsiteY5" fmla="*/ 516017 h 706517"/>
              <a:gd name="connsiteX6" fmla="*/ 40451 w 440501"/>
              <a:gd name="connsiteY6" fmla="*/ 592217 h 706517"/>
              <a:gd name="connsiteX7" fmla="*/ 154751 w 440501"/>
              <a:gd name="connsiteY7" fmla="*/ 668417 h 706517"/>
              <a:gd name="connsiteX8" fmla="*/ 243651 w 440501"/>
              <a:gd name="connsiteY8" fmla="*/ 706517 h 706517"/>
              <a:gd name="connsiteX0" fmla="*/ 440501 w 440501"/>
              <a:gd name="connsiteY0" fmla="*/ 1667 h 773192"/>
              <a:gd name="connsiteX1" fmla="*/ 288102 w 440501"/>
              <a:gd name="connsiteY1" fmla="*/ 1667 h 773192"/>
              <a:gd name="connsiteX2" fmla="*/ 142051 w 440501"/>
              <a:gd name="connsiteY2" fmla="*/ 46117 h 773192"/>
              <a:gd name="connsiteX3" fmla="*/ 65851 w 440501"/>
              <a:gd name="connsiteY3" fmla="*/ 135017 h 773192"/>
              <a:gd name="connsiteX4" fmla="*/ 15051 w 440501"/>
              <a:gd name="connsiteY4" fmla="*/ 287417 h 773192"/>
              <a:gd name="connsiteX5" fmla="*/ 2351 w 440501"/>
              <a:gd name="connsiteY5" fmla="*/ 516017 h 773192"/>
              <a:gd name="connsiteX6" fmla="*/ 40451 w 440501"/>
              <a:gd name="connsiteY6" fmla="*/ 592217 h 773192"/>
              <a:gd name="connsiteX7" fmla="*/ 154751 w 440501"/>
              <a:gd name="connsiteY7" fmla="*/ 668417 h 773192"/>
              <a:gd name="connsiteX8" fmla="*/ 281751 w 440501"/>
              <a:gd name="connsiteY8" fmla="*/ 773192 h 773192"/>
              <a:gd name="connsiteX0" fmla="*/ 440501 w 440501"/>
              <a:gd name="connsiteY0" fmla="*/ 1667 h 773192"/>
              <a:gd name="connsiteX1" fmla="*/ 288102 w 440501"/>
              <a:gd name="connsiteY1" fmla="*/ 1667 h 773192"/>
              <a:gd name="connsiteX2" fmla="*/ 142051 w 440501"/>
              <a:gd name="connsiteY2" fmla="*/ 46117 h 773192"/>
              <a:gd name="connsiteX3" fmla="*/ 65851 w 440501"/>
              <a:gd name="connsiteY3" fmla="*/ 135017 h 773192"/>
              <a:gd name="connsiteX4" fmla="*/ 15051 w 440501"/>
              <a:gd name="connsiteY4" fmla="*/ 287417 h 773192"/>
              <a:gd name="connsiteX5" fmla="*/ 2351 w 440501"/>
              <a:gd name="connsiteY5" fmla="*/ 516017 h 773192"/>
              <a:gd name="connsiteX6" fmla="*/ 40451 w 440501"/>
              <a:gd name="connsiteY6" fmla="*/ 592217 h 773192"/>
              <a:gd name="connsiteX7" fmla="*/ 148401 w 440501"/>
              <a:gd name="connsiteY7" fmla="*/ 681117 h 773192"/>
              <a:gd name="connsiteX8" fmla="*/ 281751 w 440501"/>
              <a:gd name="connsiteY8" fmla="*/ 773192 h 773192"/>
              <a:gd name="connsiteX0" fmla="*/ 440501 w 440501"/>
              <a:gd name="connsiteY0" fmla="*/ 1667 h 773192"/>
              <a:gd name="connsiteX1" fmla="*/ 288102 w 440501"/>
              <a:gd name="connsiteY1" fmla="*/ 1667 h 773192"/>
              <a:gd name="connsiteX2" fmla="*/ 142051 w 440501"/>
              <a:gd name="connsiteY2" fmla="*/ 46117 h 773192"/>
              <a:gd name="connsiteX3" fmla="*/ 15051 w 440501"/>
              <a:gd name="connsiteY3" fmla="*/ 287417 h 773192"/>
              <a:gd name="connsiteX4" fmla="*/ 2351 w 440501"/>
              <a:gd name="connsiteY4" fmla="*/ 516017 h 773192"/>
              <a:gd name="connsiteX5" fmla="*/ 40451 w 440501"/>
              <a:gd name="connsiteY5" fmla="*/ 592217 h 773192"/>
              <a:gd name="connsiteX6" fmla="*/ 148401 w 440501"/>
              <a:gd name="connsiteY6" fmla="*/ 681117 h 773192"/>
              <a:gd name="connsiteX7" fmla="*/ 281751 w 440501"/>
              <a:gd name="connsiteY7" fmla="*/ 773192 h 773192"/>
              <a:gd name="connsiteX0" fmla="*/ 288102 w 288102"/>
              <a:gd name="connsiteY0" fmla="*/ 0 h 771525"/>
              <a:gd name="connsiteX1" fmla="*/ 142051 w 288102"/>
              <a:gd name="connsiteY1" fmla="*/ 44450 h 771525"/>
              <a:gd name="connsiteX2" fmla="*/ 15051 w 288102"/>
              <a:gd name="connsiteY2" fmla="*/ 285750 h 771525"/>
              <a:gd name="connsiteX3" fmla="*/ 2351 w 288102"/>
              <a:gd name="connsiteY3" fmla="*/ 514350 h 771525"/>
              <a:gd name="connsiteX4" fmla="*/ 40451 w 288102"/>
              <a:gd name="connsiteY4" fmla="*/ 590550 h 771525"/>
              <a:gd name="connsiteX5" fmla="*/ 148401 w 288102"/>
              <a:gd name="connsiteY5" fmla="*/ 679450 h 771525"/>
              <a:gd name="connsiteX6" fmla="*/ 281751 w 288102"/>
              <a:gd name="connsiteY6" fmla="*/ 771525 h 771525"/>
              <a:gd name="connsiteX0" fmla="*/ 288102 w 288102"/>
              <a:gd name="connsiteY0" fmla="*/ 0 h 771525"/>
              <a:gd name="connsiteX1" fmla="*/ 142051 w 288102"/>
              <a:gd name="connsiteY1" fmla="*/ 44450 h 771525"/>
              <a:gd name="connsiteX2" fmla="*/ 15051 w 288102"/>
              <a:gd name="connsiteY2" fmla="*/ 285750 h 771525"/>
              <a:gd name="connsiteX3" fmla="*/ 2351 w 288102"/>
              <a:gd name="connsiteY3" fmla="*/ 514350 h 771525"/>
              <a:gd name="connsiteX4" fmla="*/ 40451 w 288102"/>
              <a:gd name="connsiteY4" fmla="*/ 590550 h 771525"/>
              <a:gd name="connsiteX5" fmla="*/ 148401 w 288102"/>
              <a:gd name="connsiteY5" fmla="*/ 679450 h 771525"/>
              <a:gd name="connsiteX6" fmla="*/ 281751 w 288102"/>
              <a:gd name="connsiteY6" fmla="*/ 771525 h 771525"/>
              <a:gd name="connsiteX0" fmla="*/ 310327 w 310327"/>
              <a:gd name="connsiteY0" fmla="*/ 0 h 815975"/>
              <a:gd name="connsiteX1" fmla="*/ 142051 w 310327"/>
              <a:gd name="connsiteY1" fmla="*/ 88900 h 815975"/>
              <a:gd name="connsiteX2" fmla="*/ 15051 w 310327"/>
              <a:gd name="connsiteY2" fmla="*/ 330200 h 815975"/>
              <a:gd name="connsiteX3" fmla="*/ 2351 w 310327"/>
              <a:gd name="connsiteY3" fmla="*/ 558800 h 815975"/>
              <a:gd name="connsiteX4" fmla="*/ 40451 w 310327"/>
              <a:gd name="connsiteY4" fmla="*/ 635000 h 815975"/>
              <a:gd name="connsiteX5" fmla="*/ 148401 w 310327"/>
              <a:gd name="connsiteY5" fmla="*/ 723900 h 815975"/>
              <a:gd name="connsiteX6" fmla="*/ 281751 w 310327"/>
              <a:gd name="connsiteY6" fmla="*/ 815975 h 815975"/>
              <a:gd name="connsiteX0" fmla="*/ 310327 w 310327"/>
              <a:gd name="connsiteY0" fmla="*/ 0 h 815975"/>
              <a:gd name="connsiteX1" fmla="*/ 142051 w 310327"/>
              <a:gd name="connsiteY1" fmla="*/ 88900 h 815975"/>
              <a:gd name="connsiteX2" fmla="*/ 15051 w 310327"/>
              <a:gd name="connsiteY2" fmla="*/ 330200 h 815975"/>
              <a:gd name="connsiteX3" fmla="*/ 2351 w 310327"/>
              <a:gd name="connsiteY3" fmla="*/ 558800 h 815975"/>
              <a:gd name="connsiteX4" fmla="*/ 40451 w 310327"/>
              <a:gd name="connsiteY4" fmla="*/ 635000 h 815975"/>
              <a:gd name="connsiteX5" fmla="*/ 148401 w 310327"/>
              <a:gd name="connsiteY5" fmla="*/ 723900 h 815975"/>
              <a:gd name="connsiteX6" fmla="*/ 281751 w 310327"/>
              <a:gd name="connsiteY6" fmla="*/ 815975 h 815975"/>
              <a:gd name="connsiteX0" fmla="*/ 310327 w 310327"/>
              <a:gd name="connsiteY0" fmla="*/ 0 h 815975"/>
              <a:gd name="connsiteX1" fmla="*/ 142051 w 310327"/>
              <a:gd name="connsiteY1" fmla="*/ 88900 h 815975"/>
              <a:gd name="connsiteX2" fmla="*/ 15051 w 310327"/>
              <a:gd name="connsiteY2" fmla="*/ 330200 h 815975"/>
              <a:gd name="connsiteX3" fmla="*/ 2351 w 310327"/>
              <a:gd name="connsiteY3" fmla="*/ 558800 h 815975"/>
              <a:gd name="connsiteX4" fmla="*/ 40451 w 310327"/>
              <a:gd name="connsiteY4" fmla="*/ 635000 h 815975"/>
              <a:gd name="connsiteX5" fmla="*/ 148401 w 310327"/>
              <a:gd name="connsiteY5" fmla="*/ 723900 h 815975"/>
              <a:gd name="connsiteX6" fmla="*/ 281751 w 310327"/>
              <a:gd name="connsiteY6" fmla="*/ 815975 h 815975"/>
              <a:gd name="connsiteX0" fmla="*/ 310327 w 310327"/>
              <a:gd name="connsiteY0" fmla="*/ 88 h 816063"/>
              <a:gd name="connsiteX1" fmla="*/ 142051 w 310327"/>
              <a:gd name="connsiteY1" fmla="*/ 88988 h 816063"/>
              <a:gd name="connsiteX2" fmla="*/ 15051 w 310327"/>
              <a:gd name="connsiteY2" fmla="*/ 330288 h 816063"/>
              <a:gd name="connsiteX3" fmla="*/ 2351 w 310327"/>
              <a:gd name="connsiteY3" fmla="*/ 558888 h 816063"/>
              <a:gd name="connsiteX4" fmla="*/ 40451 w 310327"/>
              <a:gd name="connsiteY4" fmla="*/ 635088 h 816063"/>
              <a:gd name="connsiteX5" fmla="*/ 148401 w 310327"/>
              <a:gd name="connsiteY5" fmla="*/ 723988 h 816063"/>
              <a:gd name="connsiteX6" fmla="*/ 281751 w 310327"/>
              <a:gd name="connsiteY6" fmla="*/ 816063 h 816063"/>
              <a:gd name="connsiteX0" fmla="*/ 310327 w 310327"/>
              <a:gd name="connsiteY0" fmla="*/ 0 h 815975"/>
              <a:gd name="connsiteX1" fmla="*/ 142051 w 310327"/>
              <a:gd name="connsiteY1" fmla="*/ 88900 h 815975"/>
              <a:gd name="connsiteX2" fmla="*/ 15051 w 310327"/>
              <a:gd name="connsiteY2" fmla="*/ 330200 h 815975"/>
              <a:gd name="connsiteX3" fmla="*/ 2351 w 310327"/>
              <a:gd name="connsiteY3" fmla="*/ 558800 h 815975"/>
              <a:gd name="connsiteX4" fmla="*/ 40451 w 310327"/>
              <a:gd name="connsiteY4" fmla="*/ 635000 h 815975"/>
              <a:gd name="connsiteX5" fmla="*/ 148401 w 310327"/>
              <a:gd name="connsiteY5" fmla="*/ 723900 h 815975"/>
              <a:gd name="connsiteX6" fmla="*/ 281751 w 310327"/>
              <a:gd name="connsiteY6" fmla="*/ 815975 h 815975"/>
              <a:gd name="connsiteX0" fmla="*/ 325010 w 325010"/>
              <a:gd name="connsiteY0" fmla="*/ 0 h 815975"/>
              <a:gd name="connsiteX1" fmla="*/ 156734 w 325010"/>
              <a:gd name="connsiteY1" fmla="*/ 88900 h 815975"/>
              <a:gd name="connsiteX2" fmla="*/ 29734 w 325010"/>
              <a:gd name="connsiteY2" fmla="*/ 330200 h 815975"/>
              <a:gd name="connsiteX3" fmla="*/ 1159 w 325010"/>
              <a:gd name="connsiteY3" fmla="*/ 539750 h 815975"/>
              <a:gd name="connsiteX4" fmla="*/ 55134 w 325010"/>
              <a:gd name="connsiteY4" fmla="*/ 635000 h 815975"/>
              <a:gd name="connsiteX5" fmla="*/ 163084 w 325010"/>
              <a:gd name="connsiteY5" fmla="*/ 723900 h 815975"/>
              <a:gd name="connsiteX6" fmla="*/ 296434 w 325010"/>
              <a:gd name="connsiteY6" fmla="*/ 815975 h 815975"/>
              <a:gd name="connsiteX0" fmla="*/ 328015 w 328015"/>
              <a:gd name="connsiteY0" fmla="*/ 0 h 815975"/>
              <a:gd name="connsiteX1" fmla="*/ 159739 w 328015"/>
              <a:gd name="connsiteY1" fmla="*/ 88900 h 815975"/>
              <a:gd name="connsiteX2" fmla="*/ 32739 w 328015"/>
              <a:gd name="connsiteY2" fmla="*/ 330200 h 815975"/>
              <a:gd name="connsiteX3" fmla="*/ 4164 w 328015"/>
              <a:gd name="connsiteY3" fmla="*/ 539750 h 815975"/>
              <a:gd name="connsiteX4" fmla="*/ 58139 w 328015"/>
              <a:gd name="connsiteY4" fmla="*/ 635000 h 815975"/>
              <a:gd name="connsiteX5" fmla="*/ 166089 w 328015"/>
              <a:gd name="connsiteY5" fmla="*/ 723900 h 815975"/>
              <a:gd name="connsiteX6" fmla="*/ 299439 w 328015"/>
              <a:gd name="connsiteY6" fmla="*/ 815975 h 815975"/>
              <a:gd name="connsiteX0" fmla="*/ 325556 w 325556"/>
              <a:gd name="connsiteY0" fmla="*/ 0 h 815975"/>
              <a:gd name="connsiteX1" fmla="*/ 157280 w 325556"/>
              <a:gd name="connsiteY1" fmla="*/ 88900 h 815975"/>
              <a:gd name="connsiteX2" fmla="*/ 27105 w 325556"/>
              <a:gd name="connsiteY2" fmla="*/ 292100 h 815975"/>
              <a:gd name="connsiteX3" fmla="*/ 1705 w 325556"/>
              <a:gd name="connsiteY3" fmla="*/ 539750 h 815975"/>
              <a:gd name="connsiteX4" fmla="*/ 55680 w 325556"/>
              <a:gd name="connsiteY4" fmla="*/ 635000 h 815975"/>
              <a:gd name="connsiteX5" fmla="*/ 163630 w 325556"/>
              <a:gd name="connsiteY5" fmla="*/ 723900 h 815975"/>
              <a:gd name="connsiteX6" fmla="*/ 296980 w 325556"/>
              <a:gd name="connsiteY6" fmla="*/ 815975 h 815975"/>
              <a:gd name="connsiteX0" fmla="*/ 337431 w 337431"/>
              <a:gd name="connsiteY0" fmla="*/ 0 h 815975"/>
              <a:gd name="connsiteX1" fmla="*/ 169155 w 337431"/>
              <a:gd name="connsiteY1" fmla="*/ 88900 h 815975"/>
              <a:gd name="connsiteX2" fmla="*/ 38980 w 337431"/>
              <a:gd name="connsiteY2" fmla="*/ 292100 h 815975"/>
              <a:gd name="connsiteX3" fmla="*/ 880 w 337431"/>
              <a:gd name="connsiteY3" fmla="*/ 542925 h 815975"/>
              <a:gd name="connsiteX4" fmla="*/ 67555 w 337431"/>
              <a:gd name="connsiteY4" fmla="*/ 635000 h 815975"/>
              <a:gd name="connsiteX5" fmla="*/ 175505 w 337431"/>
              <a:gd name="connsiteY5" fmla="*/ 723900 h 815975"/>
              <a:gd name="connsiteX6" fmla="*/ 308855 w 337431"/>
              <a:gd name="connsiteY6" fmla="*/ 815975 h 815975"/>
              <a:gd name="connsiteX0" fmla="*/ 336551 w 336551"/>
              <a:gd name="connsiteY0" fmla="*/ 0 h 815975"/>
              <a:gd name="connsiteX1" fmla="*/ 168275 w 336551"/>
              <a:gd name="connsiteY1" fmla="*/ 88900 h 815975"/>
              <a:gd name="connsiteX2" fmla="*/ 38100 w 336551"/>
              <a:gd name="connsiteY2" fmla="*/ 292100 h 815975"/>
              <a:gd name="connsiteX3" fmla="*/ 0 w 336551"/>
              <a:gd name="connsiteY3" fmla="*/ 542925 h 815975"/>
              <a:gd name="connsiteX4" fmla="*/ 53975 w 336551"/>
              <a:gd name="connsiteY4" fmla="*/ 682625 h 815975"/>
              <a:gd name="connsiteX5" fmla="*/ 174625 w 336551"/>
              <a:gd name="connsiteY5" fmla="*/ 723900 h 815975"/>
              <a:gd name="connsiteX6" fmla="*/ 307975 w 336551"/>
              <a:gd name="connsiteY6" fmla="*/ 815975 h 815975"/>
              <a:gd name="connsiteX0" fmla="*/ 336551 w 336551"/>
              <a:gd name="connsiteY0" fmla="*/ 0 h 815975"/>
              <a:gd name="connsiteX1" fmla="*/ 168275 w 336551"/>
              <a:gd name="connsiteY1" fmla="*/ 88900 h 815975"/>
              <a:gd name="connsiteX2" fmla="*/ 38100 w 336551"/>
              <a:gd name="connsiteY2" fmla="*/ 292100 h 815975"/>
              <a:gd name="connsiteX3" fmla="*/ 0 w 336551"/>
              <a:gd name="connsiteY3" fmla="*/ 542925 h 815975"/>
              <a:gd name="connsiteX4" fmla="*/ 53975 w 336551"/>
              <a:gd name="connsiteY4" fmla="*/ 682625 h 815975"/>
              <a:gd name="connsiteX5" fmla="*/ 165100 w 336551"/>
              <a:gd name="connsiteY5" fmla="*/ 758825 h 815975"/>
              <a:gd name="connsiteX6" fmla="*/ 307975 w 336551"/>
              <a:gd name="connsiteY6" fmla="*/ 815975 h 815975"/>
              <a:gd name="connsiteX0" fmla="*/ 336551 w 336551"/>
              <a:gd name="connsiteY0" fmla="*/ 0 h 828675"/>
              <a:gd name="connsiteX1" fmla="*/ 168275 w 336551"/>
              <a:gd name="connsiteY1" fmla="*/ 88900 h 828675"/>
              <a:gd name="connsiteX2" fmla="*/ 38100 w 336551"/>
              <a:gd name="connsiteY2" fmla="*/ 292100 h 828675"/>
              <a:gd name="connsiteX3" fmla="*/ 0 w 336551"/>
              <a:gd name="connsiteY3" fmla="*/ 542925 h 828675"/>
              <a:gd name="connsiteX4" fmla="*/ 53975 w 336551"/>
              <a:gd name="connsiteY4" fmla="*/ 682625 h 828675"/>
              <a:gd name="connsiteX5" fmla="*/ 165100 w 336551"/>
              <a:gd name="connsiteY5" fmla="*/ 758825 h 828675"/>
              <a:gd name="connsiteX6" fmla="*/ 317500 w 336551"/>
              <a:gd name="connsiteY6" fmla="*/ 828675 h 828675"/>
              <a:gd name="connsiteX0" fmla="*/ 336551 w 336551"/>
              <a:gd name="connsiteY0" fmla="*/ 0 h 828675"/>
              <a:gd name="connsiteX1" fmla="*/ 168275 w 336551"/>
              <a:gd name="connsiteY1" fmla="*/ 88900 h 828675"/>
              <a:gd name="connsiteX2" fmla="*/ 38100 w 336551"/>
              <a:gd name="connsiteY2" fmla="*/ 292100 h 828675"/>
              <a:gd name="connsiteX3" fmla="*/ 0 w 336551"/>
              <a:gd name="connsiteY3" fmla="*/ 542925 h 828675"/>
              <a:gd name="connsiteX4" fmla="*/ 53975 w 336551"/>
              <a:gd name="connsiteY4" fmla="*/ 682625 h 828675"/>
              <a:gd name="connsiteX5" fmla="*/ 165100 w 336551"/>
              <a:gd name="connsiteY5" fmla="*/ 758825 h 828675"/>
              <a:gd name="connsiteX6" fmla="*/ 317500 w 336551"/>
              <a:gd name="connsiteY6" fmla="*/ 828675 h 828675"/>
              <a:gd name="connsiteX0" fmla="*/ 336551 w 336551"/>
              <a:gd name="connsiteY0" fmla="*/ 0 h 828675"/>
              <a:gd name="connsiteX1" fmla="*/ 168275 w 336551"/>
              <a:gd name="connsiteY1" fmla="*/ 88900 h 828675"/>
              <a:gd name="connsiteX2" fmla="*/ 38100 w 336551"/>
              <a:gd name="connsiteY2" fmla="*/ 292100 h 828675"/>
              <a:gd name="connsiteX3" fmla="*/ 0 w 336551"/>
              <a:gd name="connsiteY3" fmla="*/ 542925 h 828675"/>
              <a:gd name="connsiteX4" fmla="*/ 53975 w 336551"/>
              <a:gd name="connsiteY4" fmla="*/ 682625 h 828675"/>
              <a:gd name="connsiteX5" fmla="*/ 158750 w 336551"/>
              <a:gd name="connsiteY5" fmla="*/ 774700 h 828675"/>
              <a:gd name="connsiteX6" fmla="*/ 317500 w 336551"/>
              <a:gd name="connsiteY6" fmla="*/ 828675 h 828675"/>
              <a:gd name="connsiteX0" fmla="*/ 282576 w 317500"/>
              <a:gd name="connsiteY0" fmla="*/ 0 h 828675"/>
              <a:gd name="connsiteX1" fmla="*/ 168275 w 317500"/>
              <a:gd name="connsiteY1" fmla="*/ 88900 h 828675"/>
              <a:gd name="connsiteX2" fmla="*/ 38100 w 317500"/>
              <a:gd name="connsiteY2" fmla="*/ 292100 h 828675"/>
              <a:gd name="connsiteX3" fmla="*/ 0 w 317500"/>
              <a:gd name="connsiteY3" fmla="*/ 542925 h 828675"/>
              <a:gd name="connsiteX4" fmla="*/ 53975 w 317500"/>
              <a:gd name="connsiteY4" fmla="*/ 682625 h 828675"/>
              <a:gd name="connsiteX5" fmla="*/ 158750 w 317500"/>
              <a:gd name="connsiteY5" fmla="*/ 774700 h 828675"/>
              <a:gd name="connsiteX6" fmla="*/ 317500 w 317500"/>
              <a:gd name="connsiteY6" fmla="*/ 828675 h 828675"/>
              <a:gd name="connsiteX0" fmla="*/ 282576 w 317500"/>
              <a:gd name="connsiteY0" fmla="*/ 0 h 828675"/>
              <a:gd name="connsiteX1" fmla="*/ 168275 w 317500"/>
              <a:gd name="connsiteY1" fmla="*/ 88900 h 828675"/>
              <a:gd name="connsiteX2" fmla="*/ 38100 w 317500"/>
              <a:gd name="connsiteY2" fmla="*/ 292100 h 828675"/>
              <a:gd name="connsiteX3" fmla="*/ 0 w 317500"/>
              <a:gd name="connsiteY3" fmla="*/ 542925 h 828675"/>
              <a:gd name="connsiteX4" fmla="*/ 53975 w 317500"/>
              <a:gd name="connsiteY4" fmla="*/ 682625 h 828675"/>
              <a:gd name="connsiteX5" fmla="*/ 158750 w 317500"/>
              <a:gd name="connsiteY5" fmla="*/ 774700 h 828675"/>
              <a:gd name="connsiteX6" fmla="*/ 317500 w 317500"/>
              <a:gd name="connsiteY6" fmla="*/ 828675 h 828675"/>
              <a:gd name="connsiteX0" fmla="*/ 282863 w 317787"/>
              <a:gd name="connsiteY0" fmla="*/ 0 h 828675"/>
              <a:gd name="connsiteX1" fmla="*/ 149512 w 317787"/>
              <a:gd name="connsiteY1" fmla="*/ 114300 h 828675"/>
              <a:gd name="connsiteX2" fmla="*/ 38387 w 317787"/>
              <a:gd name="connsiteY2" fmla="*/ 292100 h 828675"/>
              <a:gd name="connsiteX3" fmla="*/ 287 w 317787"/>
              <a:gd name="connsiteY3" fmla="*/ 542925 h 828675"/>
              <a:gd name="connsiteX4" fmla="*/ 54262 w 317787"/>
              <a:gd name="connsiteY4" fmla="*/ 682625 h 828675"/>
              <a:gd name="connsiteX5" fmla="*/ 159037 w 317787"/>
              <a:gd name="connsiteY5" fmla="*/ 774700 h 828675"/>
              <a:gd name="connsiteX6" fmla="*/ 317787 w 317787"/>
              <a:gd name="connsiteY6" fmla="*/ 828675 h 828675"/>
              <a:gd name="connsiteX0" fmla="*/ 282863 w 282863"/>
              <a:gd name="connsiteY0" fmla="*/ 0 h 774700"/>
              <a:gd name="connsiteX1" fmla="*/ 149512 w 282863"/>
              <a:gd name="connsiteY1" fmla="*/ 114300 h 774700"/>
              <a:gd name="connsiteX2" fmla="*/ 38387 w 282863"/>
              <a:gd name="connsiteY2" fmla="*/ 292100 h 774700"/>
              <a:gd name="connsiteX3" fmla="*/ 287 w 282863"/>
              <a:gd name="connsiteY3" fmla="*/ 542925 h 774700"/>
              <a:gd name="connsiteX4" fmla="*/ 54262 w 282863"/>
              <a:gd name="connsiteY4" fmla="*/ 682625 h 774700"/>
              <a:gd name="connsiteX5" fmla="*/ 159037 w 282863"/>
              <a:gd name="connsiteY5" fmla="*/ 774700 h 774700"/>
              <a:gd name="connsiteX0" fmla="*/ 282863 w 282863"/>
              <a:gd name="connsiteY0" fmla="*/ 0 h 879217"/>
              <a:gd name="connsiteX1" fmla="*/ 149512 w 282863"/>
              <a:gd name="connsiteY1" fmla="*/ 114300 h 879217"/>
              <a:gd name="connsiteX2" fmla="*/ 38387 w 282863"/>
              <a:gd name="connsiteY2" fmla="*/ 292100 h 879217"/>
              <a:gd name="connsiteX3" fmla="*/ 287 w 282863"/>
              <a:gd name="connsiteY3" fmla="*/ 542925 h 879217"/>
              <a:gd name="connsiteX4" fmla="*/ 54262 w 282863"/>
              <a:gd name="connsiteY4" fmla="*/ 682625 h 879217"/>
              <a:gd name="connsiteX5" fmla="*/ 260637 w 282863"/>
              <a:gd name="connsiteY5" fmla="*/ 879217 h 879217"/>
              <a:gd name="connsiteX0" fmla="*/ 283630 w 283630"/>
              <a:gd name="connsiteY0" fmla="*/ 0 h 879217"/>
              <a:gd name="connsiteX1" fmla="*/ 150279 w 283630"/>
              <a:gd name="connsiteY1" fmla="*/ 114300 h 879217"/>
              <a:gd name="connsiteX2" fmla="*/ 39154 w 283630"/>
              <a:gd name="connsiteY2" fmla="*/ 292100 h 879217"/>
              <a:gd name="connsiteX3" fmla="*/ 1054 w 283630"/>
              <a:gd name="connsiteY3" fmla="*/ 542925 h 879217"/>
              <a:gd name="connsiteX4" fmla="*/ 74079 w 283630"/>
              <a:gd name="connsiteY4" fmla="*/ 719953 h 879217"/>
              <a:gd name="connsiteX5" fmla="*/ 261404 w 283630"/>
              <a:gd name="connsiteY5" fmla="*/ 879217 h 879217"/>
              <a:gd name="connsiteX0" fmla="*/ 283630 w 283630"/>
              <a:gd name="connsiteY0" fmla="*/ 0 h 879217"/>
              <a:gd name="connsiteX1" fmla="*/ 150279 w 283630"/>
              <a:gd name="connsiteY1" fmla="*/ 114300 h 879217"/>
              <a:gd name="connsiteX2" fmla="*/ 39154 w 283630"/>
              <a:gd name="connsiteY2" fmla="*/ 292100 h 879217"/>
              <a:gd name="connsiteX3" fmla="*/ 1054 w 283630"/>
              <a:gd name="connsiteY3" fmla="*/ 542925 h 879217"/>
              <a:gd name="connsiteX4" fmla="*/ 74079 w 283630"/>
              <a:gd name="connsiteY4" fmla="*/ 719953 h 879217"/>
              <a:gd name="connsiteX5" fmla="*/ 261404 w 283630"/>
              <a:gd name="connsiteY5" fmla="*/ 879217 h 879217"/>
              <a:gd name="connsiteX0" fmla="*/ 283630 w 283630"/>
              <a:gd name="connsiteY0" fmla="*/ 0 h 879217"/>
              <a:gd name="connsiteX1" fmla="*/ 150279 w 283630"/>
              <a:gd name="connsiteY1" fmla="*/ 114300 h 879217"/>
              <a:gd name="connsiteX2" fmla="*/ 39154 w 283630"/>
              <a:gd name="connsiteY2" fmla="*/ 292100 h 879217"/>
              <a:gd name="connsiteX3" fmla="*/ 1054 w 283630"/>
              <a:gd name="connsiteY3" fmla="*/ 542925 h 879217"/>
              <a:gd name="connsiteX4" fmla="*/ 74079 w 283630"/>
              <a:gd name="connsiteY4" fmla="*/ 719953 h 879217"/>
              <a:gd name="connsiteX5" fmla="*/ 261404 w 283630"/>
              <a:gd name="connsiteY5" fmla="*/ 879217 h 879217"/>
              <a:gd name="connsiteX0" fmla="*/ 285623 w 285623"/>
              <a:gd name="connsiteY0" fmla="*/ 0 h 879217"/>
              <a:gd name="connsiteX1" fmla="*/ 152272 w 285623"/>
              <a:gd name="connsiteY1" fmla="*/ 114300 h 879217"/>
              <a:gd name="connsiteX2" fmla="*/ 41147 w 285623"/>
              <a:gd name="connsiteY2" fmla="*/ 292100 h 879217"/>
              <a:gd name="connsiteX3" fmla="*/ 3047 w 285623"/>
              <a:gd name="connsiteY3" fmla="*/ 542925 h 879217"/>
              <a:gd name="connsiteX4" fmla="*/ 112603 w 285623"/>
              <a:gd name="connsiteY4" fmla="*/ 771798 h 879217"/>
              <a:gd name="connsiteX5" fmla="*/ 263397 w 285623"/>
              <a:gd name="connsiteY5" fmla="*/ 879217 h 879217"/>
              <a:gd name="connsiteX0" fmla="*/ 285624 w 285624"/>
              <a:gd name="connsiteY0" fmla="*/ 0 h 771798"/>
              <a:gd name="connsiteX1" fmla="*/ 152273 w 285624"/>
              <a:gd name="connsiteY1" fmla="*/ 114300 h 771798"/>
              <a:gd name="connsiteX2" fmla="*/ 41148 w 285624"/>
              <a:gd name="connsiteY2" fmla="*/ 292100 h 771798"/>
              <a:gd name="connsiteX3" fmla="*/ 3048 w 285624"/>
              <a:gd name="connsiteY3" fmla="*/ 542925 h 771798"/>
              <a:gd name="connsiteX4" fmla="*/ 112604 w 285624"/>
              <a:gd name="connsiteY4" fmla="*/ 771798 h 771798"/>
              <a:gd name="connsiteX0" fmla="*/ 290350 w 290350"/>
              <a:gd name="connsiteY0" fmla="*/ 0 h 838454"/>
              <a:gd name="connsiteX1" fmla="*/ 156999 w 290350"/>
              <a:gd name="connsiteY1" fmla="*/ 114300 h 838454"/>
              <a:gd name="connsiteX2" fmla="*/ 45874 w 290350"/>
              <a:gd name="connsiteY2" fmla="*/ 292100 h 838454"/>
              <a:gd name="connsiteX3" fmla="*/ 7774 w 290350"/>
              <a:gd name="connsiteY3" fmla="*/ 542925 h 838454"/>
              <a:gd name="connsiteX4" fmla="*/ 190392 w 290350"/>
              <a:gd name="connsiteY4" fmla="*/ 838454 h 838454"/>
              <a:gd name="connsiteX0" fmla="*/ 290350 w 290350"/>
              <a:gd name="connsiteY0" fmla="*/ 0 h 838454"/>
              <a:gd name="connsiteX1" fmla="*/ 156999 w 290350"/>
              <a:gd name="connsiteY1" fmla="*/ 114300 h 838454"/>
              <a:gd name="connsiteX2" fmla="*/ 45874 w 290350"/>
              <a:gd name="connsiteY2" fmla="*/ 292100 h 838454"/>
              <a:gd name="connsiteX3" fmla="*/ 7774 w 290350"/>
              <a:gd name="connsiteY3" fmla="*/ 542925 h 838454"/>
              <a:gd name="connsiteX4" fmla="*/ 190392 w 290350"/>
              <a:gd name="connsiteY4" fmla="*/ 838454 h 838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0350" h="838454">
                <a:moveTo>
                  <a:pt x="290350" y="0"/>
                </a:moveTo>
                <a:cubicBezTo>
                  <a:pt x="226850" y="45508"/>
                  <a:pt x="197745" y="65617"/>
                  <a:pt x="156999" y="114300"/>
                </a:cubicBezTo>
                <a:cubicBezTo>
                  <a:pt x="116253" y="162983"/>
                  <a:pt x="70745" y="220663"/>
                  <a:pt x="45874" y="292100"/>
                </a:cubicBezTo>
                <a:cubicBezTo>
                  <a:pt x="21003" y="363538"/>
                  <a:pt x="-16312" y="451866"/>
                  <a:pt x="7774" y="542925"/>
                </a:cubicBezTo>
                <a:cubicBezTo>
                  <a:pt x="31860" y="633984"/>
                  <a:pt x="98031" y="737848"/>
                  <a:pt x="190392" y="838454"/>
                </a:cubicBezTo>
              </a:path>
            </a:pathLst>
          </a:custGeom>
          <a:ln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  <a:tailEnd type="arrow"/>
              </a:ln>
            </a:endParaRPr>
          </a:p>
        </p:txBody>
      </p:sp>
      <p:cxnSp>
        <p:nvCxnSpPr>
          <p:cNvPr id="93" name="Straight Arrow Connector 92"/>
          <p:cNvCxnSpPr>
            <a:stCxn id="86" idx="0"/>
          </p:cNvCxnSpPr>
          <p:nvPr/>
        </p:nvCxnSpPr>
        <p:spPr>
          <a:xfrm>
            <a:off x="5385019" y="3618221"/>
            <a:ext cx="52083" cy="35572"/>
          </a:xfrm>
          <a:prstGeom prst="straightConnector1">
            <a:avLst/>
          </a:prstGeom>
          <a:ln>
            <a:solidFill>
              <a:schemeClr val="accent5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6" name="Freeform 95"/>
          <p:cNvSpPr/>
          <p:nvPr/>
        </p:nvSpPr>
        <p:spPr>
          <a:xfrm flipH="1" flipV="1">
            <a:off x="6186487" y="3898989"/>
            <a:ext cx="197207" cy="544890"/>
          </a:xfrm>
          <a:custGeom>
            <a:avLst/>
            <a:gdLst>
              <a:gd name="connsiteX0" fmla="*/ 457200 w 457200"/>
              <a:gd name="connsiteY0" fmla="*/ 0 h 685800"/>
              <a:gd name="connsiteX1" fmla="*/ 190500 w 457200"/>
              <a:gd name="connsiteY1" fmla="*/ 12700 h 685800"/>
              <a:gd name="connsiteX2" fmla="*/ 152400 w 457200"/>
              <a:gd name="connsiteY2" fmla="*/ 25400 h 685800"/>
              <a:gd name="connsiteX3" fmla="*/ 114300 w 457200"/>
              <a:gd name="connsiteY3" fmla="*/ 63500 h 685800"/>
              <a:gd name="connsiteX4" fmla="*/ 76200 w 457200"/>
              <a:gd name="connsiteY4" fmla="*/ 114300 h 685800"/>
              <a:gd name="connsiteX5" fmla="*/ 25400 w 457200"/>
              <a:gd name="connsiteY5" fmla="*/ 266700 h 685800"/>
              <a:gd name="connsiteX6" fmla="*/ 12700 w 457200"/>
              <a:gd name="connsiteY6" fmla="*/ 304800 h 685800"/>
              <a:gd name="connsiteX7" fmla="*/ 0 w 457200"/>
              <a:gd name="connsiteY7" fmla="*/ 342900 h 685800"/>
              <a:gd name="connsiteX8" fmla="*/ 12700 w 457200"/>
              <a:gd name="connsiteY8" fmla="*/ 495300 h 685800"/>
              <a:gd name="connsiteX9" fmla="*/ 50800 w 457200"/>
              <a:gd name="connsiteY9" fmla="*/ 571500 h 685800"/>
              <a:gd name="connsiteX10" fmla="*/ 127000 w 457200"/>
              <a:gd name="connsiteY10" fmla="*/ 622300 h 685800"/>
              <a:gd name="connsiteX11" fmla="*/ 165100 w 457200"/>
              <a:gd name="connsiteY11" fmla="*/ 647700 h 685800"/>
              <a:gd name="connsiteX12" fmla="*/ 254000 w 457200"/>
              <a:gd name="connsiteY12" fmla="*/ 685800 h 685800"/>
              <a:gd name="connsiteX0" fmla="*/ 457200 w 457200"/>
              <a:gd name="connsiteY0" fmla="*/ 0 h 685800"/>
              <a:gd name="connsiteX1" fmla="*/ 190500 w 457200"/>
              <a:gd name="connsiteY1" fmla="*/ 12700 h 685800"/>
              <a:gd name="connsiteX2" fmla="*/ 152400 w 457200"/>
              <a:gd name="connsiteY2" fmla="*/ 25400 h 685800"/>
              <a:gd name="connsiteX3" fmla="*/ 76200 w 457200"/>
              <a:gd name="connsiteY3" fmla="*/ 114300 h 685800"/>
              <a:gd name="connsiteX4" fmla="*/ 25400 w 457200"/>
              <a:gd name="connsiteY4" fmla="*/ 266700 h 685800"/>
              <a:gd name="connsiteX5" fmla="*/ 12700 w 457200"/>
              <a:gd name="connsiteY5" fmla="*/ 304800 h 685800"/>
              <a:gd name="connsiteX6" fmla="*/ 0 w 457200"/>
              <a:gd name="connsiteY6" fmla="*/ 342900 h 685800"/>
              <a:gd name="connsiteX7" fmla="*/ 12700 w 457200"/>
              <a:gd name="connsiteY7" fmla="*/ 495300 h 685800"/>
              <a:gd name="connsiteX8" fmla="*/ 50800 w 457200"/>
              <a:gd name="connsiteY8" fmla="*/ 571500 h 685800"/>
              <a:gd name="connsiteX9" fmla="*/ 127000 w 457200"/>
              <a:gd name="connsiteY9" fmla="*/ 622300 h 685800"/>
              <a:gd name="connsiteX10" fmla="*/ 165100 w 457200"/>
              <a:gd name="connsiteY10" fmla="*/ 647700 h 685800"/>
              <a:gd name="connsiteX11" fmla="*/ 254000 w 457200"/>
              <a:gd name="connsiteY11" fmla="*/ 685800 h 685800"/>
              <a:gd name="connsiteX0" fmla="*/ 457200 w 457200"/>
              <a:gd name="connsiteY0" fmla="*/ 0 h 685800"/>
              <a:gd name="connsiteX1" fmla="*/ 152400 w 457200"/>
              <a:gd name="connsiteY1" fmla="*/ 25400 h 685800"/>
              <a:gd name="connsiteX2" fmla="*/ 76200 w 457200"/>
              <a:gd name="connsiteY2" fmla="*/ 114300 h 685800"/>
              <a:gd name="connsiteX3" fmla="*/ 25400 w 457200"/>
              <a:gd name="connsiteY3" fmla="*/ 266700 h 685800"/>
              <a:gd name="connsiteX4" fmla="*/ 12700 w 457200"/>
              <a:gd name="connsiteY4" fmla="*/ 304800 h 685800"/>
              <a:gd name="connsiteX5" fmla="*/ 0 w 457200"/>
              <a:gd name="connsiteY5" fmla="*/ 342900 h 685800"/>
              <a:gd name="connsiteX6" fmla="*/ 12700 w 457200"/>
              <a:gd name="connsiteY6" fmla="*/ 495300 h 685800"/>
              <a:gd name="connsiteX7" fmla="*/ 50800 w 457200"/>
              <a:gd name="connsiteY7" fmla="*/ 571500 h 685800"/>
              <a:gd name="connsiteX8" fmla="*/ 127000 w 457200"/>
              <a:gd name="connsiteY8" fmla="*/ 622300 h 685800"/>
              <a:gd name="connsiteX9" fmla="*/ 165100 w 457200"/>
              <a:gd name="connsiteY9" fmla="*/ 647700 h 685800"/>
              <a:gd name="connsiteX10" fmla="*/ 254000 w 457200"/>
              <a:gd name="connsiteY10" fmla="*/ 685800 h 685800"/>
              <a:gd name="connsiteX0" fmla="*/ 457200 w 457200"/>
              <a:gd name="connsiteY0" fmla="*/ 0 h 685800"/>
              <a:gd name="connsiteX1" fmla="*/ 152400 w 457200"/>
              <a:gd name="connsiteY1" fmla="*/ 25400 h 685800"/>
              <a:gd name="connsiteX2" fmla="*/ 76200 w 457200"/>
              <a:gd name="connsiteY2" fmla="*/ 114300 h 685800"/>
              <a:gd name="connsiteX3" fmla="*/ 25400 w 457200"/>
              <a:gd name="connsiteY3" fmla="*/ 266700 h 685800"/>
              <a:gd name="connsiteX4" fmla="*/ 0 w 457200"/>
              <a:gd name="connsiteY4" fmla="*/ 342900 h 685800"/>
              <a:gd name="connsiteX5" fmla="*/ 12700 w 457200"/>
              <a:gd name="connsiteY5" fmla="*/ 495300 h 685800"/>
              <a:gd name="connsiteX6" fmla="*/ 50800 w 457200"/>
              <a:gd name="connsiteY6" fmla="*/ 571500 h 685800"/>
              <a:gd name="connsiteX7" fmla="*/ 127000 w 457200"/>
              <a:gd name="connsiteY7" fmla="*/ 622300 h 685800"/>
              <a:gd name="connsiteX8" fmla="*/ 165100 w 457200"/>
              <a:gd name="connsiteY8" fmla="*/ 647700 h 685800"/>
              <a:gd name="connsiteX9" fmla="*/ 254000 w 457200"/>
              <a:gd name="connsiteY9" fmla="*/ 685800 h 685800"/>
              <a:gd name="connsiteX0" fmla="*/ 457200 w 457200"/>
              <a:gd name="connsiteY0" fmla="*/ 0 h 685800"/>
              <a:gd name="connsiteX1" fmla="*/ 152400 w 457200"/>
              <a:gd name="connsiteY1" fmla="*/ 25400 h 685800"/>
              <a:gd name="connsiteX2" fmla="*/ 76200 w 457200"/>
              <a:gd name="connsiteY2" fmla="*/ 114300 h 685800"/>
              <a:gd name="connsiteX3" fmla="*/ 25400 w 457200"/>
              <a:gd name="connsiteY3" fmla="*/ 266700 h 685800"/>
              <a:gd name="connsiteX4" fmla="*/ 0 w 457200"/>
              <a:gd name="connsiteY4" fmla="*/ 342900 h 685800"/>
              <a:gd name="connsiteX5" fmla="*/ 12700 w 457200"/>
              <a:gd name="connsiteY5" fmla="*/ 495300 h 685800"/>
              <a:gd name="connsiteX6" fmla="*/ 50800 w 457200"/>
              <a:gd name="connsiteY6" fmla="*/ 571500 h 685800"/>
              <a:gd name="connsiteX7" fmla="*/ 165100 w 457200"/>
              <a:gd name="connsiteY7" fmla="*/ 647700 h 685800"/>
              <a:gd name="connsiteX8" fmla="*/ 254000 w 457200"/>
              <a:gd name="connsiteY8" fmla="*/ 685800 h 685800"/>
              <a:gd name="connsiteX0" fmla="*/ 457200 w 457200"/>
              <a:gd name="connsiteY0" fmla="*/ 0 h 685800"/>
              <a:gd name="connsiteX1" fmla="*/ 152400 w 457200"/>
              <a:gd name="connsiteY1" fmla="*/ 25400 h 685800"/>
              <a:gd name="connsiteX2" fmla="*/ 76200 w 457200"/>
              <a:gd name="connsiteY2" fmla="*/ 114300 h 685800"/>
              <a:gd name="connsiteX3" fmla="*/ 25400 w 457200"/>
              <a:gd name="connsiteY3" fmla="*/ 266700 h 685800"/>
              <a:gd name="connsiteX4" fmla="*/ 0 w 457200"/>
              <a:gd name="connsiteY4" fmla="*/ 342900 h 685800"/>
              <a:gd name="connsiteX5" fmla="*/ 12700 w 457200"/>
              <a:gd name="connsiteY5" fmla="*/ 495300 h 685800"/>
              <a:gd name="connsiteX6" fmla="*/ 50800 w 457200"/>
              <a:gd name="connsiteY6" fmla="*/ 571500 h 685800"/>
              <a:gd name="connsiteX7" fmla="*/ 165100 w 457200"/>
              <a:gd name="connsiteY7" fmla="*/ 647700 h 685800"/>
              <a:gd name="connsiteX8" fmla="*/ 254000 w 457200"/>
              <a:gd name="connsiteY8" fmla="*/ 685800 h 685800"/>
              <a:gd name="connsiteX0" fmla="*/ 457200 w 457200"/>
              <a:gd name="connsiteY0" fmla="*/ 0 h 685800"/>
              <a:gd name="connsiteX1" fmla="*/ 152400 w 457200"/>
              <a:gd name="connsiteY1" fmla="*/ 25400 h 685800"/>
              <a:gd name="connsiteX2" fmla="*/ 76200 w 457200"/>
              <a:gd name="connsiteY2" fmla="*/ 114300 h 685800"/>
              <a:gd name="connsiteX3" fmla="*/ 25400 w 457200"/>
              <a:gd name="connsiteY3" fmla="*/ 266700 h 685800"/>
              <a:gd name="connsiteX4" fmla="*/ 0 w 457200"/>
              <a:gd name="connsiteY4" fmla="*/ 342900 h 685800"/>
              <a:gd name="connsiteX5" fmla="*/ 12700 w 457200"/>
              <a:gd name="connsiteY5" fmla="*/ 495300 h 685800"/>
              <a:gd name="connsiteX6" fmla="*/ 50800 w 457200"/>
              <a:gd name="connsiteY6" fmla="*/ 571500 h 685800"/>
              <a:gd name="connsiteX7" fmla="*/ 165100 w 457200"/>
              <a:gd name="connsiteY7" fmla="*/ 647700 h 685800"/>
              <a:gd name="connsiteX8" fmla="*/ 254000 w 457200"/>
              <a:gd name="connsiteY8" fmla="*/ 685800 h 685800"/>
              <a:gd name="connsiteX0" fmla="*/ 444500 w 444500"/>
              <a:gd name="connsiteY0" fmla="*/ 0 h 685800"/>
              <a:gd name="connsiteX1" fmla="*/ 139700 w 444500"/>
              <a:gd name="connsiteY1" fmla="*/ 25400 h 685800"/>
              <a:gd name="connsiteX2" fmla="*/ 63500 w 444500"/>
              <a:gd name="connsiteY2" fmla="*/ 114300 h 685800"/>
              <a:gd name="connsiteX3" fmla="*/ 12700 w 444500"/>
              <a:gd name="connsiteY3" fmla="*/ 266700 h 685800"/>
              <a:gd name="connsiteX4" fmla="*/ 0 w 444500"/>
              <a:gd name="connsiteY4" fmla="*/ 495300 h 685800"/>
              <a:gd name="connsiteX5" fmla="*/ 38100 w 444500"/>
              <a:gd name="connsiteY5" fmla="*/ 571500 h 685800"/>
              <a:gd name="connsiteX6" fmla="*/ 152400 w 444500"/>
              <a:gd name="connsiteY6" fmla="*/ 647700 h 685800"/>
              <a:gd name="connsiteX7" fmla="*/ 241300 w 444500"/>
              <a:gd name="connsiteY7" fmla="*/ 685800 h 685800"/>
              <a:gd name="connsiteX0" fmla="*/ 446851 w 446851"/>
              <a:gd name="connsiteY0" fmla="*/ 0 h 685800"/>
              <a:gd name="connsiteX1" fmla="*/ 142051 w 446851"/>
              <a:gd name="connsiteY1" fmla="*/ 25400 h 685800"/>
              <a:gd name="connsiteX2" fmla="*/ 65851 w 446851"/>
              <a:gd name="connsiteY2" fmla="*/ 114300 h 685800"/>
              <a:gd name="connsiteX3" fmla="*/ 15051 w 446851"/>
              <a:gd name="connsiteY3" fmla="*/ 266700 h 685800"/>
              <a:gd name="connsiteX4" fmla="*/ 2351 w 446851"/>
              <a:gd name="connsiteY4" fmla="*/ 495300 h 685800"/>
              <a:gd name="connsiteX5" fmla="*/ 40451 w 446851"/>
              <a:gd name="connsiteY5" fmla="*/ 571500 h 685800"/>
              <a:gd name="connsiteX6" fmla="*/ 154751 w 446851"/>
              <a:gd name="connsiteY6" fmla="*/ 647700 h 685800"/>
              <a:gd name="connsiteX7" fmla="*/ 243651 w 446851"/>
              <a:gd name="connsiteY7" fmla="*/ 685800 h 685800"/>
              <a:gd name="connsiteX0" fmla="*/ 446851 w 446851"/>
              <a:gd name="connsiteY0" fmla="*/ 0 h 685800"/>
              <a:gd name="connsiteX1" fmla="*/ 142051 w 446851"/>
              <a:gd name="connsiteY1" fmla="*/ 25400 h 685800"/>
              <a:gd name="connsiteX2" fmla="*/ 65851 w 446851"/>
              <a:gd name="connsiteY2" fmla="*/ 114300 h 685800"/>
              <a:gd name="connsiteX3" fmla="*/ 15051 w 446851"/>
              <a:gd name="connsiteY3" fmla="*/ 266700 h 685800"/>
              <a:gd name="connsiteX4" fmla="*/ 2351 w 446851"/>
              <a:gd name="connsiteY4" fmla="*/ 495300 h 685800"/>
              <a:gd name="connsiteX5" fmla="*/ 40451 w 446851"/>
              <a:gd name="connsiteY5" fmla="*/ 571500 h 685800"/>
              <a:gd name="connsiteX6" fmla="*/ 154751 w 446851"/>
              <a:gd name="connsiteY6" fmla="*/ 647700 h 685800"/>
              <a:gd name="connsiteX7" fmla="*/ 243651 w 446851"/>
              <a:gd name="connsiteY7" fmla="*/ 685800 h 685800"/>
              <a:gd name="connsiteX0" fmla="*/ 446851 w 446851"/>
              <a:gd name="connsiteY0" fmla="*/ 0 h 685800"/>
              <a:gd name="connsiteX1" fmla="*/ 142051 w 446851"/>
              <a:gd name="connsiteY1" fmla="*/ 25400 h 685800"/>
              <a:gd name="connsiteX2" fmla="*/ 65851 w 446851"/>
              <a:gd name="connsiteY2" fmla="*/ 114300 h 685800"/>
              <a:gd name="connsiteX3" fmla="*/ 15051 w 446851"/>
              <a:gd name="connsiteY3" fmla="*/ 266700 h 685800"/>
              <a:gd name="connsiteX4" fmla="*/ 2351 w 446851"/>
              <a:gd name="connsiteY4" fmla="*/ 495300 h 685800"/>
              <a:gd name="connsiteX5" fmla="*/ 40451 w 446851"/>
              <a:gd name="connsiteY5" fmla="*/ 571500 h 685800"/>
              <a:gd name="connsiteX6" fmla="*/ 154751 w 446851"/>
              <a:gd name="connsiteY6" fmla="*/ 647700 h 685800"/>
              <a:gd name="connsiteX7" fmla="*/ 243651 w 446851"/>
              <a:gd name="connsiteY7" fmla="*/ 685800 h 685800"/>
              <a:gd name="connsiteX0" fmla="*/ 446851 w 446851"/>
              <a:gd name="connsiteY0" fmla="*/ 1667 h 687467"/>
              <a:gd name="connsiteX1" fmla="*/ 291277 w 446851"/>
              <a:gd name="connsiteY1" fmla="*/ 1667 h 687467"/>
              <a:gd name="connsiteX2" fmla="*/ 142051 w 446851"/>
              <a:gd name="connsiteY2" fmla="*/ 27067 h 687467"/>
              <a:gd name="connsiteX3" fmla="*/ 65851 w 446851"/>
              <a:gd name="connsiteY3" fmla="*/ 115967 h 687467"/>
              <a:gd name="connsiteX4" fmla="*/ 15051 w 446851"/>
              <a:gd name="connsiteY4" fmla="*/ 268367 h 687467"/>
              <a:gd name="connsiteX5" fmla="*/ 2351 w 446851"/>
              <a:gd name="connsiteY5" fmla="*/ 496967 h 687467"/>
              <a:gd name="connsiteX6" fmla="*/ 40451 w 446851"/>
              <a:gd name="connsiteY6" fmla="*/ 573167 h 687467"/>
              <a:gd name="connsiteX7" fmla="*/ 154751 w 446851"/>
              <a:gd name="connsiteY7" fmla="*/ 649367 h 687467"/>
              <a:gd name="connsiteX8" fmla="*/ 243651 w 446851"/>
              <a:gd name="connsiteY8" fmla="*/ 687467 h 687467"/>
              <a:gd name="connsiteX0" fmla="*/ 440501 w 440501"/>
              <a:gd name="connsiteY0" fmla="*/ 0 h 704850"/>
              <a:gd name="connsiteX1" fmla="*/ 291277 w 440501"/>
              <a:gd name="connsiteY1" fmla="*/ 19050 h 704850"/>
              <a:gd name="connsiteX2" fmla="*/ 142051 w 440501"/>
              <a:gd name="connsiteY2" fmla="*/ 44450 h 704850"/>
              <a:gd name="connsiteX3" fmla="*/ 65851 w 440501"/>
              <a:gd name="connsiteY3" fmla="*/ 133350 h 704850"/>
              <a:gd name="connsiteX4" fmla="*/ 15051 w 440501"/>
              <a:gd name="connsiteY4" fmla="*/ 285750 h 704850"/>
              <a:gd name="connsiteX5" fmla="*/ 2351 w 440501"/>
              <a:gd name="connsiteY5" fmla="*/ 514350 h 704850"/>
              <a:gd name="connsiteX6" fmla="*/ 40451 w 440501"/>
              <a:gd name="connsiteY6" fmla="*/ 590550 h 704850"/>
              <a:gd name="connsiteX7" fmla="*/ 154751 w 440501"/>
              <a:gd name="connsiteY7" fmla="*/ 666750 h 704850"/>
              <a:gd name="connsiteX8" fmla="*/ 243651 w 440501"/>
              <a:gd name="connsiteY8" fmla="*/ 704850 h 704850"/>
              <a:gd name="connsiteX0" fmla="*/ 440501 w 440501"/>
              <a:gd name="connsiteY0" fmla="*/ 1667 h 706517"/>
              <a:gd name="connsiteX1" fmla="*/ 288102 w 440501"/>
              <a:gd name="connsiteY1" fmla="*/ 1667 h 706517"/>
              <a:gd name="connsiteX2" fmla="*/ 142051 w 440501"/>
              <a:gd name="connsiteY2" fmla="*/ 46117 h 706517"/>
              <a:gd name="connsiteX3" fmla="*/ 65851 w 440501"/>
              <a:gd name="connsiteY3" fmla="*/ 135017 h 706517"/>
              <a:gd name="connsiteX4" fmla="*/ 15051 w 440501"/>
              <a:gd name="connsiteY4" fmla="*/ 287417 h 706517"/>
              <a:gd name="connsiteX5" fmla="*/ 2351 w 440501"/>
              <a:gd name="connsiteY5" fmla="*/ 516017 h 706517"/>
              <a:gd name="connsiteX6" fmla="*/ 40451 w 440501"/>
              <a:gd name="connsiteY6" fmla="*/ 592217 h 706517"/>
              <a:gd name="connsiteX7" fmla="*/ 154751 w 440501"/>
              <a:gd name="connsiteY7" fmla="*/ 668417 h 706517"/>
              <a:gd name="connsiteX8" fmla="*/ 243651 w 440501"/>
              <a:gd name="connsiteY8" fmla="*/ 706517 h 706517"/>
              <a:gd name="connsiteX0" fmla="*/ 440501 w 440501"/>
              <a:gd name="connsiteY0" fmla="*/ 1667 h 773192"/>
              <a:gd name="connsiteX1" fmla="*/ 288102 w 440501"/>
              <a:gd name="connsiteY1" fmla="*/ 1667 h 773192"/>
              <a:gd name="connsiteX2" fmla="*/ 142051 w 440501"/>
              <a:gd name="connsiteY2" fmla="*/ 46117 h 773192"/>
              <a:gd name="connsiteX3" fmla="*/ 65851 w 440501"/>
              <a:gd name="connsiteY3" fmla="*/ 135017 h 773192"/>
              <a:gd name="connsiteX4" fmla="*/ 15051 w 440501"/>
              <a:gd name="connsiteY4" fmla="*/ 287417 h 773192"/>
              <a:gd name="connsiteX5" fmla="*/ 2351 w 440501"/>
              <a:gd name="connsiteY5" fmla="*/ 516017 h 773192"/>
              <a:gd name="connsiteX6" fmla="*/ 40451 w 440501"/>
              <a:gd name="connsiteY6" fmla="*/ 592217 h 773192"/>
              <a:gd name="connsiteX7" fmla="*/ 154751 w 440501"/>
              <a:gd name="connsiteY7" fmla="*/ 668417 h 773192"/>
              <a:gd name="connsiteX8" fmla="*/ 281751 w 440501"/>
              <a:gd name="connsiteY8" fmla="*/ 773192 h 773192"/>
              <a:gd name="connsiteX0" fmla="*/ 440501 w 440501"/>
              <a:gd name="connsiteY0" fmla="*/ 1667 h 773192"/>
              <a:gd name="connsiteX1" fmla="*/ 288102 w 440501"/>
              <a:gd name="connsiteY1" fmla="*/ 1667 h 773192"/>
              <a:gd name="connsiteX2" fmla="*/ 142051 w 440501"/>
              <a:gd name="connsiteY2" fmla="*/ 46117 h 773192"/>
              <a:gd name="connsiteX3" fmla="*/ 65851 w 440501"/>
              <a:gd name="connsiteY3" fmla="*/ 135017 h 773192"/>
              <a:gd name="connsiteX4" fmla="*/ 15051 w 440501"/>
              <a:gd name="connsiteY4" fmla="*/ 287417 h 773192"/>
              <a:gd name="connsiteX5" fmla="*/ 2351 w 440501"/>
              <a:gd name="connsiteY5" fmla="*/ 516017 h 773192"/>
              <a:gd name="connsiteX6" fmla="*/ 40451 w 440501"/>
              <a:gd name="connsiteY6" fmla="*/ 592217 h 773192"/>
              <a:gd name="connsiteX7" fmla="*/ 148401 w 440501"/>
              <a:gd name="connsiteY7" fmla="*/ 681117 h 773192"/>
              <a:gd name="connsiteX8" fmla="*/ 281751 w 440501"/>
              <a:gd name="connsiteY8" fmla="*/ 773192 h 773192"/>
              <a:gd name="connsiteX0" fmla="*/ 440501 w 440501"/>
              <a:gd name="connsiteY0" fmla="*/ 1667 h 773192"/>
              <a:gd name="connsiteX1" fmla="*/ 288102 w 440501"/>
              <a:gd name="connsiteY1" fmla="*/ 1667 h 773192"/>
              <a:gd name="connsiteX2" fmla="*/ 142051 w 440501"/>
              <a:gd name="connsiteY2" fmla="*/ 46117 h 773192"/>
              <a:gd name="connsiteX3" fmla="*/ 15051 w 440501"/>
              <a:gd name="connsiteY3" fmla="*/ 287417 h 773192"/>
              <a:gd name="connsiteX4" fmla="*/ 2351 w 440501"/>
              <a:gd name="connsiteY4" fmla="*/ 516017 h 773192"/>
              <a:gd name="connsiteX5" fmla="*/ 40451 w 440501"/>
              <a:gd name="connsiteY5" fmla="*/ 592217 h 773192"/>
              <a:gd name="connsiteX6" fmla="*/ 148401 w 440501"/>
              <a:gd name="connsiteY6" fmla="*/ 681117 h 773192"/>
              <a:gd name="connsiteX7" fmla="*/ 281751 w 440501"/>
              <a:gd name="connsiteY7" fmla="*/ 773192 h 773192"/>
              <a:gd name="connsiteX0" fmla="*/ 288102 w 288102"/>
              <a:gd name="connsiteY0" fmla="*/ 0 h 771525"/>
              <a:gd name="connsiteX1" fmla="*/ 142051 w 288102"/>
              <a:gd name="connsiteY1" fmla="*/ 44450 h 771525"/>
              <a:gd name="connsiteX2" fmla="*/ 15051 w 288102"/>
              <a:gd name="connsiteY2" fmla="*/ 285750 h 771525"/>
              <a:gd name="connsiteX3" fmla="*/ 2351 w 288102"/>
              <a:gd name="connsiteY3" fmla="*/ 514350 h 771525"/>
              <a:gd name="connsiteX4" fmla="*/ 40451 w 288102"/>
              <a:gd name="connsiteY4" fmla="*/ 590550 h 771525"/>
              <a:gd name="connsiteX5" fmla="*/ 148401 w 288102"/>
              <a:gd name="connsiteY5" fmla="*/ 679450 h 771525"/>
              <a:gd name="connsiteX6" fmla="*/ 281751 w 288102"/>
              <a:gd name="connsiteY6" fmla="*/ 771525 h 771525"/>
              <a:gd name="connsiteX0" fmla="*/ 288102 w 288102"/>
              <a:gd name="connsiteY0" fmla="*/ 0 h 771525"/>
              <a:gd name="connsiteX1" fmla="*/ 142051 w 288102"/>
              <a:gd name="connsiteY1" fmla="*/ 44450 h 771525"/>
              <a:gd name="connsiteX2" fmla="*/ 15051 w 288102"/>
              <a:gd name="connsiteY2" fmla="*/ 285750 h 771525"/>
              <a:gd name="connsiteX3" fmla="*/ 2351 w 288102"/>
              <a:gd name="connsiteY3" fmla="*/ 514350 h 771525"/>
              <a:gd name="connsiteX4" fmla="*/ 40451 w 288102"/>
              <a:gd name="connsiteY4" fmla="*/ 590550 h 771525"/>
              <a:gd name="connsiteX5" fmla="*/ 148401 w 288102"/>
              <a:gd name="connsiteY5" fmla="*/ 679450 h 771525"/>
              <a:gd name="connsiteX6" fmla="*/ 281751 w 288102"/>
              <a:gd name="connsiteY6" fmla="*/ 771525 h 771525"/>
              <a:gd name="connsiteX0" fmla="*/ 310327 w 310327"/>
              <a:gd name="connsiteY0" fmla="*/ 0 h 815975"/>
              <a:gd name="connsiteX1" fmla="*/ 142051 w 310327"/>
              <a:gd name="connsiteY1" fmla="*/ 88900 h 815975"/>
              <a:gd name="connsiteX2" fmla="*/ 15051 w 310327"/>
              <a:gd name="connsiteY2" fmla="*/ 330200 h 815975"/>
              <a:gd name="connsiteX3" fmla="*/ 2351 w 310327"/>
              <a:gd name="connsiteY3" fmla="*/ 558800 h 815975"/>
              <a:gd name="connsiteX4" fmla="*/ 40451 w 310327"/>
              <a:gd name="connsiteY4" fmla="*/ 635000 h 815975"/>
              <a:gd name="connsiteX5" fmla="*/ 148401 w 310327"/>
              <a:gd name="connsiteY5" fmla="*/ 723900 h 815975"/>
              <a:gd name="connsiteX6" fmla="*/ 281751 w 310327"/>
              <a:gd name="connsiteY6" fmla="*/ 815975 h 815975"/>
              <a:gd name="connsiteX0" fmla="*/ 310327 w 310327"/>
              <a:gd name="connsiteY0" fmla="*/ 0 h 815975"/>
              <a:gd name="connsiteX1" fmla="*/ 142051 w 310327"/>
              <a:gd name="connsiteY1" fmla="*/ 88900 h 815975"/>
              <a:gd name="connsiteX2" fmla="*/ 15051 w 310327"/>
              <a:gd name="connsiteY2" fmla="*/ 330200 h 815975"/>
              <a:gd name="connsiteX3" fmla="*/ 2351 w 310327"/>
              <a:gd name="connsiteY3" fmla="*/ 558800 h 815975"/>
              <a:gd name="connsiteX4" fmla="*/ 40451 w 310327"/>
              <a:gd name="connsiteY4" fmla="*/ 635000 h 815975"/>
              <a:gd name="connsiteX5" fmla="*/ 148401 w 310327"/>
              <a:gd name="connsiteY5" fmla="*/ 723900 h 815975"/>
              <a:gd name="connsiteX6" fmla="*/ 281751 w 310327"/>
              <a:gd name="connsiteY6" fmla="*/ 815975 h 815975"/>
              <a:gd name="connsiteX0" fmla="*/ 310327 w 310327"/>
              <a:gd name="connsiteY0" fmla="*/ 0 h 815975"/>
              <a:gd name="connsiteX1" fmla="*/ 142051 w 310327"/>
              <a:gd name="connsiteY1" fmla="*/ 88900 h 815975"/>
              <a:gd name="connsiteX2" fmla="*/ 15051 w 310327"/>
              <a:gd name="connsiteY2" fmla="*/ 330200 h 815975"/>
              <a:gd name="connsiteX3" fmla="*/ 2351 w 310327"/>
              <a:gd name="connsiteY3" fmla="*/ 558800 h 815975"/>
              <a:gd name="connsiteX4" fmla="*/ 40451 w 310327"/>
              <a:gd name="connsiteY4" fmla="*/ 635000 h 815975"/>
              <a:gd name="connsiteX5" fmla="*/ 148401 w 310327"/>
              <a:gd name="connsiteY5" fmla="*/ 723900 h 815975"/>
              <a:gd name="connsiteX6" fmla="*/ 281751 w 310327"/>
              <a:gd name="connsiteY6" fmla="*/ 815975 h 815975"/>
              <a:gd name="connsiteX0" fmla="*/ 310327 w 310327"/>
              <a:gd name="connsiteY0" fmla="*/ 88 h 816063"/>
              <a:gd name="connsiteX1" fmla="*/ 142051 w 310327"/>
              <a:gd name="connsiteY1" fmla="*/ 88988 h 816063"/>
              <a:gd name="connsiteX2" fmla="*/ 15051 w 310327"/>
              <a:gd name="connsiteY2" fmla="*/ 330288 h 816063"/>
              <a:gd name="connsiteX3" fmla="*/ 2351 w 310327"/>
              <a:gd name="connsiteY3" fmla="*/ 558888 h 816063"/>
              <a:gd name="connsiteX4" fmla="*/ 40451 w 310327"/>
              <a:gd name="connsiteY4" fmla="*/ 635088 h 816063"/>
              <a:gd name="connsiteX5" fmla="*/ 148401 w 310327"/>
              <a:gd name="connsiteY5" fmla="*/ 723988 h 816063"/>
              <a:gd name="connsiteX6" fmla="*/ 281751 w 310327"/>
              <a:gd name="connsiteY6" fmla="*/ 816063 h 816063"/>
              <a:gd name="connsiteX0" fmla="*/ 310327 w 310327"/>
              <a:gd name="connsiteY0" fmla="*/ 0 h 815975"/>
              <a:gd name="connsiteX1" fmla="*/ 142051 w 310327"/>
              <a:gd name="connsiteY1" fmla="*/ 88900 h 815975"/>
              <a:gd name="connsiteX2" fmla="*/ 15051 w 310327"/>
              <a:gd name="connsiteY2" fmla="*/ 330200 h 815975"/>
              <a:gd name="connsiteX3" fmla="*/ 2351 w 310327"/>
              <a:gd name="connsiteY3" fmla="*/ 558800 h 815975"/>
              <a:gd name="connsiteX4" fmla="*/ 40451 w 310327"/>
              <a:gd name="connsiteY4" fmla="*/ 635000 h 815975"/>
              <a:gd name="connsiteX5" fmla="*/ 148401 w 310327"/>
              <a:gd name="connsiteY5" fmla="*/ 723900 h 815975"/>
              <a:gd name="connsiteX6" fmla="*/ 281751 w 310327"/>
              <a:gd name="connsiteY6" fmla="*/ 815975 h 815975"/>
              <a:gd name="connsiteX0" fmla="*/ 325010 w 325010"/>
              <a:gd name="connsiteY0" fmla="*/ 0 h 815975"/>
              <a:gd name="connsiteX1" fmla="*/ 156734 w 325010"/>
              <a:gd name="connsiteY1" fmla="*/ 88900 h 815975"/>
              <a:gd name="connsiteX2" fmla="*/ 29734 w 325010"/>
              <a:gd name="connsiteY2" fmla="*/ 330200 h 815975"/>
              <a:gd name="connsiteX3" fmla="*/ 1159 w 325010"/>
              <a:gd name="connsiteY3" fmla="*/ 539750 h 815975"/>
              <a:gd name="connsiteX4" fmla="*/ 55134 w 325010"/>
              <a:gd name="connsiteY4" fmla="*/ 635000 h 815975"/>
              <a:gd name="connsiteX5" fmla="*/ 163084 w 325010"/>
              <a:gd name="connsiteY5" fmla="*/ 723900 h 815975"/>
              <a:gd name="connsiteX6" fmla="*/ 296434 w 325010"/>
              <a:gd name="connsiteY6" fmla="*/ 815975 h 815975"/>
              <a:gd name="connsiteX0" fmla="*/ 328015 w 328015"/>
              <a:gd name="connsiteY0" fmla="*/ 0 h 815975"/>
              <a:gd name="connsiteX1" fmla="*/ 159739 w 328015"/>
              <a:gd name="connsiteY1" fmla="*/ 88900 h 815975"/>
              <a:gd name="connsiteX2" fmla="*/ 32739 w 328015"/>
              <a:gd name="connsiteY2" fmla="*/ 330200 h 815975"/>
              <a:gd name="connsiteX3" fmla="*/ 4164 w 328015"/>
              <a:gd name="connsiteY3" fmla="*/ 539750 h 815975"/>
              <a:gd name="connsiteX4" fmla="*/ 58139 w 328015"/>
              <a:gd name="connsiteY4" fmla="*/ 635000 h 815975"/>
              <a:gd name="connsiteX5" fmla="*/ 166089 w 328015"/>
              <a:gd name="connsiteY5" fmla="*/ 723900 h 815975"/>
              <a:gd name="connsiteX6" fmla="*/ 299439 w 328015"/>
              <a:gd name="connsiteY6" fmla="*/ 815975 h 815975"/>
              <a:gd name="connsiteX0" fmla="*/ 325556 w 325556"/>
              <a:gd name="connsiteY0" fmla="*/ 0 h 815975"/>
              <a:gd name="connsiteX1" fmla="*/ 157280 w 325556"/>
              <a:gd name="connsiteY1" fmla="*/ 88900 h 815975"/>
              <a:gd name="connsiteX2" fmla="*/ 27105 w 325556"/>
              <a:gd name="connsiteY2" fmla="*/ 292100 h 815975"/>
              <a:gd name="connsiteX3" fmla="*/ 1705 w 325556"/>
              <a:gd name="connsiteY3" fmla="*/ 539750 h 815975"/>
              <a:gd name="connsiteX4" fmla="*/ 55680 w 325556"/>
              <a:gd name="connsiteY4" fmla="*/ 635000 h 815975"/>
              <a:gd name="connsiteX5" fmla="*/ 163630 w 325556"/>
              <a:gd name="connsiteY5" fmla="*/ 723900 h 815975"/>
              <a:gd name="connsiteX6" fmla="*/ 296980 w 325556"/>
              <a:gd name="connsiteY6" fmla="*/ 815975 h 815975"/>
              <a:gd name="connsiteX0" fmla="*/ 337431 w 337431"/>
              <a:gd name="connsiteY0" fmla="*/ 0 h 815975"/>
              <a:gd name="connsiteX1" fmla="*/ 169155 w 337431"/>
              <a:gd name="connsiteY1" fmla="*/ 88900 h 815975"/>
              <a:gd name="connsiteX2" fmla="*/ 38980 w 337431"/>
              <a:gd name="connsiteY2" fmla="*/ 292100 h 815975"/>
              <a:gd name="connsiteX3" fmla="*/ 880 w 337431"/>
              <a:gd name="connsiteY3" fmla="*/ 542925 h 815975"/>
              <a:gd name="connsiteX4" fmla="*/ 67555 w 337431"/>
              <a:gd name="connsiteY4" fmla="*/ 635000 h 815975"/>
              <a:gd name="connsiteX5" fmla="*/ 175505 w 337431"/>
              <a:gd name="connsiteY5" fmla="*/ 723900 h 815975"/>
              <a:gd name="connsiteX6" fmla="*/ 308855 w 337431"/>
              <a:gd name="connsiteY6" fmla="*/ 815975 h 815975"/>
              <a:gd name="connsiteX0" fmla="*/ 336551 w 336551"/>
              <a:gd name="connsiteY0" fmla="*/ 0 h 815975"/>
              <a:gd name="connsiteX1" fmla="*/ 168275 w 336551"/>
              <a:gd name="connsiteY1" fmla="*/ 88900 h 815975"/>
              <a:gd name="connsiteX2" fmla="*/ 38100 w 336551"/>
              <a:gd name="connsiteY2" fmla="*/ 292100 h 815975"/>
              <a:gd name="connsiteX3" fmla="*/ 0 w 336551"/>
              <a:gd name="connsiteY3" fmla="*/ 542925 h 815975"/>
              <a:gd name="connsiteX4" fmla="*/ 53975 w 336551"/>
              <a:gd name="connsiteY4" fmla="*/ 682625 h 815975"/>
              <a:gd name="connsiteX5" fmla="*/ 174625 w 336551"/>
              <a:gd name="connsiteY5" fmla="*/ 723900 h 815975"/>
              <a:gd name="connsiteX6" fmla="*/ 307975 w 336551"/>
              <a:gd name="connsiteY6" fmla="*/ 815975 h 815975"/>
              <a:gd name="connsiteX0" fmla="*/ 336551 w 336551"/>
              <a:gd name="connsiteY0" fmla="*/ 0 h 815975"/>
              <a:gd name="connsiteX1" fmla="*/ 168275 w 336551"/>
              <a:gd name="connsiteY1" fmla="*/ 88900 h 815975"/>
              <a:gd name="connsiteX2" fmla="*/ 38100 w 336551"/>
              <a:gd name="connsiteY2" fmla="*/ 292100 h 815975"/>
              <a:gd name="connsiteX3" fmla="*/ 0 w 336551"/>
              <a:gd name="connsiteY3" fmla="*/ 542925 h 815975"/>
              <a:gd name="connsiteX4" fmla="*/ 53975 w 336551"/>
              <a:gd name="connsiteY4" fmla="*/ 682625 h 815975"/>
              <a:gd name="connsiteX5" fmla="*/ 165100 w 336551"/>
              <a:gd name="connsiteY5" fmla="*/ 758825 h 815975"/>
              <a:gd name="connsiteX6" fmla="*/ 307975 w 336551"/>
              <a:gd name="connsiteY6" fmla="*/ 815975 h 815975"/>
              <a:gd name="connsiteX0" fmla="*/ 336551 w 336551"/>
              <a:gd name="connsiteY0" fmla="*/ 0 h 828675"/>
              <a:gd name="connsiteX1" fmla="*/ 168275 w 336551"/>
              <a:gd name="connsiteY1" fmla="*/ 88900 h 828675"/>
              <a:gd name="connsiteX2" fmla="*/ 38100 w 336551"/>
              <a:gd name="connsiteY2" fmla="*/ 292100 h 828675"/>
              <a:gd name="connsiteX3" fmla="*/ 0 w 336551"/>
              <a:gd name="connsiteY3" fmla="*/ 542925 h 828675"/>
              <a:gd name="connsiteX4" fmla="*/ 53975 w 336551"/>
              <a:gd name="connsiteY4" fmla="*/ 682625 h 828675"/>
              <a:gd name="connsiteX5" fmla="*/ 165100 w 336551"/>
              <a:gd name="connsiteY5" fmla="*/ 758825 h 828675"/>
              <a:gd name="connsiteX6" fmla="*/ 317500 w 336551"/>
              <a:gd name="connsiteY6" fmla="*/ 828675 h 828675"/>
              <a:gd name="connsiteX0" fmla="*/ 336551 w 336551"/>
              <a:gd name="connsiteY0" fmla="*/ 0 h 828675"/>
              <a:gd name="connsiteX1" fmla="*/ 168275 w 336551"/>
              <a:gd name="connsiteY1" fmla="*/ 88900 h 828675"/>
              <a:gd name="connsiteX2" fmla="*/ 38100 w 336551"/>
              <a:gd name="connsiteY2" fmla="*/ 292100 h 828675"/>
              <a:gd name="connsiteX3" fmla="*/ 0 w 336551"/>
              <a:gd name="connsiteY3" fmla="*/ 542925 h 828675"/>
              <a:gd name="connsiteX4" fmla="*/ 53975 w 336551"/>
              <a:gd name="connsiteY4" fmla="*/ 682625 h 828675"/>
              <a:gd name="connsiteX5" fmla="*/ 165100 w 336551"/>
              <a:gd name="connsiteY5" fmla="*/ 758825 h 828675"/>
              <a:gd name="connsiteX6" fmla="*/ 317500 w 336551"/>
              <a:gd name="connsiteY6" fmla="*/ 828675 h 828675"/>
              <a:gd name="connsiteX0" fmla="*/ 336551 w 336551"/>
              <a:gd name="connsiteY0" fmla="*/ 0 h 828675"/>
              <a:gd name="connsiteX1" fmla="*/ 168275 w 336551"/>
              <a:gd name="connsiteY1" fmla="*/ 88900 h 828675"/>
              <a:gd name="connsiteX2" fmla="*/ 38100 w 336551"/>
              <a:gd name="connsiteY2" fmla="*/ 292100 h 828675"/>
              <a:gd name="connsiteX3" fmla="*/ 0 w 336551"/>
              <a:gd name="connsiteY3" fmla="*/ 542925 h 828675"/>
              <a:gd name="connsiteX4" fmla="*/ 53975 w 336551"/>
              <a:gd name="connsiteY4" fmla="*/ 682625 h 828675"/>
              <a:gd name="connsiteX5" fmla="*/ 158750 w 336551"/>
              <a:gd name="connsiteY5" fmla="*/ 774700 h 828675"/>
              <a:gd name="connsiteX6" fmla="*/ 317500 w 336551"/>
              <a:gd name="connsiteY6" fmla="*/ 828675 h 828675"/>
              <a:gd name="connsiteX0" fmla="*/ 282576 w 317500"/>
              <a:gd name="connsiteY0" fmla="*/ 0 h 828675"/>
              <a:gd name="connsiteX1" fmla="*/ 168275 w 317500"/>
              <a:gd name="connsiteY1" fmla="*/ 88900 h 828675"/>
              <a:gd name="connsiteX2" fmla="*/ 38100 w 317500"/>
              <a:gd name="connsiteY2" fmla="*/ 292100 h 828675"/>
              <a:gd name="connsiteX3" fmla="*/ 0 w 317500"/>
              <a:gd name="connsiteY3" fmla="*/ 542925 h 828675"/>
              <a:gd name="connsiteX4" fmla="*/ 53975 w 317500"/>
              <a:gd name="connsiteY4" fmla="*/ 682625 h 828675"/>
              <a:gd name="connsiteX5" fmla="*/ 158750 w 317500"/>
              <a:gd name="connsiteY5" fmla="*/ 774700 h 828675"/>
              <a:gd name="connsiteX6" fmla="*/ 317500 w 317500"/>
              <a:gd name="connsiteY6" fmla="*/ 828675 h 828675"/>
              <a:gd name="connsiteX0" fmla="*/ 282576 w 317500"/>
              <a:gd name="connsiteY0" fmla="*/ 0 h 828675"/>
              <a:gd name="connsiteX1" fmla="*/ 168275 w 317500"/>
              <a:gd name="connsiteY1" fmla="*/ 88900 h 828675"/>
              <a:gd name="connsiteX2" fmla="*/ 38100 w 317500"/>
              <a:gd name="connsiteY2" fmla="*/ 292100 h 828675"/>
              <a:gd name="connsiteX3" fmla="*/ 0 w 317500"/>
              <a:gd name="connsiteY3" fmla="*/ 542925 h 828675"/>
              <a:gd name="connsiteX4" fmla="*/ 53975 w 317500"/>
              <a:gd name="connsiteY4" fmla="*/ 682625 h 828675"/>
              <a:gd name="connsiteX5" fmla="*/ 158750 w 317500"/>
              <a:gd name="connsiteY5" fmla="*/ 774700 h 828675"/>
              <a:gd name="connsiteX6" fmla="*/ 317500 w 317500"/>
              <a:gd name="connsiteY6" fmla="*/ 828675 h 828675"/>
              <a:gd name="connsiteX0" fmla="*/ 282863 w 317787"/>
              <a:gd name="connsiteY0" fmla="*/ 0 h 828675"/>
              <a:gd name="connsiteX1" fmla="*/ 149512 w 317787"/>
              <a:gd name="connsiteY1" fmla="*/ 114300 h 828675"/>
              <a:gd name="connsiteX2" fmla="*/ 38387 w 317787"/>
              <a:gd name="connsiteY2" fmla="*/ 292100 h 828675"/>
              <a:gd name="connsiteX3" fmla="*/ 287 w 317787"/>
              <a:gd name="connsiteY3" fmla="*/ 542925 h 828675"/>
              <a:gd name="connsiteX4" fmla="*/ 54262 w 317787"/>
              <a:gd name="connsiteY4" fmla="*/ 682625 h 828675"/>
              <a:gd name="connsiteX5" fmla="*/ 159037 w 317787"/>
              <a:gd name="connsiteY5" fmla="*/ 774700 h 828675"/>
              <a:gd name="connsiteX6" fmla="*/ 317787 w 317787"/>
              <a:gd name="connsiteY6" fmla="*/ 828675 h 828675"/>
              <a:gd name="connsiteX0" fmla="*/ 282863 w 282863"/>
              <a:gd name="connsiteY0" fmla="*/ 0 h 774700"/>
              <a:gd name="connsiteX1" fmla="*/ 149512 w 282863"/>
              <a:gd name="connsiteY1" fmla="*/ 114300 h 774700"/>
              <a:gd name="connsiteX2" fmla="*/ 38387 w 282863"/>
              <a:gd name="connsiteY2" fmla="*/ 292100 h 774700"/>
              <a:gd name="connsiteX3" fmla="*/ 287 w 282863"/>
              <a:gd name="connsiteY3" fmla="*/ 542925 h 774700"/>
              <a:gd name="connsiteX4" fmla="*/ 54262 w 282863"/>
              <a:gd name="connsiteY4" fmla="*/ 682625 h 774700"/>
              <a:gd name="connsiteX5" fmla="*/ 159037 w 282863"/>
              <a:gd name="connsiteY5" fmla="*/ 774700 h 774700"/>
              <a:gd name="connsiteX0" fmla="*/ 282863 w 282863"/>
              <a:gd name="connsiteY0" fmla="*/ 0 h 879217"/>
              <a:gd name="connsiteX1" fmla="*/ 149512 w 282863"/>
              <a:gd name="connsiteY1" fmla="*/ 114300 h 879217"/>
              <a:gd name="connsiteX2" fmla="*/ 38387 w 282863"/>
              <a:gd name="connsiteY2" fmla="*/ 292100 h 879217"/>
              <a:gd name="connsiteX3" fmla="*/ 287 w 282863"/>
              <a:gd name="connsiteY3" fmla="*/ 542925 h 879217"/>
              <a:gd name="connsiteX4" fmla="*/ 54262 w 282863"/>
              <a:gd name="connsiteY4" fmla="*/ 682625 h 879217"/>
              <a:gd name="connsiteX5" fmla="*/ 260637 w 282863"/>
              <a:gd name="connsiteY5" fmla="*/ 879217 h 879217"/>
              <a:gd name="connsiteX0" fmla="*/ 283630 w 283630"/>
              <a:gd name="connsiteY0" fmla="*/ 0 h 879217"/>
              <a:gd name="connsiteX1" fmla="*/ 150279 w 283630"/>
              <a:gd name="connsiteY1" fmla="*/ 114300 h 879217"/>
              <a:gd name="connsiteX2" fmla="*/ 39154 w 283630"/>
              <a:gd name="connsiteY2" fmla="*/ 292100 h 879217"/>
              <a:gd name="connsiteX3" fmla="*/ 1054 w 283630"/>
              <a:gd name="connsiteY3" fmla="*/ 542925 h 879217"/>
              <a:gd name="connsiteX4" fmla="*/ 74079 w 283630"/>
              <a:gd name="connsiteY4" fmla="*/ 719953 h 879217"/>
              <a:gd name="connsiteX5" fmla="*/ 261404 w 283630"/>
              <a:gd name="connsiteY5" fmla="*/ 879217 h 879217"/>
              <a:gd name="connsiteX0" fmla="*/ 283630 w 283630"/>
              <a:gd name="connsiteY0" fmla="*/ 0 h 879217"/>
              <a:gd name="connsiteX1" fmla="*/ 150279 w 283630"/>
              <a:gd name="connsiteY1" fmla="*/ 114300 h 879217"/>
              <a:gd name="connsiteX2" fmla="*/ 39154 w 283630"/>
              <a:gd name="connsiteY2" fmla="*/ 292100 h 879217"/>
              <a:gd name="connsiteX3" fmla="*/ 1054 w 283630"/>
              <a:gd name="connsiteY3" fmla="*/ 542925 h 879217"/>
              <a:gd name="connsiteX4" fmla="*/ 74079 w 283630"/>
              <a:gd name="connsiteY4" fmla="*/ 719953 h 879217"/>
              <a:gd name="connsiteX5" fmla="*/ 261404 w 283630"/>
              <a:gd name="connsiteY5" fmla="*/ 879217 h 879217"/>
              <a:gd name="connsiteX0" fmla="*/ 283630 w 283630"/>
              <a:gd name="connsiteY0" fmla="*/ 0 h 879217"/>
              <a:gd name="connsiteX1" fmla="*/ 150279 w 283630"/>
              <a:gd name="connsiteY1" fmla="*/ 114300 h 879217"/>
              <a:gd name="connsiteX2" fmla="*/ 39154 w 283630"/>
              <a:gd name="connsiteY2" fmla="*/ 292100 h 879217"/>
              <a:gd name="connsiteX3" fmla="*/ 1054 w 283630"/>
              <a:gd name="connsiteY3" fmla="*/ 542925 h 879217"/>
              <a:gd name="connsiteX4" fmla="*/ 74079 w 283630"/>
              <a:gd name="connsiteY4" fmla="*/ 719953 h 879217"/>
              <a:gd name="connsiteX5" fmla="*/ 261404 w 283630"/>
              <a:gd name="connsiteY5" fmla="*/ 879217 h 879217"/>
              <a:gd name="connsiteX0" fmla="*/ 283630 w 283630"/>
              <a:gd name="connsiteY0" fmla="*/ 0 h 879217"/>
              <a:gd name="connsiteX1" fmla="*/ 150279 w 283630"/>
              <a:gd name="connsiteY1" fmla="*/ 114300 h 879217"/>
              <a:gd name="connsiteX2" fmla="*/ 39154 w 283630"/>
              <a:gd name="connsiteY2" fmla="*/ 292100 h 879217"/>
              <a:gd name="connsiteX3" fmla="*/ 1054 w 283630"/>
              <a:gd name="connsiteY3" fmla="*/ 542925 h 879217"/>
              <a:gd name="connsiteX4" fmla="*/ 74079 w 283630"/>
              <a:gd name="connsiteY4" fmla="*/ 764391 h 879217"/>
              <a:gd name="connsiteX5" fmla="*/ 261404 w 283630"/>
              <a:gd name="connsiteY5" fmla="*/ 879217 h 879217"/>
              <a:gd name="connsiteX0" fmla="*/ 283630 w 283630"/>
              <a:gd name="connsiteY0" fmla="*/ 0 h 953280"/>
              <a:gd name="connsiteX1" fmla="*/ 150279 w 283630"/>
              <a:gd name="connsiteY1" fmla="*/ 114300 h 953280"/>
              <a:gd name="connsiteX2" fmla="*/ 39154 w 283630"/>
              <a:gd name="connsiteY2" fmla="*/ 292100 h 953280"/>
              <a:gd name="connsiteX3" fmla="*/ 1054 w 283630"/>
              <a:gd name="connsiteY3" fmla="*/ 542925 h 953280"/>
              <a:gd name="connsiteX4" fmla="*/ 74079 w 283630"/>
              <a:gd name="connsiteY4" fmla="*/ 764391 h 953280"/>
              <a:gd name="connsiteX5" fmla="*/ 255314 w 283630"/>
              <a:gd name="connsiteY5" fmla="*/ 953280 h 953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3630" h="953280">
                <a:moveTo>
                  <a:pt x="283630" y="0"/>
                </a:moveTo>
                <a:cubicBezTo>
                  <a:pt x="220130" y="45508"/>
                  <a:pt x="191025" y="65617"/>
                  <a:pt x="150279" y="114300"/>
                </a:cubicBezTo>
                <a:cubicBezTo>
                  <a:pt x="109533" y="162983"/>
                  <a:pt x="64025" y="220663"/>
                  <a:pt x="39154" y="292100"/>
                </a:cubicBezTo>
                <a:cubicBezTo>
                  <a:pt x="14283" y="363538"/>
                  <a:pt x="-4767" y="464210"/>
                  <a:pt x="1054" y="542925"/>
                </a:cubicBezTo>
                <a:cubicBezTo>
                  <a:pt x="6875" y="621640"/>
                  <a:pt x="31702" y="695999"/>
                  <a:pt x="74079" y="764391"/>
                </a:cubicBezTo>
                <a:cubicBezTo>
                  <a:pt x="116456" y="832783"/>
                  <a:pt x="211393" y="928938"/>
                  <a:pt x="255314" y="953280"/>
                </a:cubicBezTo>
              </a:path>
            </a:pathLst>
          </a:custGeom>
          <a:ln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  <a:tailEnd type="arrow"/>
              </a:ln>
            </a:endParaRPr>
          </a:p>
        </p:txBody>
      </p:sp>
      <p:cxnSp>
        <p:nvCxnSpPr>
          <p:cNvPr id="97" name="Straight Arrow Connector 96"/>
          <p:cNvCxnSpPr>
            <a:stCxn id="96" idx="0"/>
          </p:cNvCxnSpPr>
          <p:nvPr/>
        </p:nvCxnSpPr>
        <p:spPr>
          <a:xfrm flipH="1">
            <a:off x="6145549" y="4443879"/>
            <a:ext cx="40938" cy="27539"/>
          </a:xfrm>
          <a:prstGeom prst="straightConnector1">
            <a:avLst/>
          </a:prstGeom>
          <a:ln>
            <a:solidFill>
              <a:schemeClr val="accent5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3" name="Freeform 102"/>
          <p:cNvSpPr/>
          <p:nvPr/>
        </p:nvSpPr>
        <p:spPr>
          <a:xfrm flipH="1">
            <a:off x="6223361" y="3148697"/>
            <a:ext cx="180000" cy="504000"/>
          </a:xfrm>
          <a:custGeom>
            <a:avLst/>
            <a:gdLst>
              <a:gd name="connsiteX0" fmla="*/ 457200 w 457200"/>
              <a:gd name="connsiteY0" fmla="*/ 0 h 685800"/>
              <a:gd name="connsiteX1" fmla="*/ 190500 w 457200"/>
              <a:gd name="connsiteY1" fmla="*/ 12700 h 685800"/>
              <a:gd name="connsiteX2" fmla="*/ 152400 w 457200"/>
              <a:gd name="connsiteY2" fmla="*/ 25400 h 685800"/>
              <a:gd name="connsiteX3" fmla="*/ 114300 w 457200"/>
              <a:gd name="connsiteY3" fmla="*/ 63500 h 685800"/>
              <a:gd name="connsiteX4" fmla="*/ 76200 w 457200"/>
              <a:gd name="connsiteY4" fmla="*/ 114300 h 685800"/>
              <a:gd name="connsiteX5" fmla="*/ 25400 w 457200"/>
              <a:gd name="connsiteY5" fmla="*/ 266700 h 685800"/>
              <a:gd name="connsiteX6" fmla="*/ 12700 w 457200"/>
              <a:gd name="connsiteY6" fmla="*/ 304800 h 685800"/>
              <a:gd name="connsiteX7" fmla="*/ 0 w 457200"/>
              <a:gd name="connsiteY7" fmla="*/ 342900 h 685800"/>
              <a:gd name="connsiteX8" fmla="*/ 12700 w 457200"/>
              <a:gd name="connsiteY8" fmla="*/ 495300 h 685800"/>
              <a:gd name="connsiteX9" fmla="*/ 50800 w 457200"/>
              <a:gd name="connsiteY9" fmla="*/ 571500 h 685800"/>
              <a:gd name="connsiteX10" fmla="*/ 127000 w 457200"/>
              <a:gd name="connsiteY10" fmla="*/ 622300 h 685800"/>
              <a:gd name="connsiteX11" fmla="*/ 165100 w 457200"/>
              <a:gd name="connsiteY11" fmla="*/ 647700 h 685800"/>
              <a:gd name="connsiteX12" fmla="*/ 254000 w 457200"/>
              <a:gd name="connsiteY12" fmla="*/ 685800 h 685800"/>
              <a:gd name="connsiteX0" fmla="*/ 457200 w 457200"/>
              <a:gd name="connsiteY0" fmla="*/ 0 h 685800"/>
              <a:gd name="connsiteX1" fmla="*/ 190500 w 457200"/>
              <a:gd name="connsiteY1" fmla="*/ 12700 h 685800"/>
              <a:gd name="connsiteX2" fmla="*/ 152400 w 457200"/>
              <a:gd name="connsiteY2" fmla="*/ 25400 h 685800"/>
              <a:gd name="connsiteX3" fmla="*/ 76200 w 457200"/>
              <a:gd name="connsiteY3" fmla="*/ 114300 h 685800"/>
              <a:gd name="connsiteX4" fmla="*/ 25400 w 457200"/>
              <a:gd name="connsiteY4" fmla="*/ 266700 h 685800"/>
              <a:gd name="connsiteX5" fmla="*/ 12700 w 457200"/>
              <a:gd name="connsiteY5" fmla="*/ 304800 h 685800"/>
              <a:gd name="connsiteX6" fmla="*/ 0 w 457200"/>
              <a:gd name="connsiteY6" fmla="*/ 342900 h 685800"/>
              <a:gd name="connsiteX7" fmla="*/ 12700 w 457200"/>
              <a:gd name="connsiteY7" fmla="*/ 495300 h 685800"/>
              <a:gd name="connsiteX8" fmla="*/ 50800 w 457200"/>
              <a:gd name="connsiteY8" fmla="*/ 571500 h 685800"/>
              <a:gd name="connsiteX9" fmla="*/ 127000 w 457200"/>
              <a:gd name="connsiteY9" fmla="*/ 622300 h 685800"/>
              <a:gd name="connsiteX10" fmla="*/ 165100 w 457200"/>
              <a:gd name="connsiteY10" fmla="*/ 647700 h 685800"/>
              <a:gd name="connsiteX11" fmla="*/ 254000 w 457200"/>
              <a:gd name="connsiteY11" fmla="*/ 685800 h 685800"/>
              <a:gd name="connsiteX0" fmla="*/ 457200 w 457200"/>
              <a:gd name="connsiteY0" fmla="*/ 0 h 685800"/>
              <a:gd name="connsiteX1" fmla="*/ 152400 w 457200"/>
              <a:gd name="connsiteY1" fmla="*/ 25400 h 685800"/>
              <a:gd name="connsiteX2" fmla="*/ 76200 w 457200"/>
              <a:gd name="connsiteY2" fmla="*/ 114300 h 685800"/>
              <a:gd name="connsiteX3" fmla="*/ 25400 w 457200"/>
              <a:gd name="connsiteY3" fmla="*/ 266700 h 685800"/>
              <a:gd name="connsiteX4" fmla="*/ 12700 w 457200"/>
              <a:gd name="connsiteY4" fmla="*/ 304800 h 685800"/>
              <a:gd name="connsiteX5" fmla="*/ 0 w 457200"/>
              <a:gd name="connsiteY5" fmla="*/ 342900 h 685800"/>
              <a:gd name="connsiteX6" fmla="*/ 12700 w 457200"/>
              <a:gd name="connsiteY6" fmla="*/ 495300 h 685800"/>
              <a:gd name="connsiteX7" fmla="*/ 50800 w 457200"/>
              <a:gd name="connsiteY7" fmla="*/ 571500 h 685800"/>
              <a:gd name="connsiteX8" fmla="*/ 127000 w 457200"/>
              <a:gd name="connsiteY8" fmla="*/ 622300 h 685800"/>
              <a:gd name="connsiteX9" fmla="*/ 165100 w 457200"/>
              <a:gd name="connsiteY9" fmla="*/ 647700 h 685800"/>
              <a:gd name="connsiteX10" fmla="*/ 254000 w 457200"/>
              <a:gd name="connsiteY10" fmla="*/ 685800 h 685800"/>
              <a:gd name="connsiteX0" fmla="*/ 457200 w 457200"/>
              <a:gd name="connsiteY0" fmla="*/ 0 h 685800"/>
              <a:gd name="connsiteX1" fmla="*/ 152400 w 457200"/>
              <a:gd name="connsiteY1" fmla="*/ 25400 h 685800"/>
              <a:gd name="connsiteX2" fmla="*/ 76200 w 457200"/>
              <a:gd name="connsiteY2" fmla="*/ 114300 h 685800"/>
              <a:gd name="connsiteX3" fmla="*/ 25400 w 457200"/>
              <a:gd name="connsiteY3" fmla="*/ 266700 h 685800"/>
              <a:gd name="connsiteX4" fmla="*/ 0 w 457200"/>
              <a:gd name="connsiteY4" fmla="*/ 342900 h 685800"/>
              <a:gd name="connsiteX5" fmla="*/ 12700 w 457200"/>
              <a:gd name="connsiteY5" fmla="*/ 495300 h 685800"/>
              <a:gd name="connsiteX6" fmla="*/ 50800 w 457200"/>
              <a:gd name="connsiteY6" fmla="*/ 571500 h 685800"/>
              <a:gd name="connsiteX7" fmla="*/ 127000 w 457200"/>
              <a:gd name="connsiteY7" fmla="*/ 622300 h 685800"/>
              <a:gd name="connsiteX8" fmla="*/ 165100 w 457200"/>
              <a:gd name="connsiteY8" fmla="*/ 647700 h 685800"/>
              <a:gd name="connsiteX9" fmla="*/ 254000 w 457200"/>
              <a:gd name="connsiteY9" fmla="*/ 685800 h 685800"/>
              <a:gd name="connsiteX0" fmla="*/ 457200 w 457200"/>
              <a:gd name="connsiteY0" fmla="*/ 0 h 685800"/>
              <a:gd name="connsiteX1" fmla="*/ 152400 w 457200"/>
              <a:gd name="connsiteY1" fmla="*/ 25400 h 685800"/>
              <a:gd name="connsiteX2" fmla="*/ 76200 w 457200"/>
              <a:gd name="connsiteY2" fmla="*/ 114300 h 685800"/>
              <a:gd name="connsiteX3" fmla="*/ 25400 w 457200"/>
              <a:gd name="connsiteY3" fmla="*/ 266700 h 685800"/>
              <a:gd name="connsiteX4" fmla="*/ 0 w 457200"/>
              <a:gd name="connsiteY4" fmla="*/ 342900 h 685800"/>
              <a:gd name="connsiteX5" fmla="*/ 12700 w 457200"/>
              <a:gd name="connsiteY5" fmla="*/ 495300 h 685800"/>
              <a:gd name="connsiteX6" fmla="*/ 50800 w 457200"/>
              <a:gd name="connsiteY6" fmla="*/ 571500 h 685800"/>
              <a:gd name="connsiteX7" fmla="*/ 165100 w 457200"/>
              <a:gd name="connsiteY7" fmla="*/ 647700 h 685800"/>
              <a:gd name="connsiteX8" fmla="*/ 254000 w 457200"/>
              <a:gd name="connsiteY8" fmla="*/ 685800 h 685800"/>
              <a:gd name="connsiteX0" fmla="*/ 457200 w 457200"/>
              <a:gd name="connsiteY0" fmla="*/ 0 h 685800"/>
              <a:gd name="connsiteX1" fmla="*/ 152400 w 457200"/>
              <a:gd name="connsiteY1" fmla="*/ 25400 h 685800"/>
              <a:gd name="connsiteX2" fmla="*/ 76200 w 457200"/>
              <a:gd name="connsiteY2" fmla="*/ 114300 h 685800"/>
              <a:gd name="connsiteX3" fmla="*/ 25400 w 457200"/>
              <a:gd name="connsiteY3" fmla="*/ 266700 h 685800"/>
              <a:gd name="connsiteX4" fmla="*/ 0 w 457200"/>
              <a:gd name="connsiteY4" fmla="*/ 342900 h 685800"/>
              <a:gd name="connsiteX5" fmla="*/ 12700 w 457200"/>
              <a:gd name="connsiteY5" fmla="*/ 495300 h 685800"/>
              <a:gd name="connsiteX6" fmla="*/ 50800 w 457200"/>
              <a:gd name="connsiteY6" fmla="*/ 571500 h 685800"/>
              <a:gd name="connsiteX7" fmla="*/ 165100 w 457200"/>
              <a:gd name="connsiteY7" fmla="*/ 647700 h 685800"/>
              <a:gd name="connsiteX8" fmla="*/ 254000 w 457200"/>
              <a:gd name="connsiteY8" fmla="*/ 685800 h 685800"/>
              <a:gd name="connsiteX0" fmla="*/ 457200 w 457200"/>
              <a:gd name="connsiteY0" fmla="*/ 0 h 685800"/>
              <a:gd name="connsiteX1" fmla="*/ 152400 w 457200"/>
              <a:gd name="connsiteY1" fmla="*/ 25400 h 685800"/>
              <a:gd name="connsiteX2" fmla="*/ 76200 w 457200"/>
              <a:gd name="connsiteY2" fmla="*/ 114300 h 685800"/>
              <a:gd name="connsiteX3" fmla="*/ 25400 w 457200"/>
              <a:gd name="connsiteY3" fmla="*/ 266700 h 685800"/>
              <a:gd name="connsiteX4" fmla="*/ 0 w 457200"/>
              <a:gd name="connsiteY4" fmla="*/ 342900 h 685800"/>
              <a:gd name="connsiteX5" fmla="*/ 12700 w 457200"/>
              <a:gd name="connsiteY5" fmla="*/ 495300 h 685800"/>
              <a:gd name="connsiteX6" fmla="*/ 50800 w 457200"/>
              <a:gd name="connsiteY6" fmla="*/ 571500 h 685800"/>
              <a:gd name="connsiteX7" fmla="*/ 165100 w 457200"/>
              <a:gd name="connsiteY7" fmla="*/ 647700 h 685800"/>
              <a:gd name="connsiteX8" fmla="*/ 254000 w 457200"/>
              <a:gd name="connsiteY8" fmla="*/ 685800 h 685800"/>
              <a:gd name="connsiteX0" fmla="*/ 444500 w 444500"/>
              <a:gd name="connsiteY0" fmla="*/ 0 h 685800"/>
              <a:gd name="connsiteX1" fmla="*/ 139700 w 444500"/>
              <a:gd name="connsiteY1" fmla="*/ 25400 h 685800"/>
              <a:gd name="connsiteX2" fmla="*/ 63500 w 444500"/>
              <a:gd name="connsiteY2" fmla="*/ 114300 h 685800"/>
              <a:gd name="connsiteX3" fmla="*/ 12700 w 444500"/>
              <a:gd name="connsiteY3" fmla="*/ 266700 h 685800"/>
              <a:gd name="connsiteX4" fmla="*/ 0 w 444500"/>
              <a:gd name="connsiteY4" fmla="*/ 495300 h 685800"/>
              <a:gd name="connsiteX5" fmla="*/ 38100 w 444500"/>
              <a:gd name="connsiteY5" fmla="*/ 571500 h 685800"/>
              <a:gd name="connsiteX6" fmla="*/ 152400 w 444500"/>
              <a:gd name="connsiteY6" fmla="*/ 647700 h 685800"/>
              <a:gd name="connsiteX7" fmla="*/ 241300 w 444500"/>
              <a:gd name="connsiteY7" fmla="*/ 685800 h 685800"/>
              <a:gd name="connsiteX0" fmla="*/ 446851 w 446851"/>
              <a:gd name="connsiteY0" fmla="*/ 0 h 685800"/>
              <a:gd name="connsiteX1" fmla="*/ 142051 w 446851"/>
              <a:gd name="connsiteY1" fmla="*/ 25400 h 685800"/>
              <a:gd name="connsiteX2" fmla="*/ 65851 w 446851"/>
              <a:gd name="connsiteY2" fmla="*/ 114300 h 685800"/>
              <a:gd name="connsiteX3" fmla="*/ 15051 w 446851"/>
              <a:gd name="connsiteY3" fmla="*/ 266700 h 685800"/>
              <a:gd name="connsiteX4" fmla="*/ 2351 w 446851"/>
              <a:gd name="connsiteY4" fmla="*/ 495300 h 685800"/>
              <a:gd name="connsiteX5" fmla="*/ 40451 w 446851"/>
              <a:gd name="connsiteY5" fmla="*/ 571500 h 685800"/>
              <a:gd name="connsiteX6" fmla="*/ 154751 w 446851"/>
              <a:gd name="connsiteY6" fmla="*/ 647700 h 685800"/>
              <a:gd name="connsiteX7" fmla="*/ 243651 w 446851"/>
              <a:gd name="connsiteY7" fmla="*/ 685800 h 685800"/>
              <a:gd name="connsiteX0" fmla="*/ 446851 w 446851"/>
              <a:gd name="connsiteY0" fmla="*/ 0 h 685800"/>
              <a:gd name="connsiteX1" fmla="*/ 142051 w 446851"/>
              <a:gd name="connsiteY1" fmla="*/ 25400 h 685800"/>
              <a:gd name="connsiteX2" fmla="*/ 65851 w 446851"/>
              <a:gd name="connsiteY2" fmla="*/ 114300 h 685800"/>
              <a:gd name="connsiteX3" fmla="*/ 15051 w 446851"/>
              <a:gd name="connsiteY3" fmla="*/ 266700 h 685800"/>
              <a:gd name="connsiteX4" fmla="*/ 2351 w 446851"/>
              <a:gd name="connsiteY4" fmla="*/ 495300 h 685800"/>
              <a:gd name="connsiteX5" fmla="*/ 40451 w 446851"/>
              <a:gd name="connsiteY5" fmla="*/ 571500 h 685800"/>
              <a:gd name="connsiteX6" fmla="*/ 154751 w 446851"/>
              <a:gd name="connsiteY6" fmla="*/ 647700 h 685800"/>
              <a:gd name="connsiteX7" fmla="*/ 243651 w 446851"/>
              <a:gd name="connsiteY7" fmla="*/ 685800 h 685800"/>
              <a:gd name="connsiteX0" fmla="*/ 446851 w 446851"/>
              <a:gd name="connsiteY0" fmla="*/ 0 h 685800"/>
              <a:gd name="connsiteX1" fmla="*/ 142051 w 446851"/>
              <a:gd name="connsiteY1" fmla="*/ 25400 h 685800"/>
              <a:gd name="connsiteX2" fmla="*/ 65851 w 446851"/>
              <a:gd name="connsiteY2" fmla="*/ 114300 h 685800"/>
              <a:gd name="connsiteX3" fmla="*/ 15051 w 446851"/>
              <a:gd name="connsiteY3" fmla="*/ 266700 h 685800"/>
              <a:gd name="connsiteX4" fmla="*/ 2351 w 446851"/>
              <a:gd name="connsiteY4" fmla="*/ 495300 h 685800"/>
              <a:gd name="connsiteX5" fmla="*/ 40451 w 446851"/>
              <a:gd name="connsiteY5" fmla="*/ 571500 h 685800"/>
              <a:gd name="connsiteX6" fmla="*/ 154751 w 446851"/>
              <a:gd name="connsiteY6" fmla="*/ 647700 h 685800"/>
              <a:gd name="connsiteX7" fmla="*/ 243651 w 446851"/>
              <a:gd name="connsiteY7" fmla="*/ 685800 h 685800"/>
              <a:gd name="connsiteX0" fmla="*/ 446851 w 446851"/>
              <a:gd name="connsiteY0" fmla="*/ 1667 h 687467"/>
              <a:gd name="connsiteX1" fmla="*/ 291277 w 446851"/>
              <a:gd name="connsiteY1" fmla="*/ 1667 h 687467"/>
              <a:gd name="connsiteX2" fmla="*/ 142051 w 446851"/>
              <a:gd name="connsiteY2" fmla="*/ 27067 h 687467"/>
              <a:gd name="connsiteX3" fmla="*/ 65851 w 446851"/>
              <a:gd name="connsiteY3" fmla="*/ 115967 h 687467"/>
              <a:gd name="connsiteX4" fmla="*/ 15051 w 446851"/>
              <a:gd name="connsiteY4" fmla="*/ 268367 h 687467"/>
              <a:gd name="connsiteX5" fmla="*/ 2351 w 446851"/>
              <a:gd name="connsiteY5" fmla="*/ 496967 h 687467"/>
              <a:gd name="connsiteX6" fmla="*/ 40451 w 446851"/>
              <a:gd name="connsiteY6" fmla="*/ 573167 h 687467"/>
              <a:gd name="connsiteX7" fmla="*/ 154751 w 446851"/>
              <a:gd name="connsiteY7" fmla="*/ 649367 h 687467"/>
              <a:gd name="connsiteX8" fmla="*/ 243651 w 446851"/>
              <a:gd name="connsiteY8" fmla="*/ 687467 h 687467"/>
              <a:gd name="connsiteX0" fmla="*/ 440501 w 440501"/>
              <a:gd name="connsiteY0" fmla="*/ 0 h 704850"/>
              <a:gd name="connsiteX1" fmla="*/ 291277 w 440501"/>
              <a:gd name="connsiteY1" fmla="*/ 19050 h 704850"/>
              <a:gd name="connsiteX2" fmla="*/ 142051 w 440501"/>
              <a:gd name="connsiteY2" fmla="*/ 44450 h 704850"/>
              <a:gd name="connsiteX3" fmla="*/ 65851 w 440501"/>
              <a:gd name="connsiteY3" fmla="*/ 133350 h 704850"/>
              <a:gd name="connsiteX4" fmla="*/ 15051 w 440501"/>
              <a:gd name="connsiteY4" fmla="*/ 285750 h 704850"/>
              <a:gd name="connsiteX5" fmla="*/ 2351 w 440501"/>
              <a:gd name="connsiteY5" fmla="*/ 514350 h 704850"/>
              <a:gd name="connsiteX6" fmla="*/ 40451 w 440501"/>
              <a:gd name="connsiteY6" fmla="*/ 590550 h 704850"/>
              <a:gd name="connsiteX7" fmla="*/ 154751 w 440501"/>
              <a:gd name="connsiteY7" fmla="*/ 666750 h 704850"/>
              <a:gd name="connsiteX8" fmla="*/ 243651 w 440501"/>
              <a:gd name="connsiteY8" fmla="*/ 704850 h 704850"/>
              <a:gd name="connsiteX0" fmla="*/ 440501 w 440501"/>
              <a:gd name="connsiteY0" fmla="*/ 1667 h 706517"/>
              <a:gd name="connsiteX1" fmla="*/ 288102 w 440501"/>
              <a:gd name="connsiteY1" fmla="*/ 1667 h 706517"/>
              <a:gd name="connsiteX2" fmla="*/ 142051 w 440501"/>
              <a:gd name="connsiteY2" fmla="*/ 46117 h 706517"/>
              <a:gd name="connsiteX3" fmla="*/ 65851 w 440501"/>
              <a:gd name="connsiteY3" fmla="*/ 135017 h 706517"/>
              <a:gd name="connsiteX4" fmla="*/ 15051 w 440501"/>
              <a:gd name="connsiteY4" fmla="*/ 287417 h 706517"/>
              <a:gd name="connsiteX5" fmla="*/ 2351 w 440501"/>
              <a:gd name="connsiteY5" fmla="*/ 516017 h 706517"/>
              <a:gd name="connsiteX6" fmla="*/ 40451 w 440501"/>
              <a:gd name="connsiteY6" fmla="*/ 592217 h 706517"/>
              <a:gd name="connsiteX7" fmla="*/ 154751 w 440501"/>
              <a:gd name="connsiteY7" fmla="*/ 668417 h 706517"/>
              <a:gd name="connsiteX8" fmla="*/ 243651 w 440501"/>
              <a:gd name="connsiteY8" fmla="*/ 706517 h 706517"/>
              <a:gd name="connsiteX0" fmla="*/ 440501 w 440501"/>
              <a:gd name="connsiteY0" fmla="*/ 1667 h 773192"/>
              <a:gd name="connsiteX1" fmla="*/ 288102 w 440501"/>
              <a:gd name="connsiteY1" fmla="*/ 1667 h 773192"/>
              <a:gd name="connsiteX2" fmla="*/ 142051 w 440501"/>
              <a:gd name="connsiteY2" fmla="*/ 46117 h 773192"/>
              <a:gd name="connsiteX3" fmla="*/ 65851 w 440501"/>
              <a:gd name="connsiteY3" fmla="*/ 135017 h 773192"/>
              <a:gd name="connsiteX4" fmla="*/ 15051 w 440501"/>
              <a:gd name="connsiteY4" fmla="*/ 287417 h 773192"/>
              <a:gd name="connsiteX5" fmla="*/ 2351 w 440501"/>
              <a:gd name="connsiteY5" fmla="*/ 516017 h 773192"/>
              <a:gd name="connsiteX6" fmla="*/ 40451 w 440501"/>
              <a:gd name="connsiteY6" fmla="*/ 592217 h 773192"/>
              <a:gd name="connsiteX7" fmla="*/ 154751 w 440501"/>
              <a:gd name="connsiteY7" fmla="*/ 668417 h 773192"/>
              <a:gd name="connsiteX8" fmla="*/ 281751 w 440501"/>
              <a:gd name="connsiteY8" fmla="*/ 773192 h 773192"/>
              <a:gd name="connsiteX0" fmla="*/ 440501 w 440501"/>
              <a:gd name="connsiteY0" fmla="*/ 1667 h 773192"/>
              <a:gd name="connsiteX1" fmla="*/ 288102 w 440501"/>
              <a:gd name="connsiteY1" fmla="*/ 1667 h 773192"/>
              <a:gd name="connsiteX2" fmla="*/ 142051 w 440501"/>
              <a:gd name="connsiteY2" fmla="*/ 46117 h 773192"/>
              <a:gd name="connsiteX3" fmla="*/ 65851 w 440501"/>
              <a:gd name="connsiteY3" fmla="*/ 135017 h 773192"/>
              <a:gd name="connsiteX4" fmla="*/ 15051 w 440501"/>
              <a:gd name="connsiteY4" fmla="*/ 287417 h 773192"/>
              <a:gd name="connsiteX5" fmla="*/ 2351 w 440501"/>
              <a:gd name="connsiteY5" fmla="*/ 516017 h 773192"/>
              <a:gd name="connsiteX6" fmla="*/ 40451 w 440501"/>
              <a:gd name="connsiteY6" fmla="*/ 592217 h 773192"/>
              <a:gd name="connsiteX7" fmla="*/ 148401 w 440501"/>
              <a:gd name="connsiteY7" fmla="*/ 681117 h 773192"/>
              <a:gd name="connsiteX8" fmla="*/ 281751 w 440501"/>
              <a:gd name="connsiteY8" fmla="*/ 773192 h 773192"/>
              <a:gd name="connsiteX0" fmla="*/ 440501 w 440501"/>
              <a:gd name="connsiteY0" fmla="*/ 1667 h 773192"/>
              <a:gd name="connsiteX1" fmla="*/ 288102 w 440501"/>
              <a:gd name="connsiteY1" fmla="*/ 1667 h 773192"/>
              <a:gd name="connsiteX2" fmla="*/ 142051 w 440501"/>
              <a:gd name="connsiteY2" fmla="*/ 46117 h 773192"/>
              <a:gd name="connsiteX3" fmla="*/ 15051 w 440501"/>
              <a:gd name="connsiteY3" fmla="*/ 287417 h 773192"/>
              <a:gd name="connsiteX4" fmla="*/ 2351 w 440501"/>
              <a:gd name="connsiteY4" fmla="*/ 516017 h 773192"/>
              <a:gd name="connsiteX5" fmla="*/ 40451 w 440501"/>
              <a:gd name="connsiteY5" fmla="*/ 592217 h 773192"/>
              <a:gd name="connsiteX6" fmla="*/ 148401 w 440501"/>
              <a:gd name="connsiteY6" fmla="*/ 681117 h 773192"/>
              <a:gd name="connsiteX7" fmla="*/ 281751 w 440501"/>
              <a:gd name="connsiteY7" fmla="*/ 773192 h 773192"/>
              <a:gd name="connsiteX0" fmla="*/ 288102 w 288102"/>
              <a:gd name="connsiteY0" fmla="*/ 0 h 771525"/>
              <a:gd name="connsiteX1" fmla="*/ 142051 w 288102"/>
              <a:gd name="connsiteY1" fmla="*/ 44450 h 771525"/>
              <a:gd name="connsiteX2" fmla="*/ 15051 w 288102"/>
              <a:gd name="connsiteY2" fmla="*/ 285750 h 771525"/>
              <a:gd name="connsiteX3" fmla="*/ 2351 w 288102"/>
              <a:gd name="connsiteY3" fmla="*/ 514350 h 771525"/>
              <a:gd name="connsiteX4" fmla="*/ 40451 w 288102"/>
              <a:gd name="connsiteY4" fmla="*/ 590550 h 771525"/>
              <a:gd name="connsiteX5" fmla="*/ 148401 w 288102"/>
              <a:gd name="connsiteY5" fmla="*/ 679450 h 771525"/>
              <a:gd name="connsiteX6" fmla="*/ 281751 w 288102"/>
              <a:gd name="connsiteY6" fmla="*/ 771525 h 771525"/>
              <a:gd name="connsiteX0" fmla="*/ 288102 w 288102"/>
              <a:gd name="connsiteY0" fmla="*/ 0 h 771525"/>
              <a:gd name="connsiteX1" fmla="*/ 142051 w 288102"/>
              <a:gd name="connsiteY1" fmla="*/ 44450 h 771525"/>
              <a:gd name="connsiteX2" fmla="*/ 15051 w 288102"/>
              <a:gd name="connsiteY2" fmla="*/ 285750 h 771525"/>
              <a:gd name="connsiteX3" fmla="*/ 2351 w 288102"/>
              <a:gd name="connsiteY3" fmla="*/ 514350 h 771525"/>
              <a:gd name="connsiteX4" fmla="*/ 40451 w 288102"/>
              <a:gd name="connsiteY4" fmla="*/ 590550 h 771525"/>
              <a:gd name="connsiteX5" fmla="*/ 148401 w 288102"/>
              <a:gd name="connsiteY5" fmla="*/ 679450 h 771525"/>
              <a:gd name="connsiteX6" fmla="*/ 281751 w 288102"/>
              <a:gd name="connsiteY6" fmla="*/ 771525 h 771525"/>
              <a:gd name="connsiteX0" fmla="*/ 310327 w 310327"/>
              <a:gd name="connsiteY0" fmla="*/ 0 h 815975"/>
              <a:gd name="connsiteX1" fmla="*/ 142051 w 310327"/>
              <a:gd name="connsiteY1" fmla="*/ 88900 h 815975"/>
              <a:gd name="connsiteX2" fmla="*/ 15051 w 310327"/>
              <a:gd name="connsiteY2" fmla="*/ 330200 h 815975"/>
              <a:gd name="connsiteX3" fmla="*/ 2351 w 310327"/>
              <a:gd name="connsiteY3" fmla="*/ 558800 h 815975"/>
              <a:gd name="connsiteX4" fmla="*/ 40451 w 310327"/>
              <a:gd name="connsiteY4" fmla="*/ 635000 h 815975"/>
              <a:gd name="connsiteX5" fmla="*/ 148401 w 310327"/>
              <a:gd name="connsiteY5" fmla="*/ 723900 h 815975"/>
              <a:gd name="connsiteX6" fmla="*/ 281751 w 310327"/>
              <a:gd name="connsiteY6" fmla="*/ 815975 h 815975"/>
              <a:gd name="connsiteX0" fmla="*/ 310327 w 310327"/>
              <a:gd name="connsiteY0" fmla="*/ 0 h 815975"/>
              <a:gd name="connsiteX1" fmla="*/ 142051 w 310327"/>
              <a:gd name="connsiteY1" fmla="*/ 88900 h 815975"/>
              <a:gd name="connsiteX2" fmla="*/ 15051 w 310327"/>
              <a:gd name="connsiteY2" fmla="*/ 330200 h 815975"/>
              <a:gd name="connsiteX3" fmla="*/ 2351 w 310327"/>
              <a:gd name="connsiteY3" fmla="*/ 558800 h 815975"/>
              <a:gd name="connsiteX4" fmla="*/ 40451 w 310327"/>
              <a:gd name="connsiteY4" fmla="*/ 635000 h 815975"/>
              <a:gd name="connsiteX5" fmla="*/ 148401 w 310327"/>
              <a:gd name="connsiteY5" fmla="*/ 723900 h 815975"/>
              <a:gd name="connsiteX6" fmla="*/ 281751 w 310327"/>
              <a:gd name="connsiteY6" fmla="*/ 815975 h 815975"/>
              <a:gd name="connsiteX0" fmla="*/ 310327 w 310327"/>
              <a:gd name="connsiteY0" fmla="*/ 0 h 815975"/>
              <a:gd name="connsiteX1" fmla="*/ 142051 w 310327"/>
              <a:gd name="connsiteY1" fmla="*/ 88900 h 815975"/>
              <a:gd name="connsiteX2" fmla="*/ 15051 w 310327"/>
              <a:gd name="connsiteY2" fmla="*/ 330200 h 815975"/>
              <a:gd name="connsiteX3" fmla="*/ 2351 w 310327"/>
              <a:gd name="connsiteY3" fmla="*/ 558800 h 815975"/>
              <a:gd name="connsiteX4" fmla="*/ 40451 w 310327"/>
              <a:gd name="connsiteY4" fmla="*/ 635000 h 815975"/>
              <a:gd name="connsiteX5" fmla="*/ 148401 w 310327"/>
              <a:gd name="connsiteY5" fmla="*/ 723900 h 815975"/>
              <a:gd name="connsiteX6" fmla="*/ 281751 w 310327"/>
              <a:gd name="connsiteY6" fmla="*/ 815975 h 815975"/>
              <a:gd name="connsiteX0" fmla="*/ 310327 w 310327"/>
              <a:gd name="connsiteY0" fmla="*/ 88 h 816063"/>
              <a:gd name="connsiteX1" fmla="*/ 142051 w 310327"/>
              <a:gd name="connsiteY1" fmla="*/ 88988 h 816063"/>
              <a:gd name="connsiteX2" fmla="*/ 15051 w 310327"/>
              <a:gd name="connsiteY2" fmla="*/ 330288 h 816063"/>
              <a:gd name="connsiteX3" fmla="*/ 2351 w 310327"/>
              <a:gd name="connsiteY3" fmla="*/ 558888 h 816063"/>
              <a:gd name="connsiteX4" fmla="*/ 40451 w 310327"/>
              <a:gd name="connsiteY4" fmla="*/ 635088 h 816063"/>
              <a:gd name="connsiteX5" fmla="*/ 148401 w 310327"/>
              <a:gd name="connsiteY5" fmla="*/ 723988 h 816063"/>
              <a:gd name="connsiteX6" fmla="*/ 281751 w 310327"/>
              <a:gd name="connsiteY6" fmla="*/ 816063 h 816063"/>
              <a:gd name="connsiteX0" fmla="*/ 310327 w 310327"/>
              <a:gd name="connsiteY0" fmla="*/ 0 h 815975"/>
              <a:gd name="connsiteX1" fmla="*/ 142051 w 310327"/>
              <a:gd name="connsiteY1" fmla="*/ 88900 h 815975"/>
              <a:gd name="connsiteX2" fmla="*/ 15051 w 310327"/>
              <a:gd name="connsiteY2" fmla="*/ 330200 h 815975"/>
              <a:gd name="connsiteX3" fmla="*/ 2351 w 310327"/>
              <a:gd name="connsiteY3" fmla="*/ 558800 h 815975"/>
              <a:gd name="connsiteX4" fmla="*/ 40451 w 310327"/>
              <a:gd name="connsiteY4" fmla="*/ 635000 h 815975"/>
              <a:gd name="connsiteX5" fmla="*/ 148401 w 310327"/>
              <a:gd name="connsiteY5" fmla="*/ 723900 h 815975"/>
              <a:gd name="connsiteX6" fmla="*/ 281751 w 310327"/>
              <a:gd name="connsiteY6" fmla="*/ 815975 h 815975"/>
              <a:gd name="connsiteX0" fmla="*/ 325010 w 325010"/>
              <a:gd name="connsiteY0" fmla="*/ 0 h 815975"/>
              <a:gd name="connsiteX1" fmla="*/ 156734 w 325010"/>
              <a:gd name="connsiteY1" fmla="*/ 88900 h 815975"/>
              <a:gd name="connsiteX2" fmla="*/ 29734 w 325010"/>
              <a:gd name="connsiteY2" fmla="*/ 330200 h 815975"/>
              <a:gd name="connsiteX3" fmla="*/ 1159 w 325010"/>
              <a:gd name="connsiteY3" fmla="*/ 539750 h 815975"/>
              <a:gd name="connsiteX4" fmla="*/ 55134 w 325010"/>
              <a:gd name="connsiteY4" fmla="*/ 635000 h 815975"/>
              <a:gd name="connsiteX5" fmla="*/ 163084 w 325010"/>
              <a:gd name="connsiteY5" fmla="*/ 723900 h 815975"/>
              <a:gd name="connsiteX6" fmla="*/ 296434 w 325010"/>
              <a:gd name="connsiteY6" fmla="*/ 815975 h 815975"/>
              <a:gd name="connsiteX0" fmla="*/ 328015 w 328015"/>
              <a:gd name="connsiteY0" fmla="*/ 0 h 815975"/>
              <a:gd name="connsiteX1" fmla="*/ 159739 w 328015"/>
              <a:gd name="connsiteY1" fmla="*/ 88900 h 815975"/>
              <a:gd name="connsiteX2" fmla="*/ 32739 w 328015"/>
              <a:gd name="connsiteY2" fmla="*/ 330200 h 815975"/>
              <a:gd name="connsiteX3" fmla="*/ 4164 w 328015"/>
              <a:gd name="connsiteY3" fmla="*/ 539750 h 815975"/>
              <a:gd name="connsiteX4" fmla="*/ 58139 w 328015"/>
              <a:gd name="connsiteY4" fmla="*/ 635000 h 815975"/>
              <a:gd name="connsiteX5" fmla="*/ 166089 w 328015"/>
              <a:gd name="connsiteY5" fmla="*/ 723900 h 815975"/>
              <a:gd name="connsiteX6" fmla="*/ 299439 w 328015"/>
              <a:gd name="connsiteY6" fmla="*/ 815975 h 815975"/>
              <a:gd name="connsiteX0" fmla="*/ 325556 w 325556"/>
              <a:gd name="connsiteY0" fmla="*/ 0 h 815975"/>
              <a:gd name="connsiteX1" fmla="*/ 157280 w 325556"/>
              <a:gd name="connsiteY1" fmla="*/ 88900 h 815975"/>
              <a:gd name="connsiteX2" fmla="*/ 27105 w 325556"/>
              <a:gd name="connsiteY2" fmla="*/ 292100 h 815975"/>
              <a:gd name="connsiteX3" fmla="*/ 1705 w 325556"/>
              <a:gd name="connsiteY3" fmla="*/ 539750 h 815975"/>
              <a:gd name="connsiteX4" fmla="*/ 55680 w 325556"/>
              <a:gd name="connsiteY4" fmla="*/ 635000 h 815975"/>
              <a:gd name="connsiteX5" fmla="*/ 163630 w 325556"/>
              <a:gd name="connsiteY5" fmla="*/ 723900 h 815975"/>
              <a:gd name="connsiteX6" fmla="*/ 296980 w 325556"/>
              <a:gd name="connsiteY6" fmla="*/ 815975 h 815975"/>
              <a:gd name="connsiteX0" fmla="*/ 337431 w 337431"/>
              <a:gd name="connsiteY0" fmla="*/ 0 h 815975"/>
              <a:gd name="connsiteX1" fmla="*/ 169155 w 337431"/>
              <a:gd name="connsiteY1" fmla="*/ 88900 h 815975"/>
              <a:gd name="connsiteX2" fmla="*/ 38980 w 337431"/>
              <a:gd name="connsiteY2" fmla="*/ 292100 h 815975"/>
              <a:gd name="connsiteX3" fmla="*/ 880 w 337431"/>
              <a:gd name="connsiteY3" fmla="*/ 542925 h 815975"/>
              <a:gd name="connsiteX4" fmla="*/ 67555 w 337431"/>
              <a:gd name="connsiteY4" fmla="*/ 635000 h 815975"/>
              <a:gd name="connsiteX5" fmla="*/ 175505 w 337431"/>
              <a:gd name="connsiteY5" fmla="*/ 723900 h 815975"/>
              <a:gd name="connsiteX6" fmla="*/ 308855 w 337431"/>
              <a:gd name="connsiteY6" fmla="*/ 815975 h 815975"/>
              <a:gd name="connsiteX0" fmla="*/ 336551 w 336551"/>
              <a:gd name="connsiteY0" fmla="*/ 0 h 815975"/>
              <a:gd name="connsiteX1" fmla="*/ 168275 w 336551"/>
              <a:gd name="connsiteY1" fmla="*/ 88900 h 815975"/>
              <a:gd name="connsiteX2" fmla="*/ 38100 w 336551"/>
              <a:gd name="connsiteY2" fmla="*/ 292100 h 815975"/>
              <a:gd name="connsiteX3" fmla="*/ 0 w 336551"/>
              <a:gd name="connsiteY3" fmla="*/ 542925 h 815975"/>
              <a:gd name="connsiteX4" fmla="*/ 53975 w 336551"/>
              <a:gd name="connsiteY4" fmla="*/ 682625 h 815975"/>
              <a:gd name="connsiteX5" fmla="*/ 174625 w 336551"/>
              <a:gd name="connsiteY5" fmla="*/ 723900 h 815975"/>
              <a:gd name="connsiteX6" fmla="*/ 307975 w 336551"/>
              <a:gd name="connsiteY6" fmla="*/ 815975 h 815975"/>
              <a:gd name="connsiteX0" fmla="*/ 336551 w 336551"/>
              <a:gd name="connsiteY0" fmla="*/ 0 h 815975"/>
              <a:gd name="connsiteX1" fmla="*/ 168275 w 336551"/>
              <a:gd name="connsiteY1" fmla="*/ 88900 h 815975"/>
              <a:gd name="connsiteX2" fmla="*/ 38100 w 336551"/>
              <a:gd name="connsiteY2" fmla="*/ 292100 h 815975"/>
              <a:gd name="connsiteX3" fmla="*/ 0 w 336551"/>
              <a:gd name="connsiteY3" fmla="*/ 542925 h 815975"/>
              <a:gd name="connsiteX4" fmla="*/ 53975 w 336551"/>
              <a:gd name="connsiteY4" fmla="*/ 682625 h 815975"/>
              <a:gd name="connsiteX5" fmla="*/ 165100 w 336551"/>
              <a:gd name="connsiteY5" fmla="*/ 758825 h 815975"/>
              <a:gd name="connsiteX6" fmla="*/ 307975 w 336551"/>
              <a:gd name="connsiteY6" fmla="*/ 815975 h 815975"/>
              <a:gd name="connsiteX0" fmla="*/ 336551 w 336551"/>
              <a:gd name="connsiteY0" fmla="*/ 0 h 828675"/>
              <a:gd name="connsiteX1" fmla="*/ 168275 w 336551"/>
              <a:gd name="connsiteY1" fmla="*/ 88900 h 828675"/>
              <a:gd name="connsiteX2" fmla="*/ 38100 w 336551"/>
              <a:gd name="connsiteY2" fmla="*/ 292100 h 828675"/>
              <a:gd name="connsiteX3" fmla="*/ 0 w 336551"/>
              <a:gd name="connsiteY3" fmla="*/ 542925 h 828675"/>
              <a:gd name="connsiteX4" fmla="*/ 53975 w 336551"/>
              <a:gd name="connsiteY4" fmla="*/ 682625 h 828675"/>
              <a:gd name="connsiteX5" fmla="*/ 165100 w 336551"/>
              <a:gd name="connsiteY5" fmla="*/ 758825 h 828675"/>
              <a:gd name="connsiteX6" fmla="*/ 317500 w 336551"/>
              <a:gd name="connsiteY6" fmla="*/ 828675 h 828675"/>
              <a:gd name="connsiteX0" fmla="*/ 336551 w 336551"/>
              <a:gd name="connsiteY0" fmla="*/ 0 h 828675"/>
              <a:gd name="connsiteX1" fmla="*/ 168275 w 336551"/>
              <a:gd name="connsiteY1" fmla="*/ 88900 h 828675"/>
              <a:gd name="connsiteX2" fmla="*/ 38100 w 336551"/>
              <a:gd name="connsiteY2" fmla="*/ 292100 h 828675"/>
              <a:gd name="connsiteX3" fmla="*/ 0 w 336551"/>
              <a:gd name="connsiteY3" fmla="*/ 542925 h 828675"/>
              <a:gd name="connsiteX4" fmla="*/ 53975 w 336551"/>
              <a:gd name="connsiteY4" fmla="*/ 682625 h 828675"/>
              <a:gd name="connsiteX5" fmla="*/ 165100 w 336551"/>
              <a:gd name="connsiteY5" fmla="*/ 758825 h 828675"/>
              <a:gd name="connsiteX6" fmla="*/ 317500 w 336551"/>
              <a:gd name="connsiteY6" fmla="*/ 828675 h 828675"/>
              <a:gd name="connsiteX0" fmla="*/ 336551 w 336551"/>
              <a:gd name="connsiteY0" fmla="*/ 0 h 828675"/>
              <a:gd name="connsiteX1" fmla="*/ 168275 w 336551"/>
              <a:gd name="connsiteY1" fmla="*/ 88900 h 828675"/>
              <a:gd name="connsiteX2" fmla="*/ 38100 w 336551"/>
              <a:gd name="connsiteY2" fmla="*/ 292100 h 828675"/>
              <a:gd name="connsiteX3" fmla="*/ 0 w 336551"/>
              <a:gd name="connsiteY3" fmla="*/ 542925 h 828675"/>
              <a:gd name="connsiteX4" fmla="*/ 53975 w 336551"/>
              <a:gd name="connsiteY4" fmla="*/ 682625 h 828675"/>
              <a:gd name="connsiteX5" fmla="*/ 158750 w 336551"/>
              <a:gd name="connsiteY5" fmla="*/ 774700 h 828675"/>
              <a:gd name="connsiteX6" fmla="*/ 317500 w 336551"/>
              <a:gd name="connsiteY6" fmla="*/ 828675 h 828675"/>
              <a:gd name="connsiteX0" fmla="*/ 282576 w 317500"/>
              <a:gd name="connsiteY0" fmla="*/ 0 h 828675"/>
              <a:gd name="connsiteX1" fmla="*/ 168275 w 317500"/>
              <a:gd name="connsiteY1" fmla="*/ 88900 h 828675"/>
              <a:gd name="connsiteX2" fmla="*/ 38100 w 317500"/>
              <a:gd name="connsiteY2" fmla="*/ 292100 h 828675"/>
              <a:gd name="connsiteX3" fmla="*/ 0 w 317500"/>
              <a:gd name="connsiteY3" fmla="*/ 542925 h 828675"/>
              <a:gd name="connsiteX4" fmla="*/ 53975 w 317500"/>
              <a:gd name="connsiteY4" fmla="*/ 682625 h 828675"/>
              <a:gd name="connsiteX5" fmla="*/ 158750 w 317500"/>
              <a:gd name="connsiteY5" fmla="*/ 774700 h 828675"/>
              <a:gd name="connsiteX6" fmla="*/ 317500 w 317500"/>
              <a:gd name="connsiteY6" fmla="*/ 828675 h 828675"/>
              <a:gd name="connsiteX0" fmla="*/ 282576 w 317500"/>
              <a:gd name="connsiteY0" fmla="*/ 0 h 828675"/>
              <a:gd name="connsiteX1" fmla="*/ 168275 w 317500"/>
              <a:gd name="connsiteY1" fmla="*/ 88900 h 828675"/>
              <a:gd name="connsiteX2" fmla="*/ 38100 w 317500"/>
              <a:gd name="connsiteY2" fmla="*/ 292100 h 828675"/>
              <a:gd name="connsiteX3" fmla="*/ 0 w 317500"/>
              <a:gd name="connsiteY3" fmla="*/ 542925 h 828675"/>
              <a:gd name="connsiteX4" fmla="*/ 53975 w 317500"/>
              <a:gd name="connsiteY4" fmla="*/ 682625 h 828675"/>
              <a:gd name="connsiteX5" fmla="*/ 158750 w 317500"/>
              <a:gd name="connsiteY5" fmla="*/ 774700 h 828675"/>
              <a:gd name="connsiteX6" fmla="*/ 317500 w 317500"/>
              <a:gd name="connsiteY6" fmla="*/ 828675 h 828675"/>
              <a:gd name="connsiteX0" fmla="*/ 282863 w 317787"/>
              <a:gd name="connsiteY0" fmla="*/ 0 h 828675"/>
              <a:gd name="connsiteX1" fmla="*/ 149512 w 317787"/>
              <a:gd name="connsiteY1" fmla="*/ 114300 h 828675"/>
              <a:gd name="connsiteX2" fmla="*/ 38387 w 317787"/>
              <a:gd name="connsiteY2" fmla="*/ 292100 h 828675"/>
              <a:gd name="connsiteX3" fmla="*/ 287 w 317787"/>
              <a:gd name="connsiteY3" fmla="*/ 542925 h 828675"/>
              <a:gd name="connsiteX4" fmla="*/ 54262 w 317787"/>
              <a:gd name="connsiteY4" fmla="*/ 682625 h 828675"/>
              <a:gd name="connsiteX5" fmla="*/ 159037 w 317787"/>
              <a:gd name="connsiteY5" fmla="*/ 774700 h 828675"/>
              <a:gd name="connsiteX6" fmla="*/ 317787 w 317787"/>
              <a:gd name="connsiteY6" fmla="*/ 828675 h 828675"/>
              <a:gd name="connsiteX0" fmla="*/ 282863 w 282863"/>
              <a:gd name="connsiteY0" fmla="*/ 0 h 774700"/>
              <a:gd name="connsiteX1" fmla="*/ 149512 w 282863"/>
              <a:gd name="connsiteY1" fmla="*/ 114300 h 774700"/>
              <a:gd name="connsiteX2" fmla="*/ 38387 w 282863"/>
              <a:gd name="connsiteY2" fmla="*/ 292100 h 774700"/>
              <a:gd name="connsiteX3" fmla="*/ 287 w 282863"/>
              <a:gd name="connsiteY3" fmla="*/ 542925 h 774700"/>
              <a:gd name="connsiteX4" fmla="*/ 54262 w 282863"/>
              <a:gd name="connsiteY4" fmla="*/ 682625 h 774700"/>
              <a:gd name="connsiteX5" fmla="*/ 159037 w 282863"/>
              <a:gd name="connsiteY5" fmla="*/ 774700 h 774700"/>
              <a:gd name="connsiteX0" fmla="*/ 282863 w 282863"/>
              <a:gd name="connsiteY0" fmla="*/ 0 h 879217"/>
              <a:gd name="connsiteX1" fmla="*/ 149512 w 282863"/>
              <a:gd name="connsiteY1" fmla="*/ 114300 h 879217"/>
              <a:gd name="connsiteX2" fmla="*/ 38387 w 282863"/>
              <a:gd name="connsiteY2" fmla="*/ 292100 h 879217"/>
              <a:gd name="connsiteX3" fmla="*/ 287 w 282863"/>
              <a:gd name="connsiteY3" fmla="*/ 542925 h 879217"/>
              <a:gd name="connsiteX4" fmla="*/ 54262 w 282863"/>
              <a:gd name="connsiteY4" fmla="*/ 682625 h 879217"/>
              <a:gd name="connsiteX5" fmla="*/ 260637 w 282863"/>
              <a:gd name="connsiteY5" fmla="*/ 879217 h 879217"/>
              <a:gd name="connsiteX0" fmla="*/ 283630 w 283630"/>
              <a:gd name="connsiteY0" fmla="*/ 0 h 879217"/>
              <a:gd name="connsiteX1" fmla="*/ 150279 w 283630"/>
              <a:gd name="connsiteY1" fmla="*/ 114300 h 879217"/>
              <a:gd name="connsiteX2" fmla="*/ 39154 w 283630"/>
              <a:gd name="connsiteY2" fmla="*/ 292100 h 879217"/>
              <a:gd name="connsiteX3" fmla="*/ 1054 w 283630"/>
              <a:gd name="connsiteY3" fmla="*/ 542925 h 879217"/>
              <a:gd name="connsiteX4" fmla="*/ 74079 w 283630"/>
              <a:gd name="connsiteY4" fmla="*/ 719953 h 879217"/>
              <a:gd name="connsiteX5" fmla="*/ 261404 w 283630"/>
              <a:gd name="connsiteY5" fmla="*/ 879217 h 879217"/>
              <a:gd name="connsiteX0" fmla="*/ 283630 w 283630"/>
              <a:gd name="connsiteY0" fmla="*/ 0 h 879217"/>
              <a:gd name="connsiteX1" fmla="*/ 150279 w 283630"/>
              <a:gd name="connsiteY1" fmla="*/ 114300 h 879217"/>
              <a:gd name="connsiteX2" fmla="*/ 39154 w 283630"/>
              <a:gd name="connsiteY2" fmla="*/ 292100 h 879217"/>
              <a:gd name="connsiteX3" fmla="*/ 1054 w 283630"/>
              <a:gd name="connsiteY3" fmla="*/ 542925 h 879217"/>
              <a:gd name="connsiteX4" fmla="*/ 74079 w 283630"/>
              <a:gd name="connsiteY4" fmla="*/ 719953 h 879217"/>
              <a:gd name="connsiteX5" fmla="*/ 261404 w 283630"/>
              <a:gd name="connsiteY5" fmla="*/ 879217 h 879217"/>
              <a:gd name="connsiteX0" fmla="*/ 283630 w 283630"/>
              <a:gd name="connsiteY0" fmla="*/ 0 h 879217"/>
              <a:gd name="connsiteX1" fmla="*/ 150279 w 283630"/>
              <a:gd name="connsiteY1" fmla="*/ 114300 h 879217"/>
              <a:gd name="connsiteX2" fmla="*/ 39154 w 283630"/>
              <a:gd name="connsiteY2" fmla="*/ 292100 h 879217"/>
              <a:gd name="connsiteX3" fmla="*/ 1054 w 283630"/>
              <a:gd name="connsiteY3" fmla="*/ 542925 h 879217"/>
              <a:gd name="connsiteX4" fmla="*/ 74079 w 283630"/>
              <a:gd name="connsiteY4" fmla="*/ 719953 h 879217"/>
              <a:gd name="connsiteX5" fmla="*/ 261404 w 283630"/>
              <a:gd name="connsiteY5" fmla="*/ 879217 h 879217"/>
              <a:gd name="connsiteX0" fmla="*/ 283630 w 291845"/>
              <a:gd name="connsiteY0" fmla="*/ 0 h 1027339"/>
              <a:gd name="connsiteX1" fmla="*/ 150279 w 291845"/>
              <a:gd name="connsiteY1" fmla="*/ 114300 h 1027339"/>
              <a:gd name="connsiteX2" fmla="*/ 39154 w 291845"/>
              <a:gd name="connsiteY2" fmla="*/ 292100 h 1027339"/>
              <a:gd name="connsiteX3" fmla="*/ 1054 w 291845"/>
              <a:gd name="connsiteY3" fmla="*/ 542925 h 1027339"/>
              <a:gd name="connsiteX4" fmla="*/ 74079 w 291845"/>
              <a:gd name="connsiteY4" fmla="*/ 719953 h 1027339"/>
              <a:gd name="connsiteX5" fmla="*/ 291845 w 291845"/>
              <a:gd name="connsiteY5" fmla="*/ 1027339 h 1027339"/>
              <a:gd name="connsiteX0" fmla="*/ 282717 w 290932"/>
              <a:gd name="connsiteY0" fmla="*/ 0 h 1027339"/>
              <a:gd name="connsiteX1" fmla="*/ 149366 w 290932"/>
              <a:gd name="connsiteY1" fmla="*/ 114300 h 1027339"/>
              <a:gd name="connsiteX2" fmla="*/ 38241 w 290932"/>
              <a:gd name="connsiteY2" fmla="*/ 292100 h 1027339"/>
              <a:gd name="connsiteX3" fmla="*/ 141 w 290932"/>
              <a:gd name="connsiteY3" fmla="*/ 542925 h 1027339"/>
              <a:gd name="connsiteX4" fmla="*/ 48811 w 290932"/>
              <a:gd name="connsiteY4" fmla="*/ 779204 h 1027339"/>
              <a:gd name="connsiteX5" fmla="*/ 290932 w 290932"/>
              <a:gd name="connsiteY5" fmla="*/ 1027339 h 1027339"/>
              <a:gd name="connsiteX0" fmla="*/ 282717 w 290932"/>
              <a:gd name="connsiteY0" fmla="*/ 0 h 1027339"/>
              <a:gd name="connsiteX1" fmla="*/ 149366 w 290932"/>
              <a:gd name="connsiteY1" fmla="*/ 114300 h 1027339"/>
              <a:gd name="connsiteX2" fmla="*/ 38241 w 290932"/>
              <a:gd name="connsiteY2" fmla="*/ 292100 h 1027339"/>
              <a:gd name="connsiteX3" fmla="*/ 141 w 290932"/>
              <a:gd name="connsiteY3" fmla="*/ 542925 h 1027339"/>
              <a:gd name="connsiteX4" fmla="*/ 48811 w 290932"/>
              <a:gd name="connsiteY4" fmla="*/ 779204 h 1027339"/>
              <a:gd name="connsiteX5" fmla="*/ 212301 w 290932"/>
              <a:gd name="connsiteY5" fmla="*/ 949574 h 1027339"/>
              <a:gd name="connsiteX6" fmla="*/ 290932 w 290932"/>
              <a:gd name="connsiteY6" fmla="*/ 1027339 h 1027339"/>
              <a:gd name="connsiteX0" fmla="*/ 282717 w 290932"/>
              <a:gd name="connsiteY0" fmla="*/ 0 h 1027339"/>
              <a:gd name="connsiteX1" fmla="*/ 149366 w 290932"/>
              <a:gd name="connsiteY1" fmla="*/ 114300 h 1027339"/>
              <a:gd name="connsiteX2" fmla="*/ 38241 w 290932"/>
              <a:gd name="connsiteY2" fmla="*/ 292100 h 1027339"/>
              <a:gd name="connsiteX3" fmla="*/ 141 w 290932"/>
              <a:gd name="connsiteY3" fmla="*/ 542925 h 1027339"/>
              <a:gd name="connsiteX4" fmla="*/ 48811 w 290932"/>
              <a:gd name="connsiteY4" fmla="*/ 779204 h 1027339"/>
              <a:gd name="connsiteX5" fmla="*/ 290932 w 290932"/>
              <a:gd name="connsiteY5" fmla="*/ 1027339 h 1027339"/>
              <a:gd name="connsiteX0" fmla="*/ 283354 w 291569"/>
              <a:gd name="connsiteY0" fmla="*/ 0 h 1027339"/>
              <a:gd name="connsiteX1" fmla="*/ 150003 w 291569"/>
              <a:gd name="connsiteY1" fmla="*/ 114300 h 1027339"/>
              <a:gd name="connsiteX2" fmla="*/ 38878 w 291569"/>
              <a:gd name="connsiteY2" fmla="*/ 292100 h 1027339"/>
              <a:gd name="connsiteX3" fmla="*/ 778 w 291569"/>
              <a:gd name="connsiteY3" fmla="*/ 542925 h 1027339"/>
              <a:gd name="connsiteX4" fmla="*/ 67713 w 291569"/>
              <a:gd name="connsiteY4" fmla="*/ 816233 h 1027339"/>
              <a:gd name="connsiteX5" fmla="*/ 291569 w 291569"/>
              <a:gd name="connsiteY5" fmla="*/ 1027339 h 1027339"/>
              <a:gd name="connsiteX0" fmla="*/ 283354 w 291569"/>
              <a:gd name="connsiteY0" fmla="*/ 0 h 1027339"/>
              <a:gd name="connsiteX1" fmla="*/ 150003 w 291569"/>
              <a:gd name="connsiteY1" fmla="*/ 114300 h 1027339"/>
              <a:gd name="connsiteX2" fmla="*/ 38878 w 291569"/>
              <a:gd name="connsiteY2" fmla="*/ 292100 h 1027339"/>
              <a:gd name="connsiteX3" fmla="*/ 778 w 291569"/>
              <a:gd name="connsiteY3" fmla="*/ 542925 h 1027339"/>
              <a:gd name="connsiteX4" fmla="*/ 67713 w 291569"/>
              <a:gd name="connsiteY4" fmla="*/ 816233 h 1027339"/>
              <a:gd name="connsiteX5" fmla="*/ 291569 w 291569"/>
              <a:gd name="connsiteY5" fmla="*/ 1027339 h 1027339"/>
              <a:gd name="connsiteX0" fmla="*/ 283354 w 291569"/>
              <a:gd name="connsiteY0" fmla="*/ 0 h 1027339"/>
              <a:gd name="connsiteX1" fmla="*/ 150003 w 291569"/>
              <a:gd name="connsiteY1" fmla="*/ 114300 h 1027339"/>
              <a:gd name="connsiteX2" fmla="*/ 38878 w 291569"/>
              <a:gd name="connsiteY2" fmla="*/ 292100 h 1027339"/>
              <a:gd name="connsiteX3" fmla="*/ 778 w 291569"/>
              <a:gd name="connsiteY3" fmla="*/ 542925 h 1027339"/>
              <a:gd name="connsiteX4" fmla="*/ 67713 w 291569"/>
              <a:gd name="connsiteY4" fmla="*/ 816233 h 1027339"/>
              <a:gd name="connsiteX5" fmla="*/ 291569 w 291569"/>
              <a:gd name="connsiteY5" fmla="*/ 1027339 h 1027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1569" h="1027339">
                <a:moveTo>
                  <a:pt x="283354" y="0"/>
                </a:moveTo>
                <a:cubicBezTo>
                  <a:pt x="219854" y="45508"/>
                  <a:pt x="190749" y="65617"/>
                  <a:pt x="150003" y="114300"/>
                </a:cubicBezTo>
                <a:cubicBezTo>
                  <a:pt x="109257" y="162983"/>
                  <a:pt x="63749" y="220663"/>
                  <a:pt x="38878" y="292100"/>
                </a:cubicBezTo>
                <a:cubicBezTo>
                  <a:pt x="14007" y="363538"/>
                  <a:pt x="-4028" y="455570"/>
                  <a:pt x="778" y="542925"/>
                </a:cubicBezTo>
                <a:cubicBezTo>
                  <a:pt x="5584" y="630280"/>
                  <a:pt x="7072" y="705873"/>
                  <a:pt x="67713" y="816233"/>
                </a:cubicBezTo>
                <a:cubicBezTo>
                  <a:pt x="128354" y="926593"/>
                  <a:pt x="241127" y="975644"/>
                  <a:pt x="291569" y="1027339"/>
                </a:cubicBezTo>
              </a:path>
            </a:pathLst>
          </a:custGeom>
          <a:ln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tx1"/>
                </a:solidFill>
                <a:tailEnd type="arrow"/>
              </a:ln>
            </a:endParaRPr>
          </a:p>
        </p:txBody>
      </p:sp>
      <p:grpSp>
        <p:nvGrpSpPr>
          <p:cNvPr id="129" name="Group 128"/>
          <p:cNvGrpSpPr/>
          <p:nvPr/>
        </p:nvGrpSpPr>
        <p:grpSpPr>
          <a:xfrm>
            <a:off x="406696" y="3156234"/>
            <a:ext cx="1404752" cy="1522948"/>
            <a:chOff x="406696" y="3156234"/>
            <a:chExt cx="1404752" cy="1522948"/>
          </a:xfrm>
        </p:grpSpPr>
        <p:pic>
          <p:nvPicPr>
            <p:cNvPr id="4" name="Picture 3" descr="askiadesign.pn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9223" y="3156234"/>
              <a:ext cx="1152000" cy="1152000"/>
            </a:xfrm>
            <a:prstGeom prst="rect">
              <a:avLst/>
            </a:prstGeom>
          </p:spPr>
        </p:pic>
        <p:sp>
          <p:nvSpPr>
            <p:cNvPr id="105" name="TextBox 104"/>
            <p:cNvSpPr txBox="1"/>
            <p:nvPr/>
          </p:nvSpPr>
          <p:spPr>
            <a:xfrm>
              <a:off x="406696" y="4340628"/>
              <a:ext cx="140475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err="1" smtClean="0">
                  <a:solidFill>
                    <a:srgbClr val="000000"/>
                  </a:solidFill>
                  <a:latin typeface="Arial"/>
                  <a:cs typeface="Arial"/>
                </a:rPr>
                <a:t>askia</a:t>
              </a:r>
              <a:r>
                <a:rPr lang="en-US" sz="1600" dirty="0" err="1" smtClean="0">
                  <a:solidFill>
                    <a:srgbClr val="000000"/>
                  </a:solidFill>
                  <a:latin typeface="Arial Black"/>
                  <a:cs typeface="Arial Black"/>
                </a:rPr>
                <a:t>design</a:t>
              </a:r>
              <a:endParaRPr lang="en-US" dirty="0">
                <a:solidFill>
                  <a:srgbClr val="000000"/>
                </a:solidFill>
                <a:latin typeface="Arial Black"/>
                <a:cs typeface="Arial Black"/>
              </a:endParaRPr>
            </a:p>
          </p:txBody>
        </p:sp>
      </p:grpSp>
      <p:sp>
        <p:nvSpPr>
          <p:cNvPr id="122" name="TextBox 121"/>
          <p:cNvSpPr txBox="1"/>
          <p:nvPr/>
        </p:nvSpPr>
        <p:spPr>
          <a:xfrm>
            <a:off x="5017999" y="1690305"/>
            <a:ext cx="13407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askia</a:t>
            </a:r>
            <a:r>
              <a:rPr lang="en-US" sz="1600" dirty="0" err="1" smtClean="0">
                <a:solidFill>
                  <a:srgbClr val="000000"/>
                </a:solidFill>
                <a:latin typeface="Arial Black"/>
                <a:cs typeface="Arial Black"/>
              </a:rPr>
              <a:t>kodim</a:t>
            </a:r>
            <a:endParaRPr lang="en-US" sz="1600" dirty="0">
              <a:solidFill>
                <a:srgbClr val="000000"/>
              </a:solidFill>
              <a:latin typeface="Arial Black"/>
              <a:cs typeface="Arial Black"/>
            </a:endParaRPr>
          </a:p>
        </p:txBody>
      </p:sp>
      <p:sp>
        <p:nvSpPr>
          <p:cNvPr id="124" name="TextBox 123"/>
          <p:cNvSpPr txBox="1"/>
          <p:nvPr/>
        </p:nvSpPr>
        <p:spPr>
          <a:xfrm>
            <a:off x="2642157" y="2795924"/>
            <a:ext cx="11520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solidFill>
                  <a:srgbClr val="3C3C3C"/>
                </a:solidFill>
                <a:latin typeface="Arial"/>
                <a:cs typeface="Arial"/>
              </a:rPr>
              <a:t>askia</a:t>
            </a:r>
            <a:r>
              <a:rPr lang="en-US" sz="1600" dirty="0" err="1" smtClean="0">
                <a:solidFill>
                  <a:srgbClr val="3C3C3C"/>
                </a:solidFill>
                <a:latin typeface="Arial Black"/>
                <a:cs typeface="Arial Black"/>
              </a:rPr>
              <a:t>face</a:t>
            </a:r>
            <a:endParaRPr lang="en-US" sz="1600" dirty="0">
              <a:solidFill>
                <a:srgbClr val="3C3C3C"/>
              </a:solidFill>
              <a:latin typeface="Arial Black"/>
              <a:cs typeface="Arial Black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2578657" y="4293328"/>
            <a:ext cx="12625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askia</a:t>
            </a:r>
            <a:r>
              <a:rPr lang="en-US" sz="1600" dirty="0" err="1" smtClean="0">
                <a:solidFill>
                  <a:srgbClr val="000000"/>
                </a:solidFill>
                <a:latin typeface="Arial Black"/>
                <a:cs typeface="Arial Black"/>
              </a:rPr>
              <a:t>voice</a:t>
            </a:r>
            <a:endParaRPr lang="en-US" sz="1600" dirty="0">
              <a:solidFill>
                <a:srgbClr val="000000"/>
              </a:solidFill>
              <a:latin typeface="Arial Black"/>
              <a:cs typeface="Arial Black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2667018" y="5931628"/>
            <a:ext cx="11267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 smtClean="0">
                <a:solidFill>
                  <a:srgbClr val="000000"/>
                </a:solidFill>
                <a:latin typeface="Arial"/>
                <a:cs typeface="Arial"/>
              </a:rPr>
              <a:t>askia</a:t>
            </a:r>
            <a:r>
              <a:rPr lang="en-US" sz="1600" dirty="0" err="1" smtClean="0">
                <a:solidFill>
                  <a:srgbClr val="000000"/>
                </a:solidFill>
                <a:latin typeface="Arial Black"/>
                <a:cs typeface="Arial Black"/>
              </a:rPr>
              <a:t>web</a:t>
            </a:r>
            <a:endParaRPr lang="en-US" sz="1600" dirty="0">
              <a:solidFill>
                <a:srgbClr val="000000"/>
              </a:solidFill>
              <a:latin typeface="Arial Black"/>
              <a:cs typeface="Arial Black"/>
            </a:endParaRPr>
          </a:p>
        </p:txBody>
      </p:sp>
      <p:sp>
        <p:nvSpPr>
          <p:cNvPr id="44" name="Right Arrow 43"/>
          <p:cNvSpPr/>
          <p:nvPr/>
        </p:nvSpPr>
        <p:spPr>
          <a:xfrm rot="2700000">
            <a:off x="2333993" y="1347999"/>
            <a:ext cx="612000" cy="576000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1800000"/>
              </a:camera>
              <a:lightRig rig="threePt" dir="t"/>
            </a:scene3d>
          </a:bodyPr>
          <a:lstStyle/>
          <a:p>
            <a:pPr algn="ctr"/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6076536" y="727689"/>
            <a:ext cx="8519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Define</a:t>
            </a:r>
            <a:endParaRPr lang="en-GB" dirty="0"/>
          </a:p>
        </p:txBody>
      </p:sp>
      <p:sp>
        <p:nvSpPr>
          <p:cNvPr id="52" name="TextBox 51"/>
          <p:cNvSpPr txBox="1"/>
          <p:nvPr/>
        </p:nvSpPr>
        <p:spPr>
          <a:xfrm>
            <a:off x="7788667" y="727689"/>
            <a:ext cx="10187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Execute</a:t>
            </a:r>
            <a:endParaRPr lang="en-GB" dirty="0"/>
          </a:p>
        </p:txBody>
      </p:sp>
      <p:sp>
        <p:nvSpPr>
          <p:cNvPr id="53" name="Right Arrow 52"/>
          <p:cNvSpPr/>
          <p:nvPr/>
        </p:nvSpPr>
        <p:spPr>
          <a:xfrm rot="2700000">
            <a:off x="4815130" y="1867304"/>
            <a:ext cx="612000" cy="576000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1800000"/>
              </a:camera>
              <a:lightRig rig="threePt" dir="t"/>
            </a:scene3d>
          </a:bodyPr>
          <a:lstStyle/>
          <a:p>
            <a:pPr algn="ctr"/>
            <a:endParaRPr lang="en-GB"/>
          </a:p>
        </p:txBody>
      </p:sp>
      <p:sp>
        <p:nvSpPr>
          <p:cNvPr id="55" name="Right Arrow 54"/>
          <p:cNvSpPr/>
          <p:nvPr/>
        </p:nvSpPr>
        <p:spPr>
          <a:xfrm rot="2700000">
            <a:off x="7168089" y="1815992"/>
            <a:ext cx="612000" cy="576000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1800000"/>
              </a:camera>
              <a:lightRig rig="threePt" dir="t"/>
            </a:scene3d>
          </a:bodyPr>
          <a:lstStyle/>
          <a:p>
            <a:pPr algn="ctr"/>
            <a:endParaRPr lang="en-GB"/>
          </a:p>
        </p:txBody>
      </p:sp>
      <p:sp>
        <p:nvSpPr>
          <p:cNvPr id="56" name="Right Arrow 55"/>
          <p:cNvSpPr/>
          <p:nvPr/>
        </p:nvSpPr>
        <p:spPr>
          <a:xfrm rot="2700000">
            <a:off x="2346054" y="2892353"/>
            <a:ext cx="612000" cy="576000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1800000"/>
              </a:camera>
              <a:lightRig rig="threePt" dir="t"/>
            </a:scene3d>
          </a:bodyPr>
          <a:lstStyle/>
          <a:p>
            <a:pPr algn="ctr"/>
            <a:endParaRPr lang="en-GB"/>
          </a:p>
        </p:txBody>
      </p:sp>
      <p:sp>
        <p:nvSpPr>
          <p:cNvPr id="57" name="Right Arrow 56"/>
          <p:cNvSpPr/>
          <p:nvPr/>
        </p:nvSpPr>
        <p:spPr>
          <a:xfrm rot="2700000">
            <a:off x="261541" y="2875663"/>
            <a:ext cx="612000" cy="576000"/>
          </a:xfrm>
          <a:prstGeom prst="rightArrow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1800000"/>
              </a:camera>
              <a:lightRig rig="threePt" dir="t"/>
            </a:scene3d>
          </a:bodyPr>
          <a:lstStyle/>
          <a:p>
            <a:pPr algn="ctr"/>
            <a:endParaRPr lang="en-GB"/>
          </a:p>
        </p:txBody>
      </p:sp>
      <p:sp>
        <p:nvSpPr>
          <p:cNvPr id="58" name="Right Arrow 57"/>
          <p:cNvSpPr/>
          <p:nvPr/>
        </p:nvSpPr>
        <p:spPr>
          <a:xfrm rot="18900000">
            <a:off x="2308730" y="5575218"/>
            <a:ext cx="612000" cy="576000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1800000"/>
              </a:camera>
              <a:lightRig rig="threePt" dir="t"/>
            </a:scene3d>
          </a:bodyPr>
          <a:lstStyle/>
          <a:p>
            <a:pPr algn="ctr"/>
            <a:endParaRPr lang="en-GB"/>
          </a:p>
        </p:txBody>
      </p:sp>
      <p:sp>
        <p:nvSpPr>
          <p:cNvPr id="59" name="Right Arrow 58"/>
          <p:cNvSpPr/>
          <p:nvPr/>
        </p:nvSpPr>
        <p:spPr>
          <a:xfrm rot="2700000">
            <a:off x="5559858" y="650381"/>
            <a:ext cx="612000" cy="576000"/>
          </a:xfrm>
          <a:prstGeom prst="rightArrow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1800000"/>
              </a:camera>
              <a:lightRig rig="threePt" dir="t"/>
            </a:scene3d>
          </a:bodyPr>
          <a:lstStyle/>
          <a:p>
            <a:pPr algn="ctr"/>
            <a:endParaRPr lang="en-GB"/>
          </a:p>
        </p:txBody>
      </p:sp>
      <p:sp>
        <p:nvSpPr>
          <p:cNvPr id="60" name="Right Arrow 59"/>
          <p:cNvSpPr/>
          <p:nvPr/>
        </p:nvSpPr>
        <p:spPr>
          <a:xfrm rot="2700000">
            <a:off x="7246331" y="650381"/>
            <a:ext cx="612000" cy="576000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1800000"/>
              </a:camera>
              <a:lightRig rig="threePt" dir="t"/>
            </a:scene3d>
          </a:bodyPr>
          <a:lstStyle/>
          <a:p>
            <a:pPr algn="ctr"/>
            <a:endParaRPr lang="en-GB"/>
          </a:p>
        </p:txBody>
      </p:sp>
      <p:sp>
        <p:nvSpPr>
          <p:cNvPr id="61" name="Title 5"/>
          <p:cNvSpPr txBox="1">
            <a:spLocks/>
          </p:cNvSpPr>
          <p:nvPr/>
        </p:nvSpPr>
        <p:spPr>
          <a:xfrm>
            <a:off x="730594" y="506675"/>
            <a:ext cx="7632678" cy="7699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600" b="0" kern="1200">
                <a:solidFill>
                  <a:schemeClr val="tx1"/>
                </a:solidFill>
                <a:latin typeface="Arial Black"/>
                <a:ea typeface="+mj-ea"/>
                <a:cs typeface="Arial Black"/>
              </a:defRPr>
            </a:lvl1pPr>
          </a:lstStyle>
          <a:p>
            <a:r>
              <a:rPr lang="en-GB" dirty="0">
                <a:latin typeface="Arial"/>
                <a:cs typeface="Arial"/>
              </a:rPr>
              <a:t>W</a:t>
            </a:r>
            <a:r>
              <a:rPr lang="en-GB" dirty="0" smtClean="0">
                <a:latin typeface="Arial"/>
                <a:cs typeface="Arial"/>
              </a:rPr>
              <a:t>here script can be applied</a:t>
            </a:r>
            <a:endParaRPr lang="en-GB" dirty="0">
              <a:latin typeface="Arial"/>
              <a:cs typeface="Arial"/>
            </a:endParaRPr>
          </a:p>
        </p:txBody>
      </p:sp>
      <p:grpSp>
        <p:nvGrpSpPr>
          <p:cNvPr id="62" name="Group 61"/>
          <p:cNvGrpSpPr/>
          <p:nvPr/>
        </p:nvGrpSpPr>
        <p:grpSpPr>
          <a:xfrm>
            <a:off x="2646189" y="1620706"/>
            <a:ext cx="5965151" cy="4330197"/>
            <a:chOff x="2641749" y="1616254"/>
            <a:chExt cx="5965151" cy="4330197"/>
          </a:xfrm>
        </p:grpSpPr>
        <p:pic>
          <p:nvPicPr>
            <p:cNvPr id="63" name="Picture 62" descr="askiaface.png"/>
            <p:cNvPicPr>
              <a:picLocks noChangeAspect="1"/>
            </p:cNvPicPr>
            <p:nvPr/>
          </p:nvPicPr>
          <p:blipFill>
            <a:blip r:embed="rId5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2235" y="1616254"/>
              <a:ext cx="1152000" cy="1152000"/>
            </a:xfrm>
            <a:prstGeom prst="rect">
              <a:avLst/>
            </a:prstGeom>
          </p:spPr>
        </p:pic>
        <p:pic>
          <p:nvPicPr>
            <p:cNvPr id="64" name="Picture 63" descr="askiakodim.png"/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1556" y="2086154"/>
              <a:ext cx="1155802" cy="1152000"/>
            </a:xfrm>
            <a:prstGeom prst="rect">
              <a:avLst/>
            </a:prstGeom>
          </p:spPr>
        </p:pic>
        <p:pic>
          <p:nvPicPr>
            <p:cNvPr id="65" name="Picture 64" descr="askiavista.png"/>
            <p:cNvPicPr>
              <a:picLocks noChangeAspect="1"/>
            </p:cNvPicPr>
            <p:nvPr/>
          </p:nvPicPr>
          <p:blipFill>
            <a:blip r:embed="rId7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54900" y="2086154"/>
              <a:ext cx="1152000" cy="1152000"/>
            </a:xfrm>
            <a:prstGeom prst="rect">
              <a:avLst/>
            </a:prstGeom>
          </p:spPr>
        </p:pic>
        <p:pic>
          <p:nvPicPr>
            <p:cNvPr id="66" name="Picture 65" descr="askiavoice.png"/>
            <p:cNvPicPr>
              <a:picLocks noChangeAspect="1"/>
            </p:cNvPicPr>
            <p:nvPr/>
          </p:nvPicPr>
          <p:blipFill>
            <a:blip r:embed="rId8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1749" y="3156234"/>
              <a:ext cx="1152000" cy="1152000"/>
            </a:xfrm>
            <a:prstGeom prst="rect">
              <a:avLst/>
            </a:prstGeom>
          </p:spPr>
        </p:pic>
        <p:pic>
          <p:nvPicPr>
            <p:cNvPr id="67" name="Picture 66" descr="askiaweb.png"/>
            <p:cNvPicPr>
              <a:picLocks noChangeAspect="1"/>
            </p:cNvPicPr>
            <p:nvPr/>
          </p:nvPicPr>
          <p:blipFill>
            <a:blip r:embed="rId9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1749" y="4794451"/>
              <a:ext cx="1152000" cy="1152000"/>
            </a:xfrm>
            <a:prstGeom prst="rect">
              <a:avLst/>
            </a:prstGeom>
          </p:spPr>
        </p:pic>
      </p:grpSp>
      <p:pic>
        <p:nvPicPr>
          <p:cNvPr id="69" name="Picture 68" descr="askiadesign.png"/>
          <p:cNvPicPr>
            <a:picLocks noChangeAspect="1"/>
          </p:cNvPicPr>
          <p:nvPr/>
        </p:nvPicPr>
        <p:blipFill>
          <a:blip r:embed="rId10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663" y="3160686"/>
            <a:ext cx="1152000" cy="11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11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095 -0.06229 L -1.30835E-6 -2.43631E-6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8" y="31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735 -0.28995 L -2.6219E-6 -1.94535E-6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59" y="14497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419 -0.32307 L 4.88287E-6 3.76563E-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09" y="16142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87 -0.2573 L -1.63804E-6 4.956E-6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35" y="12853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7086 -0.31936 L -3.56412E-6 -4.95137E-6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35" y="15956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11141 0.1584 L 4.69374E-6 3.49236E-6 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70" y="-79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1" animBg="1"/>
      <p:bldP spid="44" grpId="2" animBg="1"/>
      <p:bldP spid="9" grpId="0"/>
      <p:bldP spid="52" grpId="0"/>
      <p:bldP spid="53" grpId="0" animBg="1"/>
      <p:bldP spid="53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60" grpId="0" animBg="1"/>
      <p:bldP spid="6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482600" y="1460500"/>
            <a:ext cx="7023100" cy="4418420"/>
          </a:xfrm>
          <a:prstGeom prst="rect">
            <a:avLst/>
          </a:prstGeom>
          <a:gradFill>
            <a:gsLst>
              <a:gs pos="0">
                <a:srgbClr val="6C7DD1">
                  <a:alpha val="53000"/>
                </a:srgbClr>
              </a:gs>
              <a:gs pos="100000">
                <a:schemeClr val="bg1"/>
              </a:gs>
            </a:gsLst>
          </a:gra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Sets </a:t>
            </a:r>
            <a:r>
              <a:rPr lang="en-US" smtClean="0"/>
              <a:t>and arrays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4323" y="2235200"/>
            <a:ext cx="3307684" cy="35548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spcAft>
                <a:spcPts val="600"/>
              </a:spcAft>
            </a:pPr>
            <a:r>
              <a:rPr lang="en-GB" dirty="0" smtClean="0"/>
              <a:t>1 Push </a:t>
            </a:r>
            <a:r>
              <a:rPr lang="en-GB" dirty="0"/>
              <a:t>Lawn </a:t>
            </a:r>
            <a:r>
              <a:rPr lang="en-GB" dirty="0" smtClean="0"/>
              <a:t>mower</a:t>
            </a:r>
            <a:endParaRPr lang="en-GB" i="1" dirty="0"/>
          </a:p>
          <a:p>
            <a:pPr lvl="0">
              <a:spcAft>
                <a:spcPts val="600"/>
              </a:spcAft>
            </a:pPr>
            <a:r>
              <a:rPr lang="en-GB" dirty="0" smtClean="0"/>
              <a:t>2 Riding </a:t>
            </a:r>
            <a:r>
              <a:rPr lang="en-GB" dirty="0"/>
              <a:t>Lawn </a:t>
            </a:r>
            <a:r>
              <a:rPr lang="en-GB" dirty="0" smtClean="0"/>
              <a:t>mower</a:t>
            </a:r>
            <a:endParaRPr lang="en-GB" i="1" dirty="0"/>
          </a:p>
          <a:p>
            <a:pPr lvl="0">
              <a:spcAft>
                <a:spcPts val="600"/>
              </a:spcAft>
            </a:pPr>
            <a:r>
              <a:rPr lang="en-GB" dirty="0" smtClean="0"/>
              <a:t>3 Hedge trimmer</a:t>
            </a:r>
            <a:endParaRPr lang="en-GB" i="1" dirty="0"/>
          </a:p>
          <a:p>
            <a:pPr lvl="0">
              <a:spcAft>
                <a:spcPts val="600"/>
              </a:spcAft>
            </a:pPr>
            <a:r>
              <a:rPr lang="en-GB" dirty="0" smtClean="0"/>
              <a:t>4 Chain </a:t>
            </a:r>
            <a:r>
              <a:rPr lang="en-GB" dirty="0"/>
              <a:t>sa</a:t>
            </a:r>
            <a:r>
              <a:rPr lang="en-GB" i="1" dirty="0"/>
              <a:t>w </a:t>
            </a:r>
          </a:p>
          <a:p>
            <a:pPr lvl="0">
              <a:spcAft>
                <a:spcPts val="600"/>
              </a:spcAft>
            </a:pPr>
            <a:r>
              <a:rPr lang="en-GB" dirty="0" smtClean="0"/>
              <a:t>5 String trimmer</a:t>
            </a:r>
            <a:endParaRPr lang="en-GB" i="1" dirty="0"/>
          </a:p>
          <a:p>
            <a:pPr lvl="0">
              <a:spcAft>
                <a:spcPts val="600"/>
              </a:spcAft>
            </a:pPr>
            <a:r>
              <a:rPr lang="en-GB" dirty="0" smtClean="0"/>
              <a:t>6 Lawn </a:t>
            </a:r>
            <a:r>
              <a:rPr lang="en-GB" dirty="0"/>
              <a:t>edger</a:t>
            </a:r>
            <a:r>
              <a:rPr lang="en-GB" i="1" dirty="0"/>
              <a:t> </a:t>
            </a:r>
            <a:r>
              <a:rPr lang="en-GB" i="1" dirty="0" smtClean="0"/>
              <a:t>(</a:t>
            </a:r>
            <a:endParaRPr lang="en-GB" i="1" dirty="0"/>
          </a:p>
          <a:p>
            <a:pPr lvl="0">
              <a:spcAft>
                <a:spcPts val="600"/>
              </a:spcAft>
            </a:pPr>
            <a:r>
              <a:rPr lang="en-GB" dirty="0" smtClean="0"/>
              <a:t>7 Pressure Washer</a:t>
            </a:r>
            <a:endParaRPr lang="en-GB" i="1" dirty="0"/>
          </a:p>
          <a:p>
            <a:pPr lvl="0">
              <a:spcAft>
                <a:spcPts val="600"/>
              </a:spcAft>
            </a:pPr>
            <a:r>
              <a:rPr lang="en-GB" dirty="0" smtClean="0"/>
              <a:t>8 Hammer </a:t>
            </a:r>
            <a:r>
              <a:rPr lang="en-GB" dirty="0"/>
              <a:t>drill or power </a:t>
            </a:r>
            <a:r>
              <a:rPr lang="en-GB" dirty="0" smtClean="0"/>
              <a:t>drill</a:t>
            </a:r>
            <a:endParaRPr lang="en-GB" i="1" dirty="0"/>
          </a:p>
          <a:p>
            <a:pPr lvl="0">
              <a:spcAft>
                <a:spcPts val="600"/>
              </a:spcAft>
            </a:pPr>
            <a:r>
              <a:rPr lang="en-GB" dirty="0" smtClean="0"/>
              <a:t>9 Power </a:t>
            </a:r>
            <a:r>
              <a:rPr lang="en-GB" dirty="0"/>
              <a:t>sander/orbital </a:t>
            </a:r>
            <a:r>
              <a:rPr lang="en-GB" dirty="0" smtClean="0"/>
              <a:t>sander</a:t>
            </a:r>
            <a:endParaRPr lang="en-GB" i="1" dirty="0"/>
          </a:p>
          <a:p>
            <a:pPr>
              <a:spcAft>
                <a:spcPts val="600"/>
              </a:spcAft>
            </a:pP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714323" y="1675368"/>
            <a:ext cx="45022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Q1. Which of these power tools do you own?</a:t>
            </a:r>
            <a:endParaRPr lang="en-US" b="1" dirty="0"/>
          </a:p>
        </p:txBody>
      </p:sp>
      <p:sp>
        <p:nvSpPr>
          <p:cNvPr id="12" name="Rectangle 11"/>
          <p:cNvSpPr/>
          <p:nvPr/>
        </p:nvSpPr>
        <p:spPr>
          <a:xfrm>
            <a:off x="714323" y="3295134"/>
            <a:ext cx="1866204" cy="369332"/>
          </a:xfrm>
          <a:prstGeom prst="rect">
            <a:avLst/>
          </a:prstGeom>
          <a:solidFill>
            <a:srgbClr val="5E5E5E"/>
          </a:solidFill>
        </p:spPr>
        <p:txBody>
          <a:bodyPr wrap="square">
            <a:spAutoFit/>
          </a:bodyPr>
          <a:lstStyle/>
          <a:p>
            <a:pPr lvl="0"/>
            <a:r>
              <a:rPr lang="en-GB" dirty="0">
                <a:solidFill>
                  <a:schemeClr val="bg1"/>
                </a:solidFill>
              </a:rPr>
              <a:t>4 Chain saw </a:t>
            </a:r>
            <a:endParaRPr lang="en-GB" i="1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14322" y="3980934"/>
            <a:ext cx="2105077" cy="369332"/>
          </a:xfrm>
          <a:prstGeom prst="rect">
            <a:avLst/>
          </a:prstGeom>
          <a:solidFill>
            <a:srgbClr val="5E5E5E"/>
          </a:solidFill>
        </p:spPr>
        <p:txBody>
          <a:bodyPr wrap="square">
            <a:spAutoFit/>
          </a:bodyPr>
          <a:lstStyle/>
          <a:p>
            <a:pPr lvl="0"/>
            <a:r>
              <a:rPr lang="en-GB" dirty="0" smtClean="0">
                <a:solidFill>
                  <a:schemeClr val="bg1"/>
                </a:solidFill>
              </a:rPr>
              <a:t>6 Lawn edger </a:t>
            </a:r>
            <a:endParaRPr lang="en-GB" i="1" dirty="0">
              <a:solidFill>
                <a:schemeClr val="bg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457700" y="2184400"/>
            <a:ext cx="4572000" cy="4165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oup 28"/>
          <p:cNvGrpSpPr/>
          <p:nvPr/>
        </p:nvGrpSpPr>
        <p:grpSpPr>
          <a:xfrm>
            <a:off x="583689" y="6132392"/>
            <a:ext cx="3784566" cy="369332"/>
            <a:chOff x="4034359" y="5939259"/>
            <a:chExt cx="3784566" cy="369332"/>
          </a:xfrm>
        </p:grpSpPr>
        <p:sp>
          <p:nvSpPr>
            <p:cNvPr id="30" name="Rectangle 29"/>
            <p:cNvSpPr/>
            <p:nvPr/>
          </p:nvSpPr>
          <p:spPr>
            <a:xfrm>
              <a:off x="4623852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4979139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/>
            <p:cNvSpPr/>
            <p:nvPr/>
          </p:nvSpPr>
          <p:spPr>
            <a:xfrm>
              <a:off x="5334426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5689713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6045000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6400287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6755574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7110861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7466148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034359" y="5939259"/>
              <a:ext cx="4925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Arial"/>
                  <a:cs typeface="Arial"/>
                </a:rPr>
                <a:t>Q1</a:t>
              </a:r>
              <a:endParaRPr lang="en-US" dirty="0">
                <a:latin typeface="Arial"/>
                <a:cs typeface="Arial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173182" y="6151012"/>
            <a:ext cx="352777" cy="369332"/>
            <a:chOff x="7818925" y="3556104"/>
            <a:chExt cx="352777" cy="369332"/>
          </a:xfrm>
        </p:grpSpPr>
        <p:sp>
          <p:nvSpPr>
            <p:cNvPr id="51" name="Rectangle 50"/>
            <p:cNvSpPr/>
            <p:nvPr/>
          </p:nvSpPr>
          <p:spPr>
            <a:xfrm>
              <a:off x="7818925" y="3556116"/>
              <a:ext cx="352777" cy="352777"/>
            </a:xfrm>
            <a:prstGeom prst="rect">
              <a:avLst/>
            </a:prstGeom>
            <a:solidFill>
              <a:schemeClr val="accent2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7829043" y="3556104"/>
              <a:ext cx="312067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/>
                  <a:cs typeface="Arial"/>
                </a:rPr>
                <a:t>6</a:t>
              </a: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1529082" y="6142155"/>
            <a:ext cx="355286" cy="369332"/>
            <a:chOff x="7105842" y="3543404"/>
            <a:chExt cx="355286" cy="369332"/>
          </a:xfrm>
        </p:grpSpPr>
        <p:sp>
          <p:nvSpPr>
            <p:cNvPr id="54" name="Rectangle 53"/>
            <p:cNvSpPr/>
            <p:nvPr/>
          </p:nvSpPr>
          <p:spPr>
            <a:xfrm>
              <a:off x="7108351" y="3556116"/>
              <a:ext cx="352777" cy="352777"/>
            </a:xfrm>
            <a:prstGeom prst="rect">
              <a:avLst/>
            </a:prstGeom>
            <a:solidFill>
              <a:srgbClr val="FAE102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C800"/>
                </a:solidFill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7105842" y="3543404"/>
              <a:ext cx="2834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/>
                  <a:cs typeface="Arial"/>
                </a:rPr>
                <a:t>4</a:t>
              </a:r>
              <a:endParaRPr lang="en-US" dirty="0">
                <a:latin typeface="Arial"/>
                <a:cs typeface="Arial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4780877" y="2903339"/>
            <a:ext cx="3784566" cy="391795"/>
            <a:chOff x="4780877" y="2589092"/>
            <a:chExt cx="3784566" cy="391795"/>
          </a:xfrm>
        </p:grpSpPr>
        <p:grpSp>
          <p:nvGrpSpPr>
            <p:cNvPr id="40" name="Group 39"/>
            <p:cNvGrpSpPr/>
            <p:nvPr/>
          </p:nvGrpSpPr>
          <p:grpSpPr>
            <a:xfrm>
              <a:off x="4780877" y="2589092"/>
              <a:ext cx="3784566" cy="369332"/>
              <a:chOff x="4034359" y="5939259"/>
              <a:chExt cx="3784566" cy="369332"/>
            </a:xfrm>
          </p:grpSpPr>
          <p:sp>
            <p:nvSpPr>
              <p:cNvPr id="41" name="Rectangle 40"/>
              <p:cNvSpPr/>
              <p:nvPr/>
            </p:nvSpPr>
            <p:spPr>
              <a:xfrm>
                <a:off x="4623852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Rectangle 41"/>
              <p:cNvSpPr/>
              <p:nvPr/>
            </p:nvSpPr>
            <p:spPr>
              <a:xfrm>
                <a:off x="4979139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Rectangle 42"/>
              <p:cNvSpPr/>
              <p:nvPr/>
            </p:nvSpPr>
            <p:spPr>
              <a:xfrm>
                <a:off x="5334426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Rectangle 43"/>
              <p:cNvSpPr/>
              <p:nvPr/>
            </p:nvSpPr>
            <p:spPr>
              <a:xfrm>
                <a:off x="5689713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Rectangle 44"/>
              <p:cNvSpPr/>
              <p:nvPr/>
            </p:nvSpPr>
            <p:spPr>
              <a:xfrm>
                <a:off x="6045000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Rectangle 45"/>
              <p:cNvSpPr/>
              <p:nvPr/>
            </p:nvSpPr>
            <p:spPr>
              <a:xfrm>
                <a:off x="6400287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Rectangle 46"/>
              <p:cNvSpPr/>
              <p:nvPr/>
            </p:nvSpPr>
            <p:spPr>
              <a:xfrm>
                <a:off x="6755574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Rectangle 47"/>
              <p:cNvSpPr/>
              <p:nvPr/>
            </p:nvSpPr>
            <p:spPr>
              <a:xfrm>
                <a:off x="7110861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Rectangle 48"/>
              <p:cNvSpPr/>
              <p:nvPr/>
            </p:nvSpPr>
            <p:spPr>
              <a:xfrm>
                <a:off x="7466148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4034359" y="5939259"/>
                <a:ext cx="49259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chemeClr val="tx2"/>
                    </a:solidFill>
                    <a:latin typeface="Arial"/>
                    <a:cs typeface="Arial"/>
                  </a:rPr>
                  <a:t>Q1</a:t>
                </a:r>
                <a:endParaRPr lang="en-US" dirty="0">
                  <a:solidFill>
                    <a:schemeClr val="tx2"/>
                  </a:solidFill>
                  <a:latin typeface="Arial"/>
                  <a:cs typeface="Arial"/>
                </a:endParaRPr>
              </a:p>
            </p:txBody>
          </p:sp>
        </p:grpSp>
        <p:grpSp>
          <p:nvGrpSpPr>
            <p:cNvPr id="57" name="Group 56"/>
            <p:cNvGrpSpPr/>
            <p:nvPr/>
          </p:nvGrpSpPr>
          <p:grpSpPr>
            <a:xfrm>
              <a:off x="5370370" y="2607712"/>
              <a:ext cx="352777" cy="369332"/>
              <a:chOff x="7818925" y="3556104"/>
              <a:chExt cx="352777" cy="369332"/>
            </a:xfrm>
          </p:grpSpPr>
          <p:sp>
            <p:nvSpPr>
              <p:cNvPr id="58" name="Rectangle 57"/>
              <p:cNvSpPr/>
              <p:nvPr/>
            </p:nvSpPr>
            <p:spPr>
              <a:xfrm>
                <a:off x="7818925" y="3556116"/>
                <a:ext cx="352777" cy="35277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TextBox 58"/>
              <p:cNvSpPr txBox="1"/>
              <p:nvPr/>
            </p:nvSpPr>
            <p:spPr>
              <a:xfrm>
                <a:off x="7829043" y="3556104"/>
                <a:ext cx="312067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/>
                    <a:cs typeface="Arial"/>
                  </a:rPr>
                  <a:t>6</a:t>
                </a:r>
              </a:p>
            </p:txBody>
          </p:sp>
        </p:grpSp>
        <p:grpSp>
          <p:nvGrpSpPr>
            <p:cNvPr id="60" name="Group 59"/>
            <p:cNvGrpSpPr/>
            <p:nvPr/>
          </p:nvGrpSpPr>
          <p:grpSpPr>
            <a:xfrm>
              <a:off x="5726270" y="2611555"/>
              <a:ext cx="355286" cy="369332"/>
              <a:chOff x="7105842" y="3556104"/>
              <a:chExt cx="355286" cy="369332"/>
            </a:xfrm>
          </p:grpSpPr>
          <p:sp>
            <p:nvSpPr>
              <p:cNvPr id="61" name="Rectangle 60"/>
              <p:cNvSpPr/>
              <p:nvPr/>
            </p:nvSpPr>
            <p:spPr>
              <a:xfrm>
                <a:off x="7108351" y="3556116"/>
                <a:ext cx="352777" cy="352777"/>
              </a:xfrm>
              <a:prstGeom prst="rect">
                <a:avLst/>
              </a:prstGeom>
              <a:solidFill>
                <a:srgbClr val="FAE102"/>
              </a:solidFill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C800"/>
                  </a:solidFill>
                </a:endParaRPr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7105842" y="3556104"/>
                <a:ext cx="28342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rial"/>
                    <a:cs typeface="Arial"/>
                  </a:rPr>
                  <a:t>4</a:t>
                </a:r>
                <a:endParaRPr lang="en-US" dirty="0">
                  <a:latin typeface="Arial"/>
                  <a:cs typeface="Arial"/>
                </a:endParaRPr>
              </a:p>
            </p:txBody>
          </p:sp>
        </p:grpSp>
      </p:grpSp>
      <p:sp>
        <p:nvSpPr>
          <p:cNvPr id="4" name="TextBox 3"/>
          <p:cNvSpPr txBox="1"/>
          <p:nvPr/>
        </p:nvSpPr>
        <p:spPr>
          <a:xfrm>
            <a:off x="4780877" y="2413000"/>
            <a:ext cx="2468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Organised</a:t>
            </a:r>
            <a:r>
              <a:rPr lang="en-US" dirty="0" smtClean="0"/>
              <a:t> as an array</a:t>
            </a:r>
            <a:endParaRPr lang="en-US" dirty="0"/>
          </a:p>
        </p:txBody>
      </p:sp>
      <p:sp>
        <p:nvSpPr>
          <p:cNvPr id="63" name="TextBox 62"/>
          <p:cNvSpPr txBox="1"/>
          <p:nvPr/>
        </p:nvSpPr>
        <p:spPr>
          <a:xfrm>
            <a:off x="4780877" y="3814802"/>
            <a:ext cx="2122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Organised</a:t>
            </a:r>
            <a:r>
              <a:rPr lang="en-US" dirty="0" smtClean="0"/>
              <a:t> as a set</a:t>
            </a:r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5692554" y="4298014"/>
            <a:ext cx="1711545" cy="1711545"/>
          </a:xfrm>
          <a:prstGeom prst="ellipse">
            <a:avLst/>
          </a:prstGeom>
          <a:noFill/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4" name="Group 93"/>
          <p:cNvGrpSpPr/>
          <p:nvPr/>
        </p:nvGrpSpPr>
        <p:grpSpPr>
          <a:xfrm>
            <a:off x="6911798" y="5061835"/>
            <a:ext cx="352777" cy="369332"/>
            <a:chOff x="7818925" y="3556104"/>
            <a:chExt cx="352777" cy="369332"/>
          </a:xfrm>
        </p:grpSpPr>
        <p:sp>
          <p:nvSpPr>
            <p:cNvPr id="95" name="Rectangle 94"/>
            <p:cNvSpPr/>
            <p:nvPr/>
          </p:nvSpPr>
          <p:spPr>
            <a:xfrm>
              <a:off x="7818925" y="3556116"/>
              <a:ext cx="352777" cy="352777"/>
            </a:xfrm>
            <a:prstGeom prst="rect">
              <a:avLst/>
            </a:prstGeom>
            <a:solidFill>
              <a:schemeClr val="accent2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7829043" y="3556104"/>
              <a:ext cx="312067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/>
                  <a:cs typeface="Arial"/>
                </a:rPr>
                <a:t>6</a:t>
              </a:r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5908036" y="4897567"/>
            <a:ext cx="355286" cy="369332"/>
            <a:chOff x="7105842" y="3543404"/>
            <a:chExt cx="355286" cy="369332"/>
          </a:xfrm>
        </p:grpSpPr>
        <p:sp>
          <p:nvSpPr>
            <p:cNvPr id="98" name="Rectangle 97"/>
            <p:cNvSpPr/>
            <p:nvPr/>
          </p:nvSpPr>
          <p:spPr>
            <a:xfrm>
              <a:off x="7108351" y="3556116"/>
              <a:ext cx="352777" cy="352777"/>
            </a:xfrm>
            <a:prstGeom prst="rect">
              <a:avLst/>
            </a:prstGeom>
            <a:solidFill>
              <a:srgbClr val="FAE102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C800"/>
                </a:solidFill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7105842" y="3543404"/>
              <a:ext cx="2834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/>
                  <a:cs typeface="Arial"/>
                </a:rPr>
                <a:t>4</a:t>
              </a:r>
              <a:endParaRPr lang="en-US" dirty="0">
                <a:latin typeface="Arial"/>
                <a:cs typeface="Arial"/>
              </a:endParaRPr>
            </a:p>
          </p:txBody>
        </p:sp>
      </p:grpSp>
      <p:sp>
        <p:nvSpPr>
          <p:cNvPr id="101" name="TextBox 100"/>
          <p:cNvSpPr txBox="1"/>
          <p:nvPr/>
        </p:nvSpPr>
        <p:spPr>
          <a:xfrm>
            <a:off x="5415443" y="4216400"/>
            <a:ext cx="4925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Q1</a:t>
            </a:r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17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5833 0.46296 C -0.45642 0.33357 -0.45434 0.20417 -0.40417 0.12338 C -0.35399 0.04283 -0.2243 0.00023 -0.15694 -0.02106 C -0.08958 -0.04236 -0.04479 -0.02361 -1.11111E-6 -0.00463 " pathEditMode="relative" rAng="0" ptsTypes="aaaA">
                                      <p:cBhvr>
                                        <p:cTn id="3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17" y="-25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805 -0.30834 L -3.61111E-6 3.7037E-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03" y="15417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806 -0.28889 C 0.02413 -0.25463 0.06649 -0.22037 0.06944 -0.17222 C 0.07239 -0.12408 0.03611 -0.06204 3.61111E-6 3.33333E-6 " pathEditMode="relative" ptsTypes="aaA">
                                      <p:cBhvr>
                                        <p:cTn id="61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4" grpId="0"/>
      <p:bldP spid="63" grpId="0"/>
      <p:bldP spid="6" grpId="0" animBg="1"/>
      <p:bldP spid="10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482600" y="1460500"/>
            <a:ext cx="7023100" cy="4418420"/>
            <a:chOff x="482600" y="1460500"/>
            <a:chExt cx="7023100" cy="4418420"/>
          </a:xfrm>
        </p:grpSpPr>
        <p:sp>
          <p:nvSpPr>
            <p:cNvPr id="14" name="Rectangle 13"/>
            <p:cNvSpPr/>
            <p:nvPr/>
          </p:nvSpPr>
          <p:spPr>
            <a:xfrm>
              <a:off x="482600" y="1460500"/>
              <a:ext cx="7023100" cy="4418420"/>
            </a:xfrm>
            <a:prstGeom prst="rect">
              <a:avLst/>
            </a:prstGeom>
            <a:gradFill>
              <a:gsLst>
                <a:gs pos="0">
                  <a:srgbClr val="6C7DD1">
                    <a:alpha val="53000"/>
                  </a:srgbClr>
                </a:gs>
                <a:gs pos="100000">
                  <a:schemeClr val="bg1"/>
                </a:gs>
              </a:gsLst>
            </a:gra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14323" y="2235200"/>
              <a:ext cx="3307684" cy="35548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spcAft>
                  <a:spcPts val="600"/>
                </a:spcAft>
              </a:pPr>
              <a:r>
                <a:rPr lang="en-GB" dirty="0" smtClean="0"/>
                <a:t>1 Push </a:t>
              </a:r>
              <a:r>
                <a:rPr lang="en-GB" dirty="0"/>
                <a:t>Lawn </a:t>
              </a:r>
              <a:r>
                <a:rPr lang="en-GB" dirty="0" smtClean="0"/>
                <a:t>mower</a:t>
              </a:r>
              <a:endParaRPr lang="en-GB" i="1" dirty="0"/>
            </a:p>
            <a:p>
              <a:pPr lvl="0">
                <a:spcAft>
                  <a:spcPts val="600"/>
                </a:spcAft>
              </a:pPr>
              <a:r>
                <a:rPr lang="en-GB" dirty="0" smtClean="0"/>
                <a:t>2 Riding </a:t>
              </a:r>
              <a:r>
                <a:rPr lang="en-GB" dirty="0"/>
                <a:t>Lawn </a:t>
              </a:r>
              <a:r>
                <a:rPr lang="en-GB" dirty="0" smtClean="0"/>
                <a:t>mower</a:t>
              </a:r>
              <a:endParaRPr lang="en-GB" i="1" dirty="0"/>
            </a:p>
            <a:p>
              <a:pPr lvl="0">
                <a:spcAft>
                  <a:spcPts val="600"/>
                </a:spcAft>
              </a:pPr>
              <a:r>
                <a:rPr lang="en-GB" dirty="0" smtClean="0"/>
                <a:t>3 Hedge trimmer</a:t>
              </a:r>
              <a:endParaRPr lang="en-GB" i="1" dirty="0"/>
            </a:p>
            <a:p>
              <a:pPr lvl="0">
                <a:spcAft>
                  <a:spcPts val="600"/>
                </a:spcAft>
              </a:pPr>
              <a:r>
                <a:rPr lang="en-GB" dirty="0" smtClean="0"/>
                <a:t>4 Chain sa</a:t>
              </a:r>
              <a:r>
                <a:rPr lang="en-GB" i="1" dirty="0" smtClean="0"/>
                <a:t>w</a:t>
              </a:r>
              <a:endParaRPr lang="en-GB" i="1" dirty="0"/>
            </a:p>
            <a:p>
              <a:pPr lvl="0">
                <a:spcAft>
                  <a:spcPts val="600"/>
                </a:spcAft>
              </a:pPr>
              <a:r>
                <a:rPr lang="en-GB" dirty="0" smtClean="0"/>
                <a:t>5 String trimmer</a:t>
              </a:r>
              <a:endParaRPr lang="en-GB" i="1" dirty="0"/>
            </a:p>
            <a:p>
              <a:pPr lvl="0">
                <a:spcAft>
                  <a:spcPts val="600"/>
                </a:spcAft>
              </a:pPr>
              <a:r>
                <a:rPr lang="en-GB" dirty="0" smtClean="0"/>
                <a:t>6 Lawn edger</a:t>
              </a:r>
              <a:endParaRPr lang="en-GB" i="1" dirty="0"/>
            </a:p>
            <a:p>
              <a:pPr lvl="0">
                <a:spcAft>
                  <a:spcPts val="600"/>
                </a:spcAft>
              </a:pPr>
              <a:r>
                <a:rPr lang="en-GB" dirty="0" smtClean="0"/>
                <a:t>7 Pressure Washer</a:t>
              </a:r>
              <a:endParaRPr lang="en-GB" i="1" dirty="0"/>
            </a:p>
            <a:p>
              <a:pPr lvl="0">
                <a:spcAft>
                  <a:spcPts val="600"/>
                </a:spcAft>
              </a:pPr>
              <a:r>
                <a:rPr lang="en-GB" dirty="0" smtClean="0"/>
                <a:t>8 Hammer </a:t>
              </a:r>
              <a:r>
                <a:rPr lang="en-GB" dirty="0"/>
                <a:t>drill or power </a:t>
              </a:r>
              <a:r>
                <a:rPr lang="en-GB" dirty="0" smtClean="0"/>
                <a:t>drill</a:t>
              </a:r>
              <a:endParaRPr lang="en-GB" i="1" dirty="0"/>
            </a:p>
            <a:p>
              <a:pPr lvl="0">
                <a:spcAft>
                  <a:spcPts val="600"/>
                </a:spcAft>
              </a:pPr>
              <a:r>
                <a:rPr lang="en-GB" dirty="0" smtClean="0"/>
                <a:t>9 Power </a:t>
              </a:r>
              <a:r>
                <a:rPr lang="en-GB" dirty="0"/>
                <a:t>sander/orbital </a:t>
              </a:r>
              <a:r>
                <a:rPr lang="en-GB" dirty="0" smtClean="0"/>
                <a:t>sander</a:t>
              </a:r>
              <a:endParaRPr lang="en-GB" i="1" dirty="0"/>
            </a:p>
            <a:p>
              <a:pPr>
                <a:spcAft>
                  <a:spcPts val="600"/>
                </a:spcAft>
              </a:pPr>
              <a:endParaRPr 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14323" y="1675368"/>
              <a:ext cx="45022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Q1. Which of these power tools do you own?</a:t>
              </a:r>
              <a:endParaRPr lang="en-US" b="1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714323" y="3295134"/>
              <a:ext cx="1866204" cy="369332"/>
            </a:xfrm>
            <a:prstGeom prst="rect">
              <a:avLst/>
            </a:prstGeom>
            <a:solidFill>
              <a:srgbClr val="5E5E5E"/>
            </a:solidFill>
          </p:spPr>
          <p:txBody>
            <a:bodyPr wrap="square">
              <a:spAutoFit/>
            </a:bodyPr>
            <a:lstStyle/>
            <a:p>
              <a:pPr lvl="0"/>
              <a:r>
                <a:rPr lang="en-GB" dirty="0">
                  <a:solidFill>
                    <a:schemeClr val="bg1"/>
                  </a:solidFill>
                </a:rPr>
                <a:t>4 Chain </a:t>
              </a:r>
              <a:r>
                <a:rPr lang="en-GB" dirty="0" smtClean="0">
                  <a:solidFill>
                    <a:schemeClr val="bg1"/>
                  </a:solidFill>
                </a:rPr>
                <a:t>saw</a:t>
              </a:r>
              <a:endParaRPr lang="en-GB" i="1" dirty="0">
                <a:solidFill>
                  <a:schemeClr val="bg1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14322" y="3980934"/>
              <a:ext cx="2105077" cy="369332"/>
            </a:xfrm>
            <a:prstGeom prst="rect">
              <a:avLst/>
            </a:prstGeom>
            <a:solidFill>
              <a:srgbClr val="5E5E5E"/>
            </a:solidFill>
          </p:spPr>
          <p:txBody>
            <a:bodyPr wrap="square">
              <a:spAutoFit/>
            </a:bodyPr>
            <a:lstStyle/>
            <a:p>
              <a:pPr lvl="0"/>
              <a:r>
                <a:rPr lang="en-GB" dirty="0" smtClean="0">
                  <a:solidFill>
                    <a:schemeClr val="bg1"/>
                  </a:solidFill>
                </a:rPr>
                <a:t>6 Lawn edger </a:t>
              </a:r>
              <a:endParaRPr lang="en-GB" i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Sets and arrays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457700" y="2184400"/>
            <a:ext cx="4572000" cy="4165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4780877" y="2871589"/>
            <a:ext cx="3784566" cy="391795"/>
            <a:chOff x="4780877" y="2589092"/>
            <a:chExt cx="3784566" cy="391795"/>
          </a:xfrm>
        </p:grpSpPr>
        <p:grpSp>
          <p:nvGrpSpPr>
            <p:cNvPr id="40" name="Group 39"/>
            <p:cNvGrpSpPr/>
            <p:nvPr/>
          </p:nvGrpSpPr>
          <p:grpSpPr>
            <a:xfrm>
              <a:off x="4780877" y="2589092"/>
              <a:ext cx="3784566" cy="369332"/>
              <a:chOff x="4034359" y="5939259"/>
              <a:chExt cx="3784566" cy="369332"/>
            </a:xfrm>
          </p:grpSpPr>
          <p:sp>
            <p:nvSpPr>
              <p:cNvPr id="41" name="Rectangle 40"/>
              <p:cNvSpPr/>
              <p:nvPr/>
            </p:nvSpPr>
            <p:spPr>
              <a:xfrm>
                <a:off x="4623852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Rectangle 41"/>
              <p:cNvSpPr/>
              <p:nvPr/>
            </p:nvSpPr>
            <p:spPr>
              <a:xfrm>
                <a:off x="4979139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Rectangle 42"/>
              <p:cNvSpPr/>
              <p:nvPr/>
            </p:nvSpPr>
            <p:spPr>
              <a:xfrm>
                <a:off x="5334426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Rectangle 43"/>
              <p:cNvSpPr/>
              <p:nvPr/>
            </p:nvSpPr>
            <p:spPr>
              <a:xfrm>
                <a:off x="5689713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Rectangle 44"/>
              <p:cNvSpPr/>
              <p:nvPr/>
            </p:nvSpPr>
            <p:spPr>
              <a:xfrm>
                <a:off x="6045000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Rectangle 45"/>
              <p:cNvSpPr/>
              <p:nvPr/>
            </p:nvSpPr>
            <p:spPr>
              <a:xfrm>
                <a:off x="6400287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Rectangle 46"/>
              <p:cNvSpPr/>
              <p:nvPr/>
            </p:nvSpPr>
            <p:spPr>
              <a:xfrm>
                <a:off x="6755574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Rectangle 47"/>
              <p:cNvSpPr/>
              <p:nvPr/>
            </p:nvSpPr>
            <p:spPr>
              <a:xfrm>
                <a:off x="7110861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Rectangle 48"/>
              <p:cNvSpPr/>
              <p:nvPr/>
            </p:nvSpPr>
            <p:spPr>
              <a:xfrm>
                <a:off x="7466148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4034359" y="5939259"/>
                <a:ext cx="49259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chemeClr val="tx2"/>
                    </a:solidFill>
                    <a:latin typeface="Arial"/>
                    <a:cs typeface="Arial"/>
                  </a:rPr>
                  <a:t>Q1</a:t>
                </a:r>
                <a:endParaRPr lang="en-US" dirty="0">
                  <a:solidFill>
                    <a:schemeClr val="tx2"/>
                  </a:solidFill>
                  <a:latin typeface="Arial"/>
                  <a:cs typeface="Arial"/>
                </a:endParaRPr>
              </a:p>
            </p:txBody>
          </p:sp>
        </p:grpSp>
        <p:grpSp>
          <p:nvGrpSpPr>
            <p:cNvPr id="57" name="Group 56"/>
            <p:cNvGrpSpPr/>
            <p:nvPr/>
          </p:nvGrpSpPr>
          <p:grpSpPr>
            <a:xfrm>
              <a:off x="5370370" y="2607712"/>
              <a:ext cx="352777" cy="369332"/>
              <a:chOff x="7818925" y="3556104"/>
              <a:chExt cx="352777" cy="369332"/>
            </a:xfrm>
          </p:grpSpPr>
          <p:sp>
            <p:nvSpPr>
              <p:cNvPr id="58" name="Rectangle 57"/>
              <p:cNvSpPr/>
              <p:nvPr/>
            </p:nvSpPr>
            <p:spPr>
              <a:xfrm>
                <a:off x="7818925" y="3556116"/>
                <a:ext cx="352777" cy="35277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TextBox 58"/>
              <p:cNvSpPr txBox="1"/>
              <p:nvPr/>
            </p:nvSpPr>
            <p:spPr>
              <a:xfrm>
                <a:off x="7829043" y="3556104"/>
                <a:ext cx="312067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/>
                    <a:cs typeface="Arial"/>
                  </a:rPr>
                  <a:t>6</a:t>
                </a:r>
              </a:p>
            </p:txBody>
          </p:sp>
        </p:grpSp>
        <p:grpSp>
          <p:nvGrpSpPr>
            <p:cNvPr id="60" name="Group 59"/>
            <p:cNvGrpSpPr/>
            <p:nvPr/>
          </p:nvGrpSpPr>
          <p:grpSpPr>
            <a:xfrm>
              <a:off x="5726270" y="2611555"/>
              <a:ext cx="355286" cy="369332"/>
              <a:chOff x="7105842" y="3556104"/>
              <a:chExt cx="355286" cy="369332"/>
            </a:xfrm>
          </p:grpSpPr>
          <p:sp>
            <p:nvSpPr>
              <p:cNvPr id="61" name="Rectangle 60"/>
              <p:cNvSpPr/>
              <p:nvPr/>
            </p:nvSpPr>
            <p:spPr>
              <a:xfrm>
                <a:off x="7108351" y="3556116"/>
                <a:ext cx="352777" cy="352777"/>
              </a:xfrm>
              <a:prstGeom prst="rect">
                <a:avLst/>
              </a:prstGeom>
              <a:solidFill>
                <a:srgbClr val="FAE102"/>
              </a:solidFill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C800"/>
                  </a:solidFill>
                </a:endParaRPr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7105842" y="3556104"/>
                <a:ext cx="28342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rial"/>
                    <a:cs typeface="Arial"/>
                  </a:rPr>
                  <a:t>4</a:t>
                </a:r>
                <a:endParaRPr lang="en-US" dirty="0">
                  <a:latin typeface="Arial"/>
                  <a:cs typeface="Arial"/>
                </a:endParaRPr>
              </a:p>
            </p:txBody>
          </p:sp>
        </p:grpSp>
      </p:grpSp>
      <p:sp>
        <p:nvSpPr>
          <p:cNvPr id="4" name="TextBox 3"/>
          <p:cNvSpPr txBox="1"/>
          <p:nvPr/>
        </p:nvSpPr>
        <p:spPr>
          <a:xfrm>
            <a:off x="4780877" y="2413000"/>
            <a:ext cx="2468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Organised</a:t>
            </a:r>
            <a:r>
              <a:rPr lang="en-US" dirty="0" smtClean="0"/>
              <a:t> as an array</a:t>
            </a:r>
            <a:endParaRPr lang="en-US" dirty="0"/>
          </a:p>
        </p:txBody>
      </p:sp>
      <p:sp>
        <p:nvSpPr>
          <p:cNvPr id="63" name="TextBox 62"/>
          <p:cNvSpPr txBox="1"/>
          <p:nvPr/>
        </p:nvSpPr>
        <p:spPr>
          <a:xfrm>
            <a:off x="4780877" y="3814802"/>
            <a:ext cx="21221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Organised</a:t>
            </a:r>
            <a:r>
              <a:rPr lang="en-US" dirty="0" smtClean="0"/>
              <a:t> as a set</a:t>
            </a:r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5692554" y="4298014"/>
            <a:ext cx="1711545" cy="1711545"/>
            <a:chOff x="5692554" y="4298014"/>
            <a:chExt cx="1711545" cy="1711545"/>
          </a:xfrm>
        </p:grpSpPr>
        <p:sp>
          <p:nvSpPr>
            <p:cNvPr id="64" name="Oval 63"/>
            <p:cNvSpPr/>
            <p:nvPr/>
          </p:nvSpPr>
          <p:spPr>
            <a:xfrm>
              <a:off x="5692554" y="4298014"/>
              <a:ext cx="1711545" cy="1711545"/>
            </a:xfrm>
            <a:prstGeom prst="ellipse">
              <a:avLst/>
            </a:prstGeom>
            <a:noFill/>
            <a:ln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5" name="Group 64"/>
            <p:cNvGrpSpPr/>
            <p:nvPr/>
          </p:nvGrpSpPr>
          <p:grpSpPr>
            <a:xfrm>
              <a:off x="6911798" y="5061835"/>
              <a:ext cx="352777" cy="369332"/>
              <a:chOff x="7818925" y="3556104"/>
              <a:chExt cx="352777" cy="369332"/>
            </a:xfrm>
          </p:grpSpPr>
          <p:sp>
            <p:nvSpPr>
              <p:cNvPr id="66" name="Rectangle 65"/>
              <p:cNvSpPr/>
              <p:nvPr/>
            </p:nvSpPr>
            <p:spPr>
              <a:xfrm>
                <a:off x="7818925" y="3556116"/>
                <a:ext cx="352777" cy="35277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TextBox 66"/>
              <p:cNvSpPr txBox="1"/>
              <p:nvPr/>
            </p:nvSpPr>
            <p:spPr>
              <a:xfrm>
                <a:off x="7829043" y="3556104"/>
                <a:ext cx="312067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/>
                    <a:cs typeface="Arial"/>
                  </a:rPr>
                  <a:t>6</a:t>
                </a:r>
              </a:p>
            </p:txBody>
          </p:sp>
        </p:grpSp>
        <p:grpSp>
          <p:nvGrpSpPr>
            <p:cNvPr id="68" name="Group 67"/>
            <p:cNvGrpSpPr/>
            <p:nvPr/>
          </p:nvGrpSpPr>
          <p:grpSpPr>
            <a:xfrm>
              <a:off x="5908036" y="4897567"/>
              <a:ext cx="355286" cy="369332"/>
              <a:chOff x="7105842" y="3543404"/>
              <a:chExt cx="355286" cy="369332"/>
            </a:xfrm>
          </p:grpSpPr>
          <p:sp>
            <p:nvSpPr>
              <p:cNvPr id="69" name="Rectangle 68"/>
              <p:cNvSpPr/>
              <p:nvPr/>
            </p:nvSpPr>
            <p:spPr>
              <a:xfrm>
                <a:off x="7108351" y="3556116"/>
                <a:ext cx="352777" cy="352777"/>
              </a:xfrm>
              <a:prstGeom prst="rect">
                <a:avLst/>
              </a:prstGeom>
              <a:solidFill>
                <a:srgbClr val="FAE102"/>
              </a:solidFill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C800"/>
                  </a:solidFill>
                </a:endParaRPr>
              </a:p>
            </p:txBody>
          </p:sp>
          <p:sp>
            <p:nvSpPr>
              <p:cNvPr id="70" name="TextBox 69"/>
              <p:cNvSpPr txBox="1"/>
              <p:nvPr/>
            </p:nvSpPr>
            <p:spPr>
              <a:xfrm>
                <a:off x="7105842" y="3543404"/>
                <a:ext cx="28342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rial"/>
                    <a:cs typeface="Arial"/>
                  </a:rPr>
                  <a:t>4</a:t>
                </a:r>
                <a:endParaRPr lang="en-US" dirty="0">
                  <a:latin typeface="Arial"/>
                  <a:cs typeface="Arial"/>
                </a:endParaRPr>
              </a:p>
            </p:txBody>
          </p:sp>
        </p:grpSp>
      </p:grpSp>
      <p:sp>
        <p:nvSpPr>
          <p:cNvPr id="71" name="TextBox 70"/>
          <p:cNvSpPr txBox="1"/>
          <p:nvPr/>
        </p:nvSpPr>
        <p:spPr>
          <a:xfrm>
            <a:off x="5415443" y="4216400"/>
            <a:ext cx="4925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Q1</a:t>
            </a:r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744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3000">
        <p:cut/>
      </p:transition>
    </mc:Choice>
    <mc:Fallback xmlns="">
      <p:transition xmlns:p14="http://schemas.microsoft.com/office/powerpoint/2010/main" advClick="0" advTm="30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11111E-6 L -0.08334 1.11111E-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7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33333E-6 L -0.05556 -0.0245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78" y="-12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3" grpId="0"/>
      <p:bldP spid="71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Sets and </a:t>
            </a:r>
            <a:r>
              <a:rPr lang="en-US" dirty="0" smtClean="0"/>
              <a:t>arrays: adding a second set</a:t>
            </a:r>
            <a:endParaRPr lang="en-US" dirty="0">
              <a:latin typeface="Arial"/>
              <a:cs typeface="Arial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82600" y="1460500"/>
            <a:ext cx="7023100" cy="4418420"/>
            <a:chOff x="482600" y="1460500"/>
            <a:chExt cx="7023100" cy="4418420"/>
          </a:xfrm>
        </p:grpSpPr>
        <p:sp>
          <p:nvSpPr>
            <p:cNvPr id="14" name="Rectangle 13"/>
            <p:cNvSpPr/>
            <p:nvPr/>
          </p:nvSpPr>
          <p:spPr>
            <a:xfrm>
              <a:off x="482600" y="1460500"/>
              <a:ext cx="7023100" cy="4418420"/>
            </a:xfrm>
            <a:prstGeom prst="rect">
              <a:avLst/>
            </a:prstGeom>
            <a:gradFill>
              <a:gsLst>
                <a:gs pos="0">
                  <a:srgbClr val="6C7DD1">
                    <a:alpha val="53000"/>
                  </a:srgbClr>
                </a:gs>
                <a:gs pos="100000">
                  <a:schemeClr val="bg1"/>
                </a:gs>
              </a:gsLst>
            </a:gra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14323" y="2235200"/>
              <a:ext cx="3460520" cy="35548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spcAft>
                  <a:spcPts val="600"/>
                </a:spcAft>
              </a:pPr>
              <a:r>
                <a:rPr lang="en-GB" dirty="0" smtClean="0"/>
                <a:t>1 Push </a:t>
              </a:r>
              <a:r>
                <a:rPr lang="en-GB" dirty="0"/>
                <a:t>Lawn </a:t>
              </a:r>
              <a:r>
                <a:rPr lang="en-GB" dirty="0" smtClean="0"/>
                <a:t>mower</a:t>
              </a:r>
              <a:endParaRPr lang="en-GB" i="1" dirty="0"/>
            </a:p>
            <a:p>
              <a:pPr lvl="0">
                <a:spcAft>
                  <a:spcPts val="600"/>
                </a:spcAft>
              </a:pPr>
              <a:r>
                <a:rPr lang="en-GB" dirty="0" smtClean="0"/>
                <a:t>2 Riding </a:t>
              </a:r>
              <a:r>
                <a:rPr lang="en-GB" dirty="0"/>
                <a:t>Lawn </a:t>
              </a:r>
              <a:r>
                <a:rPr lang="en-GB" dirty="0" smtClean="0"/>
                <a:t>mower</a:t>
              </a:r>
              <a:endParaRPr lang="en-GB" i="1" dirty="0"/>
            </a:p>
            <a:p>
              <a:pPr lvl="0">
                <a:spcAft>
                  <a:spcPts val="600"/>
                </a:spcAft>
              </a:pPr>
              <a:r>
                <a:rPr lang="en-GB" dirty="0" smtClean="0"/>
                <a:t>3 Hedge trimmer</a:t>
              </a:r>
              <a:endParaRPr lang="en-GB" i="1" dirty="0"/>
            </a:p>
            <a:p>
              <a:pPr lvl="0">
                <a:spcAft>
                  <a:spcPts val="600"/>
                </a:spcAft>
              </a:pPr>
              <a:r>
                <a:rPr lang="en-GB" dirty="0" smtClean="0"/>
                <a:t>4 Chain sa</a:t>
              </a:r>
              <a:r>
                <a:rPr lang="en-GB" i="1" dirty="0" smtClean="0"/>
                <a:t>w</a:t>
              </a:r>
              <a:endParaRPr lang="en-GB" i="1" dirty="0"/>
            </a:p>
            <a:p>
              <a:pPr lvl="0">
                <a:spcAft>
                  <a:spcPts val="600"/>
                </a:spcAft>
              </a:pPr>
              <a:r>
                <a:rPr lang="en-GB" dirty="0" smtClean="0"/>
                <a:t>5 String trimmer</a:t>
              </a:r>
              <a:endParaRPr lang="en-GB" i="1" dirty="0" smtClean="0"/>
            </a:p>
            <a:p>
              <a:pPr lvl="0">
                <a:spcAft>
                  <a:spcPts val="600"/>
                </a:spcAft>
              </a:pPr>
              <a:r>
                <a:rPr lang="en-GB" dirty="0" smtClean="0"/>
                <a:t>6 Lawn edger</a:t>
              </a:r>
              <a:endParaRPr lang="en-GB" i="1" dirty="0" smtClean="0"/>
            </a:p>
            <a:p>
              <a:pPr lvl="0">
                <a:spcAft>
                  <a:spcPts val="600"/>
                </a:spcAft>
              </a:pPr>
              <a:r>
                <a:rPr lang="en-GB" dirty="0" smtClean="0"/>
                <a:t>7 Pressure Washer</a:t>
              </a:r>
              <a:endParaRPr lang="en-GB" i="1" dirty="0"/>
            </a:p>
            <a:p>
              <a:pPr lvl="0">
                <a:spcAft>
                  <a:spcPts val="600"/>
                </a:spcAft>
              </a:pPr>
              <a:r>
                <a:rPr lang="en-GB" dirty="0" smtClean="0"/>
                <a:t>8 Hammer </a:t>
              </a:r>
              <a:r>
                <a:rPr lang="en-GB" dirty="0"/>
                <a:t>drill or power </a:t>
              </a:r>
              <a:r>
                <a:rPr lang="en-GB" dirty="0" smtClean="0"/>
                <a:t>drill</a:t>
              </a:r>
              <a:r>
                <a:rPr lang="en-GB" i="1" dirty="0" smtClean="0"/>
                <a:t> (7)</a:t>
              </a:r>
              <a:endParaRPr lang="en-GB" i="1" dirty="0"/>
            </a:p>
            <a:p>
              <a:pPr lvl="0">
                <a:spcAft>
                  <a:spcPts val="600"/>
                </a:spcAft>
              </a:pPr>
              <a:r>
                <a:rPr lang="en-GB" dirty="0" smtClean="0"/>
                <a:t>9 Power </a:t>
              </a:r>
              <a:r>
                <a:rPr lang="en-GB" dirty="0"/>
                <a:t>sander/orbital </a:t>
              </a:r>
              <a:r>
                <a:rPr lang="en-GB" dirty="0" smtClean="0"/>
                <a:t>sander</a:t>
              </a:r>
              <a:endParaRPr lang="en-GB" i="1" dirty="0"/>
            </a:p>
            <a:p>
              <a:pPr>
                <a:spcAft>
                  <a:spcPts val="600"/>
                </a:spcAft>
              </a:pPr>
              <a:endParaRPr 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14323" y="1510268"/>
              <a:ext cx="608419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Q1_S. Which of these power tools do you own at your </a:t>
              </a:r>
              <a:br>
                <a:rPr lang="en-US" b="1" dirty="0" smtClean="0"/>
              </a:br>
              <a:r>
                <a:rPr lang="en-US" b="1" dirty="0" smtClean="0"/>
                <a:t>second home? </a:t>
              </a:r>
              <a:endParaRPr lang="en-US" b="1" dirty="0"/>
            </a:p>
          </p:txBody>
        </p:sp>
      </p:grpSp>
      <p:sp>
        <p:nvSpPr>
          <p:cNvPr id="12" name="Rectangle 11"/>
          <p:cNvSpPr/>
          <p:nvPr/>
        </p:nvSpPr>
        <p:spPr>
          <a:xfrm>
            <a:off x="714322" y="2253734"/>
            <a:ext cx="2701977" cy="369332"/>
          </a:xfrm>
          <a:prstGeom prst="rect">
            <a:avLst/>
          </a:prstGeom>
          <a:solidFill>
            <a:srgbClr val="5E5E5E"/>
          </a:solidFill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en-GB" dirty="0">
                <a:solidFill>
                  <a:schemeClr val="bg1"/>
                </a:solidFill>
              </a:rPr>
              <a:t>1 Push Lawn </a:t>
            </a:r>
            <a:r>
              <a:rPr lang="en-GB" dirty="0" smtClean="0">
                <a:solidFill>
                  <a:schemeClr val="bg1"/>
                </a:solidFill>
              </a:rPr>
              <a:t>mower</a:t>
            </a:r>
            <a:endParaRPr lang="en-GB" i="1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14322" y="3980934"/>
            <a:ext cx="2105077" cy="369332"/>
          </a:xfrm>
          <a:prstGeom prst="rect">
            <a:avLst/>
          </a:prstGeom>
          <a:solidFill>
            <a:srgbClr val="5E5E5E"/>
          </a:solidFill>
        </p:spPr>
        <p:txBody>
          <a:bodyPr wrap="square">
            <a:spAutoFit/>
          </a:bodyPr>
          <a:lstStyle/>
          <a:p>
            <a:pPr lvl="0"/>
            <a:r>
              <a:rPr lang="en-GB" dirty="0" smtClean="0">
                <a:solidFill>
                  <a:schemeClr val="bg1"/>
                </a:solidFill>
              </a:rPr>
              <a:t>6 Lawn edger</a:t>
            </a:r>
            <a:endParaRPr lang="en-GB" i="1" dirty="0">
              <a:solidFill>
                <a:schemeClr val="bg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457700" y="2184400"/>
            <a:ext cx="4572000" cy="4165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/>
          <p:cNvGrpSpPr/>
          <p:nvPr/>
        </p:nvGrpSpPr>
        <p:grpSpPr>
          <a:xfrm>
            <a:off x="4605555" y="2903339"/>
            <a:ext cx="3959888" cy="369332"/>
            <a:chOff x="3859037" y="5939259"/>
            <a:chExt cx="3959888" cy="369332"/>
          </a:xfrm>
        </p:grpSpPr>
        <p:sp>
          <p:nvSpPr>
            <p:cNvPr id="41" name="Rectangle 40"/>
            <p:cNvSpPr/>
            <p:nvPr/>
          </p:nvSpPr>
          <p:spPr>
            <a:xfrm>
              <a:off x="4623852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41"/>
            <p:cNvSpPr/>
            <p:nvPr/>
          </p:nvSpPr>
          <p:spPr>
            <a:xfrm>
              <a:off x="4979139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42"/>
            <p:cNvSpPr/>
            <p:nvPr/>
          </p:nvSpPr>
          <p:spPr>
            <a:xfrm>
              <a:off x="5334426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43"/>
            <p:cNvSpPr/>
            <p:nvPr/>
          </p:nvSpPr>
          <p:spPr>
            <a:xfrm>
              <a:off x="5689713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6045000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400287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ectangle 46"/>
            <p:cNvSpPr/>
            <p:nvPr/>
          </p:nvSpPr>
          <p:spPr>
            <a:xfrm>
              <a:off x="6755574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ectangle 47"/>
            <p:cNvSpPr/>
            <p:nvPr/>
          </p:nvSpPr>
          <p:spPr>
            <a:xfrm>
              <a:off x="7110861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48"/>
            <p:cNvSpPr/>
            <p:nvPr/>
          </p:nvSpPr>
          <p:spPr>
            <a:xfrm>
              <a:off x="7466148" y="5955814"/>
              <a:ext cx="352777" cy="352777"/>
            </a:xfrm>
            <a:prstGeom prst="rect">
              <a:avLst/>
            </a:prstGeom>
            <a:noFill/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3859037" y="5939259"/>
              <a:ext cx="7749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4C4C4C"/>
                  </a:solidFill>
                  <a:latin typeface="Arial"/>
                  <a:cs typeface="Arial"/>
                </a:rPr>
                <a:t>Q1_S</a:t>
              </a:r>
              <a:endParaRPr lang="en-US" dirty="0">
                <a:solidFill>
                  <a:srgbClr val="4C4C4C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5370370" y="2921959"/>
            <a:ext cx="352777" cy="369332"/>
            <a:chOff x="5370370" y="2921959"/>
            <a:chExt cx="352777" cy="369332"/>
          </a:xfrm>
        </p:grpSpPr>
        <p:sp>
          <p:nvSpPr>
            <p:cNvPr id="58" name="Rectangle 57"/>
            <p:cNvSpPr/>
            <p:nvPr/>
          </p:nvSpPr>
          <p:spPr>
            <a:xfrm>
              <a:off x="5370370" y="2921971"/>
              <a:ext cx="352777" cy="352777"/>
            </a:xfrm>
            <a:prstGeom prst="rect">
              <a:avLst/>
            </a:prstGeom>
            <a:solidFill>
              <a:schemeClr val="accent2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5380489" y="2921959"/>
              <a:ext cx="277188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/>
                  <a:cs typeface="Arial"/>
                </a:rPr>
                <a:t>1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723147" y="2921971"/>
            <a:ext cx="352777" cy="373163"/>
            <a:chOff x="5723147" y="2921971"/>
            <a:chExt cx="352777" cy="373163"/>
          </a:xfrm>
        </p:grpSpPr>
        <p:sp>
          <p:nvSpPr>
            <p:cNvPr id="98" name="Rectangle 97"/>
            <p:cNvSpPr/>
            <p:nvPr/>
          </p:nvSpPr>
          <p:spPr>
            <a:xfrm>
              <a:off x="5723147" y="2921971"/>
              <a:ext cx="352777" cy="352777"/>
            </a:xfrm>
            <a:prstGeom prst="rect">
              <a:avLst/>
            </a:prstGeom>
            <a:solidFill>
              <a:schemeClr val="accent2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5726270" y="2925802"/>
              <a:ext cx="2834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/>
                  <a:cs typeface="Arial"/>
                </a:rPr>
                <a:t>8</a:t>
              </a:r>
              <a:endParaRPr lang="en-US" dirty="0">
                <a:latin typeface="Arial"/>
                <a:cs typeface="Arial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083454" y="2919452"/>
            <a:ext cx="352777" cy="374134"/>
            <a:chOff x="6083454" y="2919452"/>
            <a:chExt cx="352777" cy="374134"/>
          </a:xfrm>
        </p:grpSpPr>
        <p:sp>
          <p:nvSpPr>
            <p:cNvPr id="97" name="Rectangle 96"/>
            <p:cNvSpPr/>
            <p:nvPr/>
          </p:nvSpPr>
          <p:spPr>
            <a:xfrm>
              <a:off x="6083454" y="2919452"/>
              <a:ext cx="352777" cy="352777"/>
            </a:xfrm>
            <a:prstGeom prst="rect">
              <a:avLst/>
            </a:prstGeom>
            <a:solidFill>
              <a:schemeClr val="accent2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6094621" y="2924254"/>
              <a:ext cx="2834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/>
                  <a:cs typeface="Arial"/>
                </a:rPr>
                <a:t>6</a:t>
              </a:r>
              <a:endParaRPr lang="en-US" dirty="0">
                <a:latin typeface="Arial"/>
                <a:cs typeface="Arial"/>
              </a:endParaRPr>
            </a:p>
          </p:txBody>
        </p:sp>
      </p:grpSp>
      <p:sp>
        <p:nvSpPr>
          <p:cNvPr id="82" name="Rectangle 81"/>
          <p:cNvSpPr/>
          <p:nvPr/>
        </p:nvSpPr>
        <p:spPr>
          <a:xfrm>
            <a:off x="718247" y="4696272"/>
            <a:ext cx="3398831" cy="369332"/>
          </a:xfrm>
          <a:prstGeom prst="rect">
            <a:avLst/>
          </a:prstGeom>
          <a:solidFill>
            <a:srgbClr val="5E5E5E"/>
          </a:solidFill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en-GB" dirty="0">
                <a:solidFill>
                  <a:srgbClr val="FFFFFF"/>
                </a:solidFill>
              </a:rPr>
              <a:t>8 Hammer drill or power </a:t>
            </a:r>
            <a:r>
              <a:rPr lang="en-GB" dirty="0" smtClean="0">
                <a:solidFill>
                  <a:srgbClr val="FFFFFF"/>
                </a:solidFill>
              </a:rPr>
              <a:t>drill</a:t>
            </a:r>
            <a:endParaRPr lang="en-GB" i="1" dirty="0">
              <a:solidFill>
                <a:srgbClr val="FFFFFF"/>
              </a:solidFill>
            </a:endParaRPr>
          </a:p>
        </p:txBody>
      </p:sp>
      <p:grpSp>
        <p:nvGrpSpPr>
          <p:cNvPr id="109" name="Group 108"/>
          <p:cNvGrpSpPr/>
          <p:nvPr/>
        </p:nvGrpSpPr>
        <p:grpSpPr>
          <a:xfrm>
            <a:off x="7103209" y="4921200"/>
            <a:ext cx="352777" cy="369332"/>
            <a:chOff x="7818925" y="3556104"/>
            <a:chExt cx="352777" cy="369332"/>
          </a:xfrm>
        </p:grpSpPr>
        <p:sp>
          <p:nvSpPr>
            <p:cNvPr id="114" name="Rectangle 113"/>
            <p:cNvSpPr/>
            <p:nvPr/>
          </p:nvSpPr>
          <p:spPr>
            <a:xfrm>
              <a:off x="7818925" y="3556116"/>
              <a:ext cx="352777" cy="352777"/>
            </a:xfrm>
            <a:prstGeom prst="rect">
              <a:avLst/>
            </a:prstGeom>
            <a:solidFill>
              <a:schemeClr val="accent2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7829043" y="3556104"/>
              <a:ext cx="312067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/>
                  <a:cs typeface="Arial"/>
                </a:rPr>
                <a:t>6</a:t>
              </a:r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8032513" y="5229958"/>
            <a:ext cx="355286" cy="369332"/>
            <a:chOff x="7105842" y="3543404"/>
            <a:chExt cx="355286" cy="369332"/>
          </a:xfrm>
        </p:grpSpPr>
        <p:sp>
          <p:nvSpPr>
            <p:cNvPr id="112" name="Rectangle 111"/>
            <p:cNvSpPr/>
            <p:nvPr/>
          </p:nvSpPr>
          <p:spPr>
            <a:xfrm>
              <a:off x="7108351" y="3556116"/>
              <a:ext cx="352777" cy="352777"/>
            </a:xfrm>
            <a:prstGeom prst="rect">
              <a:avLst/>
            </a:prstGeom>
            <a:solidFill>
              <a:srgbClr val="FAE102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C800"/>
                </a:solidFill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7105842" y="3543404"/>
              <a:ext cx="2834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/>
                  <a:cs typeface="Arial"/>
                </a:rPr>
                <a:t>8</a:t>
              </a:r>
            </a:p>
          </p:txBody>
        </p:sp>
      </p:grpSp>
      <p:sp>
        <p:nvSpPr>
          <p:cNvPr id="111" name="TextBox 110"/>
          <p:cNvSpPr txBox="1"/>
          <p:nvPr/>
        </p:nvSpPr>
        <p:spPr>
          <a:xfrm>
            <a:off x="6814504" y="4039173"/>
            <a:ext cx="774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Q1_S</a:t>
            </a:r>
            <a:endParaRPr lang="en-US" dirty="0">
              <a:solidFill>
                <a:schemeClr val="tx2"/>
              </a:solidFill>
            </a:endParaRPr>
          </a:p>
        </p:txBody>
      </p:sp>
      <p:grpSp>
        <p:nvGrpSpPr>
          <p:cNvPr id="116" name="Group 115"/>
          <p:cNvGrpSpPr/>
          <p:nvPr/>
        </p:nvGrpSpPr>
        <p:grpSpPr>
          <a:xfrm>
            <a:off x="8053715" y="4551868"/>
            <a:ext cx="355286" cy="369332"/>
            <a:chOff x="7105842" y="3543404"/>
            <a:chExt cx="355286" cy="369332"/>
          </a:xfrm>
        </p:grpSpPr>
        <p:sp>
          <p:nvSpPr>
            <p:cNvPr id="117" name="Rectangle 116"/>
            <p:cNvSpPr/>
            <p:nvPr/>
          </p:nvSpPr>
          <p:spPr>
            <a:xfrm>
              <a:off x="7108351" y="3556116"/>
              <a:ext cx="352777" cy="352777"/>
            </a:xfrm>
            <a:prstGeom prst="rect">
              <a:avLst/>
            </a:prstGeom>
            <a:solidFill>
              <a:srgbClr val="FAE102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C800"/>
                </a:solidFill>
              </a:endParaRPr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7105842" y="3543404"/>
              <a:ext cx="2834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/>
                  <a:cs typeface="Arial"/>
                </a:rPr>
                <a:t>1</a:t>
              </a:r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4930554" y="4298014"/>
            <a:ext cx="1711545" cy="1711545"/>
            <a:chOff x="5692554" y="4298014"/>
            <a:chExt cx="1711545" cy="1711545"/>
          </a:xfrm>
        </p:grpSpPr>
        <p:sp>
          <p:nvSpPr>
            <p:cNvPr id="120" name="Oval 119"/>
            <p:cNvSpPr/>
            <p:nvPr/>
          </p:nvSpPr>
          <p:spPr>
            <a:xfrm>
              <a:off x="5692554" y="4298014"/>
              <a:ext cx="1711545" cy="1711545"/>
            </a:xfrm>
            <a:prstGeom prst="ellipse">
              <a:avLst/>
            </a:prstGeom>
            <a:noFill/>
            <a:ln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1" name="Group 120"/>
            <p:cNvGrpSpPr/>
            <p:nvPr/>
          </p:nvGrpSpPr>
          <p:grpSpPr>
            <a:xfrm>
              <a:off x="6911798" y="5061835"/>
              <a:ext cx="352777" cy="369332"/>
              <a:chOff x="7818925" y="3556104"/>
              <a:chExt cx="352777" cy="369332"/>
            </a:xfrm>
          </p:grpSpPr>
          <p:sp>
            <p:nvSpPr>
              <p:cNvPr id="125" name="Rectangle 124"/>
              <p:cNvSpPr/>
              <p:nvPr/>
            </p:nvSpPr>
            <p:spPr>
              <a:xfrm>
                <a:off x="7818925" y="3556116"/>
                <a:ext cx="352777" cy="35277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6" name="TextBox 125"/>
              <p:cNvSpPr txBox="1"/>
              <p:nvPr/>
            </p:nvSpPr>
            <p:spPr>
              <a:xfrm>
                <a:off x="7829043" y="3556104"/>
                <a:ext cx="312067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/>
                    <a:cs typeface="Arial"/>
                  </a:rPr>
                  <a:t>6</a:t>
                </a:r>
              </a:p>
            </p:txBody>
          </p:sp>
        </p:grpSp>
        <p:grpSp>
          <p:nvGrpSpPr>
            <p:cNvPr id="122" name="Group 121"/>
            <p:cNvGrpSpPr/>
            <p:nvPr/>
          </p:nvGrpSpPr>
          <p:grpSpPr>
            <a:xfrm>
              <a:off x="5908036" y="4897567"/>
              <a:ext cx="355286" cy="369332"/>
              <a:chOff x="7105842" y="3543404"/>
              <a:chExt cx="355286" cy="369332"/>
            </a:xfrm>
          </p:grpSpPr>
          <p:sp>
            <p:nvSpPr>
              <p:cNvPr id="123" name="Rectangle 122"/>
              <p:cNvSpPr/>
              <p:nvPr/>
            </p:nvSpPr>
            <p:spPr>
              <a:xfrm>
                <a:off x="7108351" y="3556116"/>
                <a:ext cx="352777" cy="352777"/>
              </a:xfrm>
              <a:prstGeom prst="rect">
                <a:avLst/>
              </a:prstGeom>
              <a:solidFill>
                <a:srgbClr val="FAE102"/>
              </a:solidFill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C800"/>
                  </a:solidFill>
                </a:endParaRPr>
              </a:p>
            </p:txBody>
          </p:sp>
          <p:sp>
            <p:nvSpPr>
              <p:cNvPr id="124" name="TextBox 123"/>
              <p:cNvSpPr txBox="1"/>
              <p:nvPr/>
            </p:nvSpPr>
            <p:spPr>
              <a:xfrm>
                <a:off x="7105842" y="3543404"/>
                <a:ext cx="28342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rial"/>
                    <a:cs typeface="Arial"/>
                  </a:rPr>
                  <a:t>4</a:t>
                </a:r>
                <a:endParaRPr lang="en-US" dirty="0">
                  <a:latin typeface="Arial"/>
                  <a:cs typeface="Arial"/>
                </a:endParaRPr>
              </a:p>
            </p:txBody>
          </p:sp>
        </p:grpSp>
      </p:grpSp>
      <p:sp>
        <p:nvSpPr>
          <p:cNvPr id="128" name="Oval 127"/>
          <p:cNvSpPr/>
          <p:nvPr/>
        </p:nvSpPr>
        <p:spPr>
          <a:xfrm>
            <a:off x="6999096" y="4309526"/>
            <a:ext cx="1711545" cy="1711545"/>
          </a:xfrm>
          <a:prstGeom prst="ellipse">
            <a:avLst/>
          </a:prstGeom>
          <a:noFill/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TextBox 134"/>
          <p:cNvSpPr txBox="1"/>
          <p:nvPr/>
        </p:nvSpPr>
        <p:spPr>
          <a:xfrm>
            <a:off x="4907423" y="4047060"/>
            <a:ext cx="4925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Q1</a:t>
            </a:r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92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635 -0.23959 C -0.30573 -0.21389 -0.3151 -0.18797 -0.28802 -0.17292 C -0.26094 -0.15788 -0.18438 -0.15556 -0.13333 -0.14954 C -0.08229 -0.14352 -0.00382 -0.16204 0.0184 -0.13704 C 0.04062 -0.11204 0.02031 -0.05602 3.88889E-6 4.07407E-6 " pathEditMode="relative" ptsTypes="aaaaA">
                                      <p:cBhvr>
                                        <p:cTn id="40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25383 -0.3368 L -5.27778E-6 3.7037E-7 " pathEditMode="relative" ptsTypes="AA">
                                      <p:cBhvr>
                                        <p:cTn id="44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11008 -0.28749 C -0.12258 -0.2567 -0.13508 -0.22569 -0.11667 -0.17777 C -0.09827 -0.12985 -0.04914 -0.06504 -5.55556E-6 6.2963E-6 " pathEditMode="relative" ptsTypes="aaA">
                                      <p:cBhvr>
                                        <p:cTn id="48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8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482600" y="1460500"/>
            <a:ext cx="7023100" cy="4418420"/>
            <a:chOff x="482600" y="1460500"/>
            <a:chExt cx="7023100" cy="4418420"/>
          </a:xfrm>
        </p:grpSpPr>
        <p:grpSp>
          <p:nvGrpSpPr>
            <p:cNvPr id="6" name="Group 5"/>
            <p:cNvGrpSpPr/>
            <p:nvPr/>
          </p:nvGrpSpPr>
          <p:grpSpPr>
            <a:xfrm>
              <a:off x="482600" y="1460500"/>
              <a:ext cx="7023100" cy="4418420"/>
              <a:chOff x="482600" y="1460500"/>
              <a:chExt cx="7023100" cy="4418420"/>
            </a:xfrm>
          </p:grpSpPr>
          <p:sp>
            <p:nvSpPr>
              <p:cNvPr id="14" name="Rectangle 13"/>
              <p:cNvSpPr/>
              <p:nvPr/>
            </p:nvSpPr>
            <p:spPr>
              <a:xfrm>
                <a:off x="482600" y="1460500"/>
                <a:ext cx="7023100" cy="4418420"/>
              </a:xfrm>
              <a:prstGeom prst="rect">
                <a:avLst/>
              </a:prstGeom>
              <a:gradFill>
                <a:gsLst>
                  <a:gs pos="0">
                    <a:srgbClr val="6C7DD1">
                      <a:alpha val="53000"/>
                    </a:srgbClr>
                  </a:gs>
                  <a:gs pos="100000">
                    <a:schemeClr val="bg1"/>
                  </a:gs>
                </a:gsLst>
              </a:gradFill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714323" y="2235200"/>
                <a:ext cx="3460520" cy="35548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>
                  <a:spcAft>
                    <a:spcPts val="600"/>
                  </a:spcAft>
                </a:pPr>
                <a:r>
                  <a:rPr lang="en-GB" dirty="0" smtClean="0"/>
                  <a:t>1 Push </a:t>
                </a:r>
                <a:r>
                  <a:rPr lang="en-GB" dirty="0"/>
                  <a:t>Lawn </a:t>
                </a:r>
                <a:r>
                  <a:rPr lang="en-GB" dirty="0" smtClean="0"/>
                  <a:t>mower</a:t>
                </a:r>
                <a:endParaRPr lang="en-GB" i="1" dirty="0"/>
              </a:p>
              <a:p>
                <a:pPr lvl="0">
                  <a:spcAft>
                    <a:spcPts val="600"/>
                  </a:spcAft>
                </a:pPr>
                <a:r>
                  <a:rPr lang="en-GB" dirty="0" smtClean="0"/>
                  <a:t>2 Riding </a:t>
                </a:r>
                <a:r>
                  <a:rPr lang="en-GB" dirty="0"/>
                  <a:t>Lawn </a:t>
                </a:r>
                <a:r>
                  <a:rPr lang="en-GB" dirty="0" smtClean="0"/>
                  <a:t>mower</a:t>
                </a:r>
                <a:endParaRPr lang="en-GB" i="1" dirty="0"/>
              </a:p>
              <a:p>
                <a:pPr lvl="0">
                  <a:spcAft>
                    <a:spcPts val="600"/>
                  </a:spcAft>
                </a:pPr>
                <a:r>
                  <a:rPr lang="en-GB" dirty="0" smtClean="0"/>
                  <a:t>3 Hedge trimmer</a:t>
                </a:r>
                <a:endParaRPr lang="en-GB" i="1" dirty="0"/>
              </a:p>
              <a:p>
                <a:pPr lvl="0">
                  <a:spcAft>
                    <a:spcPts val="600"/>
                  </a:spcAft>
                </a:pPr>
                <a:r>
                  <a:rPr lang="en-GB" dirty="0" smtClean="0"/>
                  <a:t>4 Chain sa</a:t>
                </a:r>
                <a:r>
                  <a:rPr lang="en-GB" i="1" dirty="0" smtClean="0"/>
                  <a:t>w</a:t>
                </a:r>
                <a:endParaRPr lang="en-GB" i="1" dirty="0"/>
              </a:p>
              <a:p>
                <a:pPr lvl="0">
                  <a:spcAft>
                    <a:spcPts val="600"/>
                  </a:spcAft>
                </a:pPr>
                <a:r>
                  <a:rPr lang="en-GB" dirty="0" smtClean="0"/>
                  <a:t>5 String trimmer</a:t>
                </a:r>
                <a:endParaRPr lang="en-GB" i="1" dirty="0"/>
              </a:p>
              <a:p>
                <a:pPr lvl="0">
                  <a:spcAft>
                    <a:spcPts val="600"/>
                  </a:spcAft>
                </a:pPr>
                <a:r>
                  <a:rPr lang="en-GB" dirty="0" smtClean="0"/>
                  <a:t>6 Lawn </a:t>
                </a:r>
                <a:r>
                  <a:rPr lang="en-GB" dirty="0"/>
                  <a:t>edger</a:t>
                </a:r>
                <a:r>
                  <a:rPr lang="en-GB" i="1" dirty="0"/>
                  <a:t> (21)</a:t>
                </a:r>
              </a:p>
              <a:p>
                <a:pPr lvl="0">
                  <a:spcAft>
                    <a:spcPts val="600"/>
                  </a:spcAft>
                </a:pPr>
                <a:r>
                  <a:rPr lang="en-GB" dirty="0" smtClean="0"/>
                  <a:t>7 Pressure Washer</a:t>
                </a:r>
                <a:endParaRPr lang="en-GB" i="1" dirty="0"/>
              </a:p>
              <a:p>
                <a:pPr lvl="0">
                  <a:spcAft>
                    <a:spcPts val="600"/>
                  </a:spcAft>
                </a:pPr>
                <a:r>
                  <a:rPr lang="en-GB" dirty="0" smtClean="0"/>
                  <a:t>8 Hammer </a:t>
                </a:r>
                <a:r>
                  <a:rPr lang="en-GB" dirty="0"/>
                  <a:t>drill or power drill</a:t>
                </a:r>
                <a:r>
                  <a:rPr lang="en-GB" i="1" dirty="0"/>
                  <a:t> (7)</a:t>
                </a:r>
              </a:p>
              <a:p>
                <a:pPr lvl="0">
                  <a:spcAft>
                    <a:spcPts val="600"/>
                  </a:spcAft>
                </a:pPr>
                <a:r>
                  <a:rPr lang="en-GB" dirty="0" smtClean="0"/>
                  <a:t>9 Power </a:t>
                </a:r>
                <a:r>
                  <a:rPr lang="en-GB" dirty="0"/>
                  <a:t>sander/orbital </a:t>
                </a:r>
                <a:r>
                  <a:rPr lang="en-GB" dirty="0" smtClean="0"/>
                  <a:t>sander</a:t>
                </a:r>
                <a:endParaRPr lang="en-GB" i="1" dirty="0"/>
              </a:p>
              <a:p>
                <a:pPr>
                  <a:spcAft>
                    <a:spcPts val="600"/>
                  </a:spcAft>
                </a:pPr>
                <a:endParaRPr lang="en-US" dirty="0"/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714323" y="1510268"/>
                <a:ext cx="608419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/>
                  <a:t>Q1_S. Which of these power tools do you own at your </a:t>
                </a:r>
                <a:br>
                  <a:rPr lang="en-US" b="1" dirty="0" smtClean="0"/>
                </a:br>
                <a:r>
                  <a:rPr lang="en-US" b="1" dirty="0" smtClean="0"/>
                  <a:t>second home? </a:t>
                </a:r>
                <a:endParaRPr lang="en-US" b="1" dirty="0"/>
              </a:p>
            </p:txBody>
          </p:sp>
        </p:grpSp>
        <p:sp>
          <p:nvSpPr>
            <p:cNvPr id="12" name="Rectangle 11"/>
            <p:cNvSpPr/>
            <p:nvPr/>
          </p:nvSpPr>
          <p:spPr>
            <a:xfrm>
              <a:off x="714322" y="2253734"/>
              <a:ext cx="2701977" cy="369332"/>
            </a:xfrm>
            <a:prstGeom prst="rect">
              <a:avLst/>
            </a:prstGeom>
            <a:solidFill>
              <a:srgbClr val="5E5E5E"/>
            </a:solidFill>
          </p:spPr>
          <p:txBody>
            <a:bodyPr wrap="square">
              <a:spAutoFit/>
            </a:bodyPr>
            <a:lstStyle/>
            <a:p>
              <a:pPr lvl="0">
                <a:spcAft>
                  <a:spcPts val="600"/>
                </a:spcAft>
              </a:pPr>
              <a:r>
                <a:rPr lang="en-GB" dirty="0">
                  <a:solidFill>
                    <a:schemeClr val="bg1"/>
                  </a:solidFill>
                </a:rPr>
                <a:t>1 Push Lawn </a:t>
              </a:r>
              <a:r>
                <a:rPr lang="en-GB" dirty="0" smtClean="0">
                  <a:solidFill>
                    <a:schemeClr val="bg1"/>
                  </a:solidFill>
                </a:rPr>
                <a:t>mower</a:t>
              </a:r>
              <a:endParaRPr lang="en-GB" i="1" dirty="0">
                <a:solidFill>
                  <a:schemeClr val="bg1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14322" y="3980934"/>
              <a:ext cx="2105077" cy="369332"/>
            </a:xfrm>
            <a:prstGeom prst="rect">
              <a:avLst/>
            </a:prstGeom>
            <a:solidFill>
              <a:srgbClr val="5E5E5E"/>
            </a:solidFill>
          </p:spPr>
          <p:txBody>
            <a:bodyPr wrap="square">
              <a:spAutoFit/>
            </a:bodyPr>
            <a:lstStyle/>
            <a:p>
              <a:pPr lvl="0"/>
              <a:r>
                <a:rPr lang="en-GB" dirty="0" smtClean="0">
                  <a:solidFill>
                    <a:schemeClr val="bg1"/>
                  </a:solidFill>
                </a:rPr>
                <a:t>6 Lawn edger</a:t>
              </a:r>
              <a:endParaRPr lang="en-GB" i="1" dirty="0">
                <a:solidFill>
                  <a:schemeClr val="bg1"/>
                </a:solidFill>
              </a:endParaRPr>
            </a:p>
          </p:txBody>
        </p:sp>
        <p:sp>
          <p:nvSpPr>
            <p:cNvPr id="82" name="Rectangle 81"/>
            <p:cNvSpPr/>
            <p:nvPr/>
          </p:nvSpPr>
          <p:spPr>
            <a:xfrm>
              <a:off x="718247" y="4696272"/>
              <a:ext cx="3398831" cy="369332"/>
            </a:xfrm>
            <a:prstGeom prst="rect">
              <a:avLst/>
            </a:prstGeom>
            <a:solidFill>
              <a:srgbClr val="5E5E5E"/>
            </a:solidFill>
          </p:spPr>
          <p:txBody>
            <a:bodyPr wrap="square">
              <a:spAutoFit/>
            </a:bodyPr>
            <a:lstStyle/>
            <a:p>
              <a:pPr lvl="0">
                <a:spcAft>
                  <a:spcPts val="600"/>
                </a:spcAft>
              </a:pPr>
              <a:r>
                <a:rPr lang="en-GB" dirty="0">
                  <a:solidFill>
                    <a:srgbClr val="FFFFFF"/>
                  </a:solidFill>
                </a:rPr>
                <a:t>8 Hammer drill or power </a:t>
              </a:r>
              <a:r>
                <a:rPr lang="en-GB" dirty="0" smtClean="0">
                  <a:solidFill>
                    <a:srgbClr val="FFFFFF"/>
                  </a:solidFill>
                </a:rPr>
                <a:t>drill</a:t>
              </a:r>
              <a:endParaRPr lang="en-GB" i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Intersection and Union operators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457700" y="2184400"/>
            <a:ext cx="4572000" cy="4165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4605555" y="2903339"/>
            <a:ext cx="3959888" cy="391795"/>
            <a:chOff x="4605555" y="2903339"/>
            <a:chExt cx="3959888" cy="391795"/>
          </a:xfrm>
        </p:grpSpPr>
        <p:grpSp>
          <p:nvGrpSpPr>
            <p:cNvPr id="40" name="Group 39"/>
            <p:cNvGrpSpPr/>
            <p:nvPr/>
          </p:nvGrpSpPr>
          <p:grpSpPr>
            <a:xfrm>
              <a:off x="4605555" y="2903339"/>
              <a:ext cx="3959888" cy="369332"/>
              <a:chOff x="3859037" y="5939259"/>
              <a:chExt cx="3959888" cy="369332"/>
            </a:xfrm>
          </p:grpSpPr>
          <p:sp>
            <p:nvSpPr>
              <p:cNvPr id="41" name="Rectangle 40"/>
              <p:cNvSpPr/>
              <p:nvPr/>
            </p:nvSpPr>
            <p:spPr>
              <a:xfrm>
                <a:off x="4623852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Rectangle 41"/>
              <p:cNvSpPr/>
              <p:nvPr/>
            </p:nvSpPr>
            <p:spPr>
              <a:xfrm>
                <a:off x="4979139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Rectangle 42"/>
              <p:cNvSpPr/>
              <p:nvPr/>
            </p:nvSpPr>
            <p:spPr>
              <a:xfrm>
                <a:off x="5334426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Rectangle 43"/>
              <p:cNvSpPr/>
              <p:nvPr/>
            </p:nvSpPr>
            <p:spPr>
              <a:xfrm>
                <a:off x="5689713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Rectangle 44"/>
              <p:cNvSpPr/>
              <p:nvPr/>
            </p:nvSpPr>
            <p:spPr>
              <a:xfrm>
                <a:off x="6045000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Rectangle 45"/>
              <p:cNvSpPr/>
              <p:nvPr/>
            </p:nvSpPr>
            <p:spPr>
              <a:xfrm>
                <a:off x="6400287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Rectangle 46"/>
              <p:cNvSpPr/>
              <p:nvPr/>
            </p:nvSpPr>
            <p:spPr>
              <a:xfrm>
                <a:off x="6755574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Rectangle 47"/>
              <p:cNvSpPr/>
              <p:nvPr/>
            </p:nvSpPr>
            <p:spPr>
              <a:xfrm>
                <a:off x="7110861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Rectangle 48"/>
              <p:cNvSpPr/>
              <p:nvPr/>
            </p:nvSpPr>
            <p:spPr>
              <a:xfrm>
                <a:off x="7466148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3859037" y="5939259"/>
                <a:ext cx="77493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rgbClr val="4C4C4C"/>
                    </a:solidFill>
                    <a:latin typeface="Arial"/>
                    <a:cs typeface="Arial"/>
                  </a:rPr>
                  <a:t>Q1_S</a:t>
                </a:r>
                <a:endParaRPr lang="en-US" dirty="0">
                  <a:solidFill>
                    <a:srgbClr val="4C4C4C"/>
                  </a:solidFill>
                  <a:latin typeface="Arial"/>
                  <a:cs typeface="Arial"/>
                </a:endParaRP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5370370" y="2921959"/>
              <a:ext cx="352777" cy="369332"/>
              <a:chOff x="5370370" y="2921959"/>
              <a:chExt cx="352777" cy="369332"/>
            </a:xfrm>
          </p:grpSpPr>
          <p:sp>
            <p:nvSpPr>
              <p:cNvPr id="58" name="Rectangle 57"/>
              <p:cNvSpPr/>
              <p:nvPr/>
            </p:nvSpPr>
            <p:spPr>
              <a:xfrm>
                <a:off x="5370370" y="2921971"/>
                <a:ext cx="352777" cy="35277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TextBox 58"/>
              <p:cNvSpPr txBox="1"/>
              <p:nvPr/>
            </p:nvSpPr>
            <p:spPr>
              <a:xfrm>
                <a:off x="5380489" y="2921959"/>
                <a:ext cx="277188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/>
                    <a:cs typeface="Arial"/>
                  </a:rPr>
                  <a:t>1</a:t>
                </a: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5726270" y="2921971"/>
              <a:ext cx="356004" cy="373163"/>
              <a:chOff x="5726270" y="2921971"/>
              <a:chExt cx="356004" cy="373163"/>
            </a:xfrm>
          </p:grpSpPr>
          <p:sp>
            <p:nvSpPr>
              <p:cNvPr id="98" name="Rectangle 97"/>
              <p:cNvSpPr/>
              <p:nvPr/>
            </p:nvSpPr>
            <p:spPr>
              <a:xfrm>
                <a:off x="5729497" y="2921971"/>
                <a:ext cx="352777" cy="35277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5726270" y="2925802"/>
                <a:ext cx="28342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rial"/>
                    <a:cs typeface="Arial"/>
                  </a:rPr>
                  <a:t>8</a:t>
                </a:r>
                <a:endParaRPr lang="en-US" dirty="0">
                  <a:latin typeface="Arial"/>
                  <a:cs typeface="Arial"/>
                </a:endParaRPr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>
              <a:off x="6083454" y="2919452"/>
              <a:ext cx="352777" cy="374134"/>
              <a:chOff x="6083454" y="2919452"/>
              <a:chExt cx="352777" cy="374134"/>
            </a:xfrm>
          </p:grpSpPr>
          <p:sp>
            <p:nvSpPr>
              <p:cNvPr id="97" name="Rectangle 96"/>
              <p:cNvSpPr/>
              <p:nvPr/>
            </p:nvSpPr>
            <p:spPr>
              <a:xfrm>
                <a:off x="6083454" y="2919452"/>
                <a:ext cx="352777" cy="35277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" name="TextBox 98"/>
              <p:cNvSpPr txBox="1"/>
              <p:nvPr/>
            </p:nvSpPr>
            <p:spPr>
              <a:xfrm>
                <a:off x="6094621" y="2924254"/>
                <a:ext cx="28342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rial"/>
                    <a:cs typeface="Arial"/>
                  </a:rPr>
                  <a:t>6</a:t>
                </a:r>
                <a:endParaRPr lang="en-US" dirty="0">
                  <a:latin typeface="Arial"/>
                  <a:cs typeface="Arial"/>
                </a:endParaRPr>
              </a:p>
            </p:txBody>
          </p:sp>
        </p:grpSp>
      </p:grpSp>
      <p:grpSp>
        <p:nvGrpSpPr>
          <p:cNvPr id="78" name="Group 77"/>
          <p:cNvGrpSpPr/>
          <p:nvPr/>
        </p:nvGrpSpPr>
        <p:grpSpPr>
          <a:xfrm>
            <a:off x="7103209" y="4921200"/>
            <a:ext cx="352777" cy="369332"/>
            <a:chOff x="7818925" y="3556104"/>
            <a:chExt cx="352777" cy="369332"/>
          </a:xfrm>
        </p:grpSpPr>
        <p:sp>
          <p:nvSpPr>
            <p:cNvPr id="79" name="Rectangle 78"/>
            <p:cNvSpPr/>
            <p:nvPr/>
          </p:nvSpPr>
          <p:spPr>
            <a:xfrm>
              <a:off x="7818925" y="3556116"/>
              <a:ext cx="352777" cy="352777"/>
            </a:xfrm>
            <a:prstGeom prst="rect">
              <a:avLst/>
            </a:prstGeom>
            <a:solidFill>
              <a:schemeClr val="accent2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7829043" y="3556104"/>
              <a:ext cx="312067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/>
                  <a:cs typeface="Arial"/>
                </a:rPr>
                <a:t>6</a:t>
              </a:r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8032513" y="5229958"/>
            <a:ext cx="355286" cy="369332"/>
            <a:chOff x="7105842" y="3543404"/>
            <a:chExt cx="355286" cy="369332"/>
          </a:xfrm>
        </p:grpSpPr>
        <p:sp>
          <p:nvSpPr>
            <p:cNvPr id="83" name="Rectangle 82"/>
            <p:cNvSpPr/>
            <p:nvPr/>
          </p:nvSpPr>
          <p:spPr>
            <a:xfrm>
              <a:off x="7108351" y="3556116"/>
              <a:ext cx="352777" cy="352777"/>
            </a:xfrm>
            <a:prstGeom prst="rect">
              <a:avLst/>
            </a:prstGeom>
            <a:solidFill>
              <a:srgbClr val="FAE102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C800"/>
                </a:solidFill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7105842" y="3543404"/>
              <a:ext cx="2834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/>
                  <a:cs typeface="Arial"/>
                </a:rPr>
                <a:t>8</a:t>
              </a:r>
            </a:p>
          </p:txBody>
        </p:sp>
      </p:grpSp>
      <p:sp>
        <p:nvSpPr>
          <p:cNvPr id="85" name="TextBox 84"/>
          <p:cNvSpPr txBox="1"/>
          <p:nvPr/>
        </p:nvSpPr>
        <p:spPr>
          <a:xfrm>
            <a:off x="6814504" y="4039173"/>
            <a:ext cx="774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Q1_S</a:t>
            </a:r>
            <a:endParaRPr lang="en-US" dirty="0">
              <a:solidFill>
                <a:schemeClr val="tx2"/>
              </a:solidFill>
            </a:endParaRPr>
          </a:p>
        </p:txBody>
      </p:sp>
      <p:grpSp>
        <p:nvGrpSpPr>
          <p:cNvPr id="86" name="Group 85"/>
          <p:cNvGrpSpPr/>
          <p:nvPr/>
        </p:nvGrpSpPr>
        <p:grpSpPr>
          <a:xfrm>
            <a:off x="8053715" y="4551868"/>
            <a:ext cx="355286" cy="369332"/>
            <a:chOff x="7105842" y="3543404"/>
            <a:chExt cx="355286" cy="369332"/>
          </a:xfrm>
        </p:grpSpPr>
        <p:sp>
          <p:nvSpPr>
            <p:cNvPr id="87" name="Rectangle 86"/>
            <p:cNvSpPr/>
            <p:nvPr/>
          </p:nvSpPr>
          <p:spPr>
            <a:xfrm>
              <a:off x="7108351" y="3556116"/>
              <a:ext cx="352777" cy="352777"/>
            </a:xfrm>
            <a:prstGeom prst="rect">
              <a:avLst/>
            </a:prstGeom>
            <a:solidFill>
              <a:srgbClr val="FAE102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C800"/>
                </a:solidFill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7105842" y="3543404"/>
              <a:ext cx="2834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/>
                  <a:cs typeface="Arial"/>
                </a:rPr>
                <a:t>1</a:t>
              </a:r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4930554" y="4298014"/>
            <a:ext cx="1711545" cy="1711545"/>
            <a:chOff x="5692554" y="4298014"/>
            <a:chExt cx="1711545" cy="1711545"/>
          </a:xfrm>
        </p:grpSpPr>
        <p:sp>
          <p:nvSpPr>
            <p:cNvPr id="90" name="Oval 89"/>
            <p:cNvSpPr/>
            <p:nvPr/>
          </p:nvSpPr>
          <p:spPr>
            <a:xfrm>
              <a:off x="5692554" y="4298014"/>
              <a:ext cx="1711545" cy="1711545"/>
            </a:xfrm>
            <a:prstGeom prst="ellipse">
              <a:avLst/>
            </a:prstGeom>
            <a:noFill/>
            <a:ln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1" name="Group 90"/>
            <p:cNvGrpSpPr/>
            <p:nvPr/>
          </p:nvGrpSpPr>
          <p:grpSpPr>
            <a:xfrm>
              <a:off x="6911798" y="5061835"/>
              <a:ext cx="352777" cy="369332"/>
              <a:chOff x="7818925" y="3556104"/>
              <a:chExt cx="352777" cy="369332"/>
            </a:xfrm>
          </p:grpSpPr>
          <p:sp>
            <p:nvSpPr>
              <p:cNvPr id="102" name="Rectangle 101"/>
              <p:cNvSpPr/>
              <p:nvPr/>
            </p:nvSpPr>
            <p:spPr>
              <a:xfrm>
                <a:off x="7818925" y="3556116"/>
                <a:ext cx="352777" cy="35277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TextBox 106"/>
              <p:cNvSpPr txBox="1"/>
              <p:nvPr/>
            </p:nvSpPr>
            <p:spPr>
              <a:xfrm>
                <a:off x="7829043" y="3556104"/>
                <a:ext cx="312067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/>
                    <a:cs typeface="Arial"/>
                  </a:rPr>
                  <a:t>6</a:t>
                </a:r>
              </a:p>
            </p:txBody>
          </p:sp>
        </p:grpSp>
        <p:grpSp>
          <p:nvGrpSpPr>
            <p:cNvPr id="92" name="Group 91"/>
            <p:cNvGrpSpPr/>
            <p:nvPr/>
          </p:nvGrpSpPr>
          <p:grpSpPr>
            <a:xfrm>
              <a:off x="5908036" y="4897567"/>
              <a:ext cx="355286" cy="369332"/>
              <a:chOff x="7105842" y="3543404"/>
              <a:chExt cx="355286" cy="369332"/>
            </a:xfrm>
          </p:grpSpPr>
          <p:sp>
            <p:nvSpPr>
              <p:cNvPr id="100" name="Rectangle 99"/>
              <p:cNvSpPr/>
              <p:nvPr/>
            </p:nvSpPr>
            <p:spPr>
              <a:xfrm>
                <a:off x="7108351" y="3556116"/>
                <a:ext cx="352777" cy="352777"/>
              </a:xfrm>
              <a:prstGeom prst="rect">
                <a:avLst/>
              </a:prstGeom>
              <a:solidFill>
                <a:srgbClr val="FAE102"/>
              </a:solidFill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C800"/>
                  </a:solidFill>
                </a:endParaRPr>
              </a:p>
            </p:txBody>
          </p:sp>
          <p:sp>
            <p:nvSpPr>
              <p:cNvPr id="101" name="TextBox 100"/>
              <p:cNvSpPr txBox="1"/>
              <p:nvPr/>
            </p:nvSpPr>
            <p:spPr>
              <a:xfrm>
                <a:off x="7105842" y="3543404"/>
                <a:ext cx="28342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rial"/>
                    <a:cs typeface="Arial"/>
                  </a:rPr>
                  <a:t>4</a:t>
                </a:r>
                <a:endParaRPr lang="en-US" dirty="0">
                  <a:latin typeface="Arial"/>
                  <a:cs typeface="Arial"/>
                </a:endParaRPr>
              </a:p>
            </p:txBody>
          </p:sp>
        </p:grpSp>
      </p:grpSp>
      <p:sp>
        <p:nvSpPr>
          <p:cNvPr id="119" name="Oval 118"/>
          <p:cNvSpPr/>
          <p:nvPr/>
        </p:nvSpPr>
        <p:spPr>
          <a:xfrm>
            <a:off x="6999096" y="4309526"/>
            <a:ext cx="1711545" cy="1711545"/>
          </a:xfrm>
          <a:prstGeom prst="ellipse">
            <a:avLst/>
          </a:prstGeom>
          <a:noFill/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TextBox 119"/>
          <p:cNvSpPr txBox="1"/>
          <p:nvPr/>
        </p:nvSpPr>
        <p:spPr>
          <a:xfrm>
            <a:off x="4907423" y="4047060"/>
            <a:ext cx="4925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Q1</a:t>
            </a:r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3350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5000">
        <p:cut/>
      </p:transition>
    </mc:Choice>
    <mc:Fallback xmlns="">
      <p:transition xmlns:p14="http://schemas.microsoft.com/office/powerpoint/2010/main" advClick="0" advTm="50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Intersection and Union operators</a:t>
            </a:r>
            <a:endParaRPr lang="en-US" dirty="0">
              <a:latin typeface="Arial"/>
              <a:cs typeface="Arial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7103209" y="4921200"/>
            <a:ext cx="352777" cy="369332"/>
            <a:chOff x="7103209" y="4921200"/>
            <a:chExt cx="352777" cy="369332"/>
          </a:xfrm>
        </p:grpSpPr>
        <p:sp>
          <p:nvSpPr>
            <p:cNvPr id="26" name="Rectangle 25"/>
            <p:cNvSpPr/>
            <p:nvPr/>
          </p:nvSpPr>
          <p:spPr>
            <a:xfrm>
              <a:off x="7103209" y="4921212"/>
              <a:ext cx="352777" cy="352777"/>
            </a:xfrm>
            <a:prstGeom prst="rect">
              <a:avLst/>
            </a:prstGeom>
            <a:solidFill>
              <a:schemeClr val="accent2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113327" y="4921200"/>
              <a:ext cx="312067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/>
                  <a:cs typeface="Arial"/>
                </a:rPr>
                <a:t>6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8032513" y="5229958"/>
            <a:ext cx="355286" cy="369332"/>
            <a:chOff x="8032513" y="5229958"/>
            <a:chExt cx="355286" cy="369332"/>
          </a:xfrm>
        </p:grpSpPr>
        <p:sp>
          <p:nvSpPr>
            <p:cNvPr id="29" name="Rectangle 28"/>
            <p:cNvSpPr/>
            <p:nvPr/>
          </p:nvSpPr>
          <p:spPr>
            <a:xfrm>
              <a:off x="8035022" y="5242670"/>
              <a:ext cx="352777" cy="352777"/>
            </a:xfrm>
            <a:prstGeom prst="rect">
              <a:avLst/>
            </a:prstGeom>
            <a:solidFill>
              <a:srgbClr val="FAE102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C800"/>
                </a:solidFill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8032513" y="5229958"/>
              <a:ext cx="2834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/>
                  <a:cs typeface="Arial"/>
                </a:rPr>
                <a:t>8</a:t>
              </a: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6814504" y="4039173"/>
            <a:ext cx="774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Q1_S</a:t>
            </a:r>
            <a:endParaRPr lang="en-US" dirty="0">
              <a:solidFill>
                <a:schemeClr val="tx2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8053715" y="4551868"/>
            <a:ext cx="355286" cy="369332"/>
            <a:chOff x="8053715" y="4551868"/>
            <a:chExt cx="355286" cy="369332"/>
          </a:xfrm>
        </p:grpSpPr>
        <p:sp>
          <p:nvSpPr>
            <p:cNvPr id="33" name="Rectangle 32"/>
            <p:cNvSpPr/>
            <p:nvPr/>
          </p:nvSpPr>
          <p:spPr>
            <a:xfrm>
              <a:off x="8056224" y="4564580"/>
              <a:ext cx="352777" cy="352777"/>
            </a:xfrm>
            <a:prstGeom prst="rect">
              <a:avLst/>
            </a:prstGeom>
            <a:solidFill>
              <a:srgbClr val="FAE102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C800"/>
                </a:solidFill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8053715" y="4551868"/>
              <a:ext cx="2834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/>
                  <a:cs typeface="Arial"/>
                </a:rPr>
                <a:t>1</a:t>
              </a:r>
            </a:p>
          </p:txBody>
        </p:sp>
      </p:grpSp>
      <p:sp>
        <p:nvSpPr>
          <p:cNvPr id="36" name="Oval 35"/>
          <p:cNvSpPr/>
          <p:nvPr/>
        </p:nvSpPr>
        <p:spPr>
          <a:xfrm>
            <a:off x="4930554" y="4298014"/>
            <a:ext cx="1711545" cy="1711545"/>
          </a:xfrm>
          <a:prstGeom prst="ellipse">
            <a:avLst/>
          </a:prstGeom>
          <a:noFill/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6149798" y="5061835"/>
            <a:ext cx="352777" cy="369332"/>
            <a:chOff x="7818925" y="3556104"/>
            <a:chExt cx="352777" cy="369332"/>
          </a:xfrm>
        </p:grpSpPr>
        <p:sp>
          <p:nvSpPr>
            <p:cNvPr id="41" name="Rectangle 40"/>
            <p:cNvSpPr/>
            <p:nvPr/>
          </p:nvSpPr>
          <p:spPr>
            <a:xfrm>
              <a:off x="7818925" y="3556116"/>
              <a:ext cx="352777" cy="352777"/>
            </a:xfrm>
            <a:prstGeom prst="rect">
              <a:avLst/>
            </a:prstGeom>
            <a:solidFill>
              <a:schemeClr val="accent2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7829043" y="3556104"/>
              <a:ext cx="312067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/>
                  <a:cs typeface="Arial"/>
                </a:rPr>
                <a:t>6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5146036" y="4897567"/>
            <a:ext cx="355286" cy="369332"/>
            <a:chOff x="7105842" y="3543404"/>
            <a:chExt cx="355286" cy="369332"/>
          </a:xfrm>
        </p:grpSpPr>
        <p:sp>
          <p:nvSpPr>
            <p:cNvPr id="39" name="Rectangle 38"/>
            <p:cNvSpPr/>
            <p:nvPr/>
          </p:nvSpPr>
          <p:spPr>
            <a:xfrm>
              <a:off x="7108351" y="3556116"/>
              <a:ext cx="352777" cy="352777"/>
            </a:xfrm>
            <a:prstGeom prst="rect">
              <a:avLst/>
            </a:prstGeom>
            <a:solidFill>
              <a:srgbClr val="FAE102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C800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7105842" y="3543404"/>
              <a:ext cx="2834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/>
                  <a:cs typeface="Arial"/>
                </a:rPr>
                <a:t>4</a:t>
              </a:r>
              <a:endParaRPr lang="en-US" dirty="0">
                <a:latin typeface="Arial"/>
                <a:cs typeface="Arial"/>
              </a:endParaRPr>
            </a:p>
          </p:txBody>
        </p:sp>
      </p:grpSp>
      <p:sp>
        <p:nvSpPr>
          <p:cNvPr id="43" name="Oval 42"/>
          <p:cNvSpPr/>
          <p:nvPr/>
        </p:nvSpPr>
        <p:spPr>
          <a:xfrm>
            <a:off x="6999096" y="4309526"/>
            <a:ext cx="1711545" cy="1711545"/>
          </a:xfrm>
          <a:prstGeom prst="ellipse">
            <a:avLst/>
          </a:prstGeom>
          <a:noFill/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907423" y="4047060"/>
            <a:ext cx="4925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Q1</a:t>
            </a:r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208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2000">
        <p:cut/>
      </p:transition>
    </mc:Choice>
    <mc:Fallback xmlns="">
      <p:transition xmlns:p14="http://schemas.microsoft.com/office/powerpoint/2010/main" advClick="0" advTm="2000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07407E-6 C 0.05052 -0.06921 0.10104 -0.13842 0.11858 -0.19375 C 0.13611 -0.24907 0.12031 -0.29074 0.10469 -0.33217 " pathEditMode="relative" ptsTypes="aaA">
                                      <p:cBhvr>
                                        <p:cTn id="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07407E-6 C 0.00226 -0.08842 0.00469 -0.17662 0.01389 -0.23194 C 0.02309 -0.28727 0.03889 -0.30972 0.05469 -0.33194 " pathEditMode="relative" ptsTypes="aaA">
                                      <p:cBhvr>
                                        <p:cTn id="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1.11111E-6 C -0.00451 -0.08773 -0.00833 -0.17523 0.00035 -0.23079 C 0.0092 -0.28658 0.03108 -0.31065 0.05295 -0.33449 " pathEditMode="relative" rAng="0" ptsTypes="aaA">
                                      <p:cBhvr>
                                        <p:cTn id="1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74" y="-1673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8 -7.40741E-7 C 0.00364 -0.08449 0.00798 -0.16852 -0.00122 -0.22454 C -0.01007 -0.28055 -0.03177 -0.30856 -0.0533 -0.33634 " pathEditMode="relative" rAng="0" ptsTypes="aaA">
                                      <p:cBhvr>
                                        <p:cTn id="12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7" y="-1682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 -0.00023 C -0.00382 -0.11041 -0.00677 -0.2206 0.00208 -0.27801 C 0.01094 -0.33541 0.03142 -0.34004 0.05208 -0.34467 " pathEditMode="relative" ptsTypes="aaA">
                                      <p:cBhvr>
                                        <p:cTn id="1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7037E-6 L 0.05278 -0.34815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9" y="-17407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44444E-6 L -0.05122 -0.3275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9" y="-1638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7.40741E-7 C 0.00243 -0.0625 0.00504 -0.12477 -0.00468 -0.17917 C -0.01441 -0.23357 -0.03645 -0.28056 -0.05833 -0.32732 " pathEditMode="relative" rAng="0" ptsTypes="aaA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4" y="-16366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 -0.00046 C 0.00711 -0.07893 0.01493 -0.15741 0.00573 -0.21273 C -0.00348 -0.26805 -0.02986 -0.30046 -0.05625 -0.33264 " pathEditMode="relative" ptsTypes="aaA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6" grpId="0" animBg="1"/>
      <p:bldP spid="43" grpId="0" animBg="1"/>
      <p:bldP spid="4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5392486" y="2011806"/>
            <a:ext cx="2847756" cy="1710566"/>
            <a:chOff x="5392486" y="2011806"/>
            <a:chExt cx="2847756" cy="1710566"/>
          </a:xfrm>
        </p:grpSpPr>
        <p:sp>
          <p:nvSpPr>
            <p:cNvPr id="7" name="Chord 6"/>
            <p:cNvSpPr/>
            <p:nvPr/>
          </p:nvSpPr>
          <p:spPr>
            <a:xfrm>
              <a:off x="6512243" y="2012015"/>
              <a:ext cx="1727999" cy="1710357"/>
            </a:xfrm>
            <a:prstGeom prst="chord">
              <a:avLst>
                <a:gd name="adj1" fmla="val 7895738"/>
                <a:gd name="adj2" fmla="val 13766344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Chord 73"/>
            <p:cNvSpPr/>
            <p:nvPr/>
          </p:nvSpPr>
          <p:spPr>
            <a:xfrm flipH="1">
              <a:off x="5392486" y="2011806"/>
              <a:ext cx="1727999" cy="1710357"/>
            </a:xfrm>
            <a:prstGeom prst="chord">
              <a:avLst>
                <a:gd name="adj1" fmla="val 7737603"/>
                <a:gd name="adj2" fmla="val 13766344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Intersection and Union operators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17" name="Content Placeholder 16"/>
          <p:cNvSpPr>
            <a:spLocks noGrp="1"/>
          </p:cNvSpPr>
          <p:nvPr>
            <p:ph idx="1"/>
          </p:nvPr>
        </p:nvSpPr>
        <p:spPr>
          <a:xfrm>
            <a:off x="714323" y="1295400"/>
            <a:ext cx="7879344" cy="1387310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dirty="0" smtClean="0"/>
              <a:t>The union of these two sets</a:t>
            </a:r>
          </a:p>
          <a:p>
            <a:pPr lvl="1"/>
            <a:r>
              <a:rPr lang="en-US" dirty="0" smtClean="0">
                <a:latin typeface="Courier"/>
                <a:cs typeface="Courier"/>
              </a:rPr>
              <a:t>Q1 union Q1_S</a:t>
            </a:r>
          </a:p>
        </p:txBody>
      </p:sp>
      <p:grpSp>
        <p:nvGrpSpPr>
          <p:cNvPr id="48" name="Group 47"/>
          <p:cNvGrpSpPr/>
          <p:nvPr/>
        </p:nvGrpSpPr>
        <p:grpSpPr>
          <a:xfrm>
            <a:off x="7516026" y="2952425"/>
            <a:ext cx="355286" cy="369332"/>
            <a:chOff x="7105842" y="3543404"/>
            <a:chExt cx="355286" cy="369332"/>
          </a:xfrm>
        </p:grpSpPr>
        <p:sp>
          <p:nvSpPr>
            <p:cNvPr id="49" name="Rectangle 48"/>
            <p:cNvSpPr/>
            <p:nvPr/>
          </p:nvSpPr>
          <p:spPr>
            <a:xfrm>
              <a:off x="7108351" y="3556116"/>
              <a:ext cx="352777" cy="352777"/>
            </a:xfrm>
            <a:prstGeom prst="rect">
              <a:avLst/>
            </a:prstGeom>
            <a:solidFill>
              <a:srgbClr val="FAE102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C800"/>
                </a:solidFill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7105842" y="3543404"/>
              <a:ext cx="2834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/>
                  <a:cs typeface="Arial"/>
                </a:rPr>
                <a:t>8</a:t>
              </a:r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7764415" y="1761640"/>
            <a:ext cx="774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Q1_S</a:t>
            </a:r>
            <a:endParaRPr lang="en-US" dirty="0">
              <a:solidFill>
                <a:schemeClr val="tx2"/>
              </a:solidFill>
            </a:endParaRPr>
          </a:p>
        </p:txBody>
      </p:sp>
      <p:grpSp>
        <p:nvGrpSpPr>
          <p:cNvPr id="52" name="Group 51"/>
          <p:cNvGrpSpPr/>
          <p:nvPr/>
        </p:nvGrpSpPr>
        <p:grpSpPr>
          <a:xfrm>
            <a:off x="7520294" y="2299736"/>
            <a:ext cx="355286" cy="369332"/>
            <a:chOff x="7105842" y="3543404"/>
            <a:chExt cx="355286" cy="369332"/>
          </a:xfrm>
        </p:grpSpPr>
        <p:sp>
          <p:nvSpPr>
            <p:cNvPr id="53" name="Rectangle 52"/>
            <p:cNvSpPr/>
            <p:nvPr/>
          </p:nvSpPr>
          <p:spPr>
            <a:xfrm>
              <a:off x="7108351" y="3556116"/>
              <a:ext cx="352777" cy="352777"/>
            </a:xfrm>
            <a:prstGeom prst="rect">
              <a:avLst/>
            </a:prstGeom>
            <a:solidFill>
              <a:srgbClr val="FAE102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C800"/>
                </a:solidFill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7105842" y="3543404"/>
              <a:ext cx="2834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/>
                  <a:cs typeface="Arial"/>
                </a:rPr>
                <a:t>1</a:t>
              </a:r>
            </a:p>
          </p:txBody>
        </p:sp>
      </p:grpSp>
      <p:sp>
        <p:nvSpPr>
          <p:cNvPr id="56" name="Oval 55"/>
          <p:cNvSpPr/>
          <p:nvPr/>
        </p:nvSpPr>
        <p:spPr>
          <a:xfrm>
            <a:off x="5408940" y="2012015"/>
            <a:ext cx="1711545" cy="1711545"/>
          </a:xfrm>
          <a:prstGeom prst="ellipse">
            <a:avLst/>
          </a:prstGeom>
          <a:noFill/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/>
          <p:nvPr/>
        </p:nvSpPr>
        <p:spPr>
          <a:xfrm>
            <a:off x="6512243" y="2010827"/>
            <a:ext cx="1711545" cy="1711545"/>
          </a:xfrm>
          <a:prstGeom prst="ellipse">
            <a:avLst/>
          </a:prstGeom>
          <a:noFill/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7" name="Group 56"/>
          <p:cNvGrpSpPr/>
          <p:nvPr/>
        </p:nvGrpSpPr>
        <p:grpSpPr>
          <a:xfrm>
            <a:off x="6640884" y="2682698"/>
            <a:ext cx="352777" cy="369332"/>
            <a:chOff x="7818925" y="3556104"/>
            <a:chExt cx="352777" cy="369332"/>
          </a:xfrm>
        </p:grpSpPr>
        <p:sp>
          <p:nvSpPr>
            <p:cNvPr id="61" name="Rectangle 60"/>
            <p:cNvSpPr/>
            <p:nvPr/>
          </p:nvSpPr>
          <p:spPr>
            <a:xfrm>
              <a:off x="7818925" y="3556116"/>
              <a:ext cx="352777" cy="352777"/>
            </a:xfrm>
            <a:prstGeom prst="rect">
              <a:avLst/>
            </a:prstGeom>
            <a:solidFill>
              <a:schemeClr val="accent2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7829043" y="3556104"/>
              <a:ext cx="312067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/>
                  <a:cs typeface="Arial"/>
                </a:rPr>
                <a:t>6</a:t>
              </a: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5637122" y="2543831"/>
            <a:ext cx="355286" cy="369332"/>
            <a:chOff x="7105842" y="3543404"/>
            <a:chExt cx="355286" cy="369332"/>
          </a:xfrm>
        </p:grpSpPr>
        <p:sp>
          <p:nvSpPr>
            <p:cNvPr id="59" name="Rectangle 58"/>
            <p:cNvSpPr/>
            <p:nvPr/>
          </p:nvSpPr>
          <p:spPr>
            <a:xfrm>
              <a:off x="7108351" y="3556116"/>
              <a:ext cx="352777" cy="352777"/>
            </a:xfrm>
            <a:prstGeom prst="rect">
              <a:avLst/>
            </a:prstGeom>
            <a:solidFill>
              <a:srgbClr val="FAE102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C800"/>
                </a:solidFill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7105842" y="3543404"/>
              <a:ext cx="2834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/>
                  <a:cs typeface="Arial"/>
                </a:rPr>
                <a:t>4</a:t>
              </a:r>
              <a:endParaRPr lang="en-US" dirty="0">
                <a:latin typeface="Arial"/>
                <a:cs typeface="Arial"/>
              </a:endParaRP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5406976" y="1777994"/>
            <a:ext cx="4925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Q1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45" name="Oval 44"/>
          <p:cNvSpPr/>
          <p:nvPr/>
        </p:nvSpPr>
        <p:spPr>
          <a:xfrm>
            <a:off x="1281440" y="2177158"/>
            <a:ext cx="1711545" cy="1711545"/>
          </a:xfrm>
          <a:prstGeom prst="ellipse">
            <a:avLst/>
          </a:prstGeom>
          <a:noFill/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" name="Group 45"/>
          <p:cNvGrpSpPr/>
          <p:nvPr/>
        </p:nvGrpSpPr>
        <p:grpSpPr>
          <a:xfrm>
            <a:off x="2347126" y="3148742"/>
            <a:ext cx="355286" cy="369332"/>
            <a:chOff x="7105842" y="3543404"/>
            <a:chExt cx="355286" cy="369332"/>
          </a:xfrm>
        </p:grpSpPr>
        <p:sp>
          <p:nvSpPr>
            <p:cNvPr id="47" name="Rectangle 46"/>
            <p:cNvSpPr/>
            <p:nvPr/>
          </p:nvSpPr>
          <p:spPr>
            <a:xfrm>
              <a:off x="7108351" y="3556116"/>
              <a:ext cx="352777" cy="352777"/>
            </a:xfrm>
            <a:prstGeom prst="rect">
              <a:avLst/>
            </a:prstGeom>
            <a:solidFill>
              <a:srgbClr val="8DEB30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C800"/>
                </a:solidFill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7105842" y="3543404"/>
              <a:ext cx="2834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/>
                  <a:cs typeface="Arial"/>
                </a:rPr>
                <a:t>8</a:t>
              </a: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2338694" y="2432553"/>
            <a:ext cx="355286" cy="369332"/>
            <a:chOff x="7105842" y="3543404"/>
            <a:chExt cx="355286" cy="369332"/>
          </a:xfrm>
        </p:grpSpPr>
        <p:sp>
          <p:nvSpPr>
            <p:cNvPr id="66" name="Rectangle 65"/>
            <p:cNvSpPr/>
            <p:nvPr/>
          </p:nvSpPr>
          <p:spPr>
            <a:xfrm>
              <a:off x="7108351" y="3556116"/>
              <a:ext cx="352777" cy="352777"/>
            </a:xfrm>
            <a:prstGeom prst="rect">
              <a:avLst/>
            </a:prstGeom>
            <a:solidFill>
              <a:srgbClr val="8DEB30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C800"/>
                </a:solidFill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7105842" y="3543404"/>
              <a:ext cx="2834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/>
                  <a:cs typeface="Arial"/>
                </a:rPr>
                <a:t>1</a:t>
              </a: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1827584" y="3006015"/>
            <a:ext cx="352777" cy="369332"/>
            <a:chOff x="7818925" y="3556104"/>
            <a:chExt cx="352777" cy="369332"/>
          </a:xfrm>
        </p:grpSpPr>
        <p:sp>
          <p:nvSpPr>
            <p:cNvPr id="69" name="Rectangle 68"/>
            <p:cNvSpPr/>
            <p:nvPr/>
          </p:nvSpPr>
          <p:spPr>
            <a:xfrm>
              <a:off x="7818925" y="3556116"/>
              <a:ext cx="352777" cy="352777"/>
            </a:xfrm>
            <a:prstGeom prst="rect">
              <a:avLst/>
            </a:prstGeom>
            <a:solidFill>
              <a:srgbClr val="8DEB30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7829043" y="3556104"/>
              <a:ext cx="312067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/>
                  <a:cs typeface="Arial"/>
                </a:rPr>
                <a:t>6</a:t>
              </a:r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1535022" y="2473448"/>
            <a:ext cx="355286" cy="369332"/>
            <a:chOff x="7105842" y="3543404"/>
            <a:chExt cx="355286" cy="369332"/>
          </a:xfrm>
        </p:grpSpPr>
        <p:sp>
          <p:nvSpPr>
            <p:cNvPr id="72" name="Rectangle 71"/>
            <p:cNvSpPr/>
            <p:nvPr/>
          </p:nvSpPr>
          <p:spPr>
            <a:xfrm>
              <a:off x="7108351" y="3556116"/>
              <a:ext cx="352777" cy="352777"/>
            </a:xfrm>
            <a:prstGeom prst="rect">
              <a:avLst/>
            </a:prstGeom>
            <a:solidFill>
              <a:srgbClr val="8DEB30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C800"/>
                </a:solidFill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7105842" y="3543404"/>
              <a:ext cx="283420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latin typeface="Arial"/>
                  <a:cs typeface="Arial"/>
                </a:rPr>
                <a:t>4</a:t>
              </a:r>
              <a:endParaRPr lang="en-US" dirty="0">
                <a:latin typeface="Arial"/>
                <a:cs typeface="Arial"/>
              </a:endParaRPr>
            </a:p>
          </p:txBody>
        </p:sp>
      </p:grpSp>
      <p:sp>
        <p:nvSpPr>
          <p:cNvPr id="75" name="Content Placeholder 16"/>
          <p:cNvSpPr txBox="1">
            <a:spLocks/>
          </p:cNvSpPr>
          <p:nvPr/>
        </p:nvSpPr>
        <p:spPr>
          <a:xfrm>
            <a:off x="714317" y="3977603"/>
            <a:ext cx="7879344" cy="13775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1400"/>
              </a:spcBef>
              <a:spcAft>
                <a:spcPts val="1000"/>
              </a:spcAft>
              <a:buSzPct val="90000"/>
              <a:buFont typeface="Wingdings" charset="2"/>
              <a:buNone/>
              <a:defRPr sz="2200" b="0" kern="1200">
                <a:solidFill>
                  <a:schemeClr val="accent6">
                    <a:lumMod val="50000"/>
                  </a:schemeClr>
                </a:solidFill>
                <a:latin typeface="Arial"/>
                <a:ea typeface="+mn-ea"/>
                <a:cs typeface="Arial"/>
              </a:defRPr>
            </a:lvl1pPr>
            <a:lvl2pPr marL="444500" indent="6350" algn="l" defTabSz="457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/>
              <a:buNone/>
              <a:tabLst/>
              <a:defRPr lang="en-GB" sz="2200" kern="1200" dirty="0" smtClean="0">
                <a:solidFill>
                  <a:schemeClr val="accent5"/>
                </a:solidFill>
                <a:latin typeface="Andale Mono"/>
                <a:ea typeface="+mn-ea"/>
                <a:cs typeface="Andale Mono"/>
              </a:defRPr>
            </a:lvl2pPr>
            <a:lvl3pPr marL="447675" indent="0" algn="l" defTabSz="4572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400"/>
              </a:spcAft>
              <a:buSzPct val="90000"/>
              <a:buFont typeface="Lucida Grande"/>
              <a:buNone/>
              <a:defRPr lang="en-GB" sz="2000" i="0" kern="1200" dirty="0" smtClean="0">
                <a:solidFill>
                  <a:srgbClr val="5E5E5E"/>
                </a:solidFill>
                <a:latin typeface="Arial"/>
                <a:ea typeface="+mn-ea"/>
                <a:cs typeface="Arial"/>
              </a:defRPr>
            </a:lvl3pPr>
            <a:lvl4pPr marL="898525" indent="-342900" algn="l" defTabSz="35560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Font typeface="Wingdings" charset="2"/>
              <a:buChar char="§"/>
              <a:defRPr sz="2000" i="0" kern="1200">
                <a:solidFill>
                  <a:srgbClr val="5E5E5E"/>
                </a:solidFill>
                <a:latin typeface="Arial"/>
                <a:ea typeface="+mn-ea"/>
                <a:cs typeface="Arial"/>
              </a:defRPr>
            </a:lvl4pPr>
            <a:lvl5pPr marL="1168400" indent="-355600" algn="l" defTabSz="457200" rtl="0" eaLnBrk="1" latinLnBrk="0" hangingPunct="1">
              <a:lnSpc>
                <a:spcPct val="130000"/>
              </a:lnSpc>
              <a:spcBef>
                <a:spcPct val="20000"/>
              </a:spcBef>
              <a:buFont typeface="Lucida Grande"/>
              <a:buChar char="—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</a:pPr>
            <a:r>
              <a:rPr lang="en-US" dirty="0" smtClean="0"/>
              <a:t>The intersection of these two sets</a:t>
            </a:r>
          </a:p>
          <a:p>
            <a:pPr lvl="1">
              <a:spcAft>
                <a:spcPts val="0"/>
              </a:spcAft>
            </a:pPr>
            <a:r>
              <a:rPr lang="en-US" dirty="0" smtClean="0">
                <a:latin typeface="Courier"/>
                <a:cs typeface="Courier"/>
              </a:rPr>
              <a:t>Q1 intersection Q1_S</a:t>
            </a:r>
            <a:endParaRPr lang="en-US" dirty="0">
              <a:latin typeface="Courier"/>
              <a:cs typeface="Courier"/>
            </a:endParaRPr>
          </a:p>
        </p:txBody>
      </p:sp>
      <p:sp>
        <p:nvSpPr>
          <p:cNvPr id="76" name="Oval 75"/>
          <p:cNvSpPr/>
          <p:nvPr/>
        </p:nvSpPr>
        <p:spPr>
          <a:xfrm>
            <a:off x="1324588" y="4856858"/>
            <a:ext cx="1711545" cy="1711545"/>
          </a:xfrm>
          <a:prstGeom prst="ellipse">
            <a:avLst/>
          </a:prstGeom>
          <a:noFill/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7" name="Group 76"/>
          <p:cNvGrpSpPr/>
          <p:nvPr/>
        </p:nvGrpSpPr>
        <p:grpSpPr>
          <a:xfrm>
            <a:off x="2003972" y="5406315"/>
            <a:ext cx="352777" cy="369332"/>
            <a:chOff x="7818925" y="3556104"/>
            <a:chExt cx="352777" cy="369332"/>
          </a:xfrm>
        </p:grpSpPr>
        <p:sp>
          <p:nvSpPr>
            <p:cNvPr id="78" name="Rectangle 77"/>
            <p:cNvSpPr/>
            <p:nvPr/>
          </p:nvSpPr>
          <p:spPr>
            <a:xfrm>
              <a:off x="7818925" y="3556116"/>
              <a:ext cx="352777" cy="352777"/>
            </a:xfrm>
            <a:prstGeom prst="rect">
              <a:avLst/>
            </a:prstGeom>
            <a:solidFill>
              <a:srgbClr val="AFDAFF"/>
            </a:solidFill>
            <a:ln>
              <a:solidFill>
                <a:srgbClr val="5E5E5E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7829043" y="3556104"/>
              <a:ext cx="312067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/>
                  <a:cs typeface="Arial"/>
                </a:rPr>
                <a:t>6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3086100" y="2732669"/>
            <a:ext cx="1505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= {6; 4; 1; 8 }</a:t>
            </a:r>
            <a:endParaRPr lang="en-US" dirty="0"/>
          </a:p>
        </p:txBody>
      </p:sp>
      <p:sp>
        <p:nvSpPr>
          <p:cNvPr id="80" name="TextBox 79"/>
          <p:cNvSpPr txBox="1"/>
          <p:nvPr/>
        </p:nvSpPr>
        <p:spPr>
          <a:xfrm>
            <a:off x="3086100" y="5383768"/>
            <a:ext cx="800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= { 6 }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474477" y="5357127"/>
            <a:ext cx="41191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Note: the order of the values returned is determined by the order of selected values in the set on the left of the operation.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1160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46 0.00926 L 3.61111E-6 5.55112E-17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309" y="-463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2413 -0.04792 L 2.77778E-6 2.22222E-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15" y="2384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6476 -0.01805 L -3.61111E-6 -1.48148E-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247" y="903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6372 -0.02894 L -1.66667E-6 3.7037E-7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94" y="1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50469 -0.39792 L 1.94444E-6 2.22222E-6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43" y="19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/>
      <p:bldP spid="45" grpId="0" animBg="1"/>
      <p:bldP spid="75" grpId="0"/>
      <p:bldP spid="76" grpId="0" animBg="1"/>
      <p:bldP spid="12" grpId="0"/>
      <p:bldP spid="80" grpId="0"/>
      <p:bldP spid="1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Operations with Sets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z="2400" dirty="0" smtClean="0"/>
              <a:t>You can intersect a variable with a constant set:</a:t>
            </a:r>
            <a:endParaRPr lang="en-GB" sz="2400" dirty="0"/>
          </a:p>
          <a:p>
            <a:pPr lvl="1"/>
            <a:r>
              <a:rPr lang="en-GB" dirty="0" smtClean="0">
                <a:latin typeface="Courier"/>
                <a:cs typeface="Courier"/>
              </a:rPr>
              <a:t>{</a:t>
            </a:r>
            <a:r>
              <a:rPr lang="en-GB" dirty="0">
                <a:latin typeface="Courier"/>
                <a:cs typeface="Courier"/>
              </a:rPr>
              <a:t>1 to </a:t>
            </a:r>
            <a:r>
              <a:rPr lang="en-GB" dirty="0" smtClean="0">
                <a:latin typeface="Courier"/>
                <a:cs typeface="Courier"/>
              </a:rPr>
              <a:t>6} </a:t>
            </a:r>
            <a:r>
              <a:rPr lang="en-GB" dirty="0">
                <a:latin typeface="Courier"/>
                <a:cs typeface="Courier"/>
              </a:rPr>
              <a:t>intersection Q1 </a:t>
            </a:r>
            <a:endParaRPr lang="en-GB" dirty="0" smtClean="0">
              <a:latin typeface="Courier"/>
              <a:cs typeface="Courier"/>
            </a:endParaRPr>
          </a:p>
          <a:p>
            <a:pPr lvl="1"/>
            <a:r>
              <a:rPr lang="en-GB" dirty="0" smtClean="0">
                <a:latin typeface="Courier"/>
                <a:cs typeface="Courier"/>
              </a:rPr>
              <a:t>Q1 </a:t>
            </a:r>
            <a:r>
              <a:rPr lang="en-GB" dirty="0">
                <a:latin typeface="Courier"/>
                <a:cs typeface="Courier"/>
              </a:rPr>
              <a:t>intersection {1 to </a:t>
            </a:r>
            <a:r>
              <a:rPr lang="en-GB" dirty="0" smtClean="0">
                <a:latin typeface="Courier"/>
                <a:cs typeface="Courier"/>
              </a:rPr>
              <a:t>6} </a:t>
            </a:r>
          </a:p>
          <a:p>
            <a:r>
              <a:rPr lang="en-US" dirty="0" smtClean="0"/>
              <a:t>You can start any expression with the empty set { } to ensure that the expression is evaluated as a set and returns a set.</a:t>
            </a:r>
          </a:p>
          <a:p>
            <a:r>
              <a:rPr lang="en-US" dirty="0" err="1" smtClean="0"/>
              <a:t>E.g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>
                <a:latin typeface="Courier"/>
                <a:cs typeface="Courier"/>
              </a:rPr>
              <a:t>Dim Q1combi = { } + Q1 + Q1_S</a:t>
            </a:r>
          </a:p>
        </p:txBody>
      </p:sp>
    </p:spTree>
    <p:extLst>
      <p:ext uri="{BB962C8B-B14F-4D97-AF65-F5344CB8AC3E}">
        <p14:creationId xmlns:p14="http://schemas.microsoft.com/office/powerpoint/2010/main" val="355430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14323" y="1498600"/>
            <a:ext cx="7879344" cy="850900"/>
          </a:xfrm>
        </p:spPr>
        <p:txBody>
          <a:bodyPr>
            <a:normAutofit/>
          </a:bodyPr>
          <a:lstStyle/>
          <a:p>
            <a:pPr lvl="0"/>
            <a:r>
              <a:rPr lang="en-GB" sz="2000" dirty="0" smtClean="0"/>
              <a:t>Working with our earlier example responses to Q1 and Q1_S</a:t>
            </a:r>
            <a:endParaRPr lang="en-GB" sz="2000" dirty="0"/>
          </a:p>
        </p:txBody>
      </p:sp>
      <p:grpSp>
        <p:nvGrpSpPr>
          <p:cNvPr id="5" name="Group 4"/>
          <p:cNvGrpSpPr/>
          <p:nvPr/>
        </p:nvGrpSpPr>
        <p:grpSpPr>
          <a:xfrm>
            <a:off x="714323" y="2077249"/>
            <a:ext cx="3784566" cy="391795"/>
            <a:chOff x="4780877" y="2589092"/>
            <a:chExt cx="3784566" cy="391795"/>
          </a:xfrm>
        </p:grpSpPr>
        <p:grpSp>
          <p:nvGrpSpPr>
            <p:cNvPr id="6" name="Group 5"/>
            <p:cNvGrpSpPr/>
            <p:nvPr/>
          </p:nvGrpSpPr>
          <p:grpSpPr>
            <a:xfrm>
              <a:off x="4780877" y="2589092"/>
              <a:ext cx="3784566" cy="369332"/>
              <a:chOff x="4034359" y="5939259"/>
              <a:chExt cx="3784566" cy="369332"/>
            </a:xfrm>
          </p:grpSpPr>
          <p:sp>
            <p:nvSpPr>
              <p:cNvPr id="13" name="Rectangle 12"/>
              <p:cNvSpPr/>
              <p:nvPr/>
            </p:nvSpPr>
            <p:spPr>
              <a:xfrm>
                <a:off x="4623852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4979139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5334426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5689713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6045000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6400287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6755574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7110861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7466148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4034359" y="5939259"/>
                <a:ext cx="49259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chemeClr val="tx2"/>
                    </a:solidFill>
                    <a:latin typeface="Arial"/>
                    <a:cs typeface="Arial"/>
                  </a:rPr>
                  <a:t>Q1</a:t>
                </a:r>
                <a:endParaRPr lang="en-US" dirty="0">
                  <a:solidFill>
                    <a:schemeClr val="tx2"/>
                  </a:solidFill>
                  <a:latin typeface="Arial"/>
                  <a:cs typeface="Arial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5370370" y="2607712"/>
              <a:ext cx="352777" cy="369332"/>
              <a:chOff x="7818925" y="3556104"/>
              <a:chExt cx="352777" cy="369332"/>
            </a:xfrm>
          </p:grpSpPr>
          <p:sp>
            <p:nvSpPr>
              <p:cNvPr id="11" name="Rectangle 10"/>
              <p:cNvSpPr/>
              <p:nvPr/>
            </p:nvSpPr>
            <p:spPr>
              <a:xfrm>
                <a:off x="7818925" y="3556116"/>
                <a:ext cx="352777" cy="35277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7829043" y="3556104"/>
                <a:ext cx="312067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/>
                    <a:cs typeface="Arial"/>
                  </a:rPr>
                  <a:t>6</a:t>
                </a: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5726270" y="2611555"/>
              <a:ext cx="355286" cy="369332"/>
              <a:chOff x="7105842" y="3556104"/>
              <a:chExt cx="355286" cy="369332"/>
            </a:xfrm>
          </p:grpSpPr>
          <p:sp>
            <p:nvSpPr>
              <p:cNvPr id="9" name="Rectangle 8"/>
              <p:cNvSpPr/>
              <p:nvPr/>
            </p:nvSpPr>
            <p:spPr>
              <a:xfrm>
                <a:off x="7108351" y="3556116"/>
                <a:ext cx="352777" cy="352777"/>
              </a:xfrm>
              <a:prstGeom prst="rect">
                <a:avLst/>
              </a:prstGeom>
              <a:solidFill>
                <a:srgbClr val="FAE102"/>
              </a:solidFill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C800"/>
                  </a:solidFill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7105842" y="3556104"/>
                <a:ext cx="28342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rial"/>
                    <a:cs typeface="Arial"/>
                  </a:rPr>
                  <a:t>4</a:t>
                </a:r>
                <a:endParaRPr lang="en-US" dirty="0">
                  <a:latin typeface="Arial"/>
                  <a:cs typeface="Arial"/>
                </a:endParaRPr>
              </a:p>
            </p:txBody>
          </p:sp>
        </p:grpSp>
      </p:grpSp>
      <p:grpSp>
        <p:nvGrpSpPr>
          <p:cNvPr id="3" name="Group 2"/>
          <p:cNvGrpSpPr/>
          <p:nvPr/>
        </p:nvGrpSpPr>
        <p:grpSpPr>
          <a:xfrm>
            <a:off x="4605555" y="2077302"/>
            <a:ext cx="3959888" cy="391795"/>
            <a:chOff x="4605555" y="3754239"/>
            <a:chExt cx="3959888" cy="391795"/>
          </a:xfrm>
        </p:grpSpPr>
        <p:grpSp>
          <p:nvGrpSpPr>
            <p:cNvPr id="34" name="Group 33"/>
            <p:cNvGrpSpPr/>
            <p:nvPr/>
          </p:nvGrpSpPr>
          <p:grpSpPr>
            <a:xfrm>
              <a:off x="4605555" y="3754239"/>
              <a:ext cx="3959888" cy="369332"/>
              <a:chOff x="3859037" y="5939259"/>
              <a:chExt cx="3959888" cy="369332"/>
            </a:xfrm>
          </p:grpSpPr>
          <p:sp>
            <p:nvSpPr>
              <p:cNvPr id="35" name="Rectangle 34"/>
              <p:cNvSpPr/>
              <p:nvPr/>
            </p:nvSpPr>
            <p:spPr>
              <a:xfrm>
                <a:off x="4623852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Rectangle 35"/>
              <p:cNvSpPr/>
              <p:nvPr/>
            </p:nvSpPr>
            <p:spPr>
              <a:xfrm>
                <a:off x="4979139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Rectangle 36"/>
              <p:cNvSpPr/>
              <p:nvPr/>
            </p:nvSpPr>
            <p:spPr>
              <a:xfrm>
                <a:off x="5334426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Rectangle 37"/>
              <p:cNvSpPr/>
              <p:nvPr/>
            </p:nvSpPr>
            <p:spPr>
              <a:xfrm>
                <a:off x="5689713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6045000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Rectangle 39"/>
              <p:cNvSpPr/>
              <p:nvPr/>
            </p:nvSpPr>
            <p:spPr>
              <a:xfrm>
                <a:off x="6400287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Rectangle 40"/>
              <p:cNvSpPr/>
              <p:nvPr/>
            </p:nvSpPr>
            <p:spPr>
              <a:xfrm>
                <a:off x="6755574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Rectangle 41"/>
              <p:cNvSpPr/>
              <p:nvPr/>
            </p:nvSpPr>
            <p:spPr>
              <a:xfrm>
                <a:off x="7110861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Rectangle 42"/>
              <p:cNvSpPr/>
              <p:nvPr/>
            </p:nvSpPr>
            <p:spPr>
              <a:xfrm>
                <a:off x="7466148" y="5955814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3859037" y="5939259"/>
                <a:ext cx="77493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>
                    <a:solidFill>
                      <a:srgbClr val="4C4C4C"/>
                    </a:solidFill>
                    <a:latin typeface="Arial"/>
                    <a:cs typeface="Arial"/>
                  </a:rPr>
                  <a:t>Q1_S</a:t>
                </a:r>
                <a:endParaRPr lang="en-US" dirty="0">
                  <a:solidFill>
                    <a:srgbClr val="4C4C4C"/>
                  </a:solidFill>
                  <a:latin typeface="Arial"/>
                  <a:cs typeface="Arial"/>
                </a:endParaRPr>
              </a:p>
            </p:txBody>
          </p:sp>
        </p:grpSp>
        <p:grpSp>
          <p:nvGrpSpPr>
            <p:cNvPr id="45" name="Group 44"/>
            <p:cNvGrpSpPr/>
            <p:nvPr/>
          </p:nvGrpSpPr>
          <p:grpSpPr>
            <a:xfrm>
              <a:off x="5370370" y="3772859"/>
              <a:ext cx="352777" cy="369332"/>
              <a:chOff x="5370370" y="2921959"/>
              <a:chExt cx="352777" cy="369332"/>
            </a:xfrm>
          </p:grpSpPr>
          <p:sp>
            <p:nvSpPr>
              <p:cNvPr id="46" name="Rectangle 45"/>
              <p:cNvSpPr/>
              <p:nvPr/>
            </p:nvSpPr>
            <p:spPr>
              <a:xfrm>
                <a:off x="5370370" y="2921971"/>
                <a:ext cx="352777" cy="35277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5380489" y="2921959"/>
                <a:ext cx="277188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/>
                    <a:cs typeface="Arial"/>
                  </a:rPr>
                  <a:t>1</a:t>
                </a:r>
              </a:p>
            </p:txBody>
          </p:sp>
        </p:grpSp>
        <p:grpSp>
          <p:nvGrpSpPr>
            <p:cNvPr id="48" name="Group 47"/>
            <p:cNvGrpSpPr/>
            <p:nvPr/>
          </p:nvGrpSpPr>
          <p:grpSpPr>
            <a:xfrm>
              <a:off x="5723147" y="3772871"/>
              <a:ext cx="352777" cy="373163"/>
              <a:chOff x="5723147" y="2921971"/>
              <a:chExt cx="352777" cy="373163"/>
            </a:xfrm>
          </p:grpSpPr>
          <p:sp>
            <p:nvSpPr>
              <p:cNvPr id="49" name="Rectangle 48"/>
              <p:cNvSpPr/>
              <p:nvPr/>
            </p:nvSpPr>
            <p:spPr>
              <a:xfrm>
                <a:off x="5723147" y="2921971"/>
                <a:ext cx="352777" cy="35277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5726270" y="2925802"/>
                <a:ext cx="28342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rial"/>
                    <a:cs typeface="Arial"/>
                  </a:rPr>
                  <a:t>8</a:t>
                </a:r>
                <a:endParaRPr lang="en-US" dirty="0">
                  <a:latin typeface="Arial"/>
                  <a:cs typeface="Arial"/>
                </a:endParaRPr>
              </a:p>
            </p:txBody>
          </p:sp>
        </p:grpSp>
        <p:grpSp>
          <p:nvGrpSpPr>
            <p:cNvPr id="51" name="Group 50"/>
            <p:cNvGrpSpPr/>
            <p:nvPr/>
          </p:nvGrpSpPr>
          <p:grpSpPr>
            <a:xfrm>
              <a:off x="6083454" y="3770352"/>
              <a:ext cx="352777" cy="374134"/>
              <a:chOff x="6083454" y="2919452"/>
              <a:chExt cx="352777" cy="374134"/>
            </a:xfrm>
          </p:grpSpPr>
          <p:sp>
            <p:nvSpPr>
              <p:cNvPr id="52" name="Rectangle 51"/>
              <p:cNvSpPr/>
              <p:nvPr/>
            </p:nvSpPr>
            <p:spPr>
              <a:xfrm>
                <a:off x="6083454" y="2919452"/>
                <a:ext cx="352777" cy="352777"/>
              </a:xfrm>
              <a:prstGeom prst="rect">
                <a:avLst/>
              </a:prstGeom>
              <a:solidFill>
                <a:schemeClr val="accent2"/>
              </a:solidFill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6094621" y="2924254"/>
                <a:ext cx="283420" cy="369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latin typeface="Arial"/>
                    <a:cs typeface="Arial"/>
                  </a:rPr>
                  <a:t>6</a:t>
                </a:r>
                <a:endParaRPr lang="en-US" dirty="0">
                  <a:latin typeface="Arial"/>
                  <a:cs typeface="Arial"/>
                </a:endParaRPr>
              </a:p>
            </p:txBody>
          </p:sp>
        </p:grpSp>
      </p:grpSp>
      <p:sp>
        <p:nvSpPr>
          <p:cNvPr id="54" name="Content Placeholder 3"/>
          <p:cNvSpPr txBox="1">
            <a:spLocks/>
          </p:cNvSpPr>
          <p:nvPr/>
        </p:nvSpPr>
        <p:spPr>
          <a:xfrm>
            <a:off x="714323" y="2806700"/>
            <a:ext cx="7879344" cy="558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ts val="1400"/>
              </a:spcBef>
              <a:spcAft>
                <a:spcPts val="1000"/>
              </a:spcAft>
              <a:buSzPct val="90000"/>
              <a:buFont typeface="Wingdings" charset="2"/>
              <a:buNone/>
              <a:defRPr sz="2200" b="0" kern="1200">
                <a:solidFill>
                  <a:schemeClr val="accent6">
                    <a:lumMod val="50000"/>
                  </a:schemeClr>
                </a:solidFill>
                <a:latin typeface="Arial"/>
                <a:ea typeface="+mn-ea"/>
                <a:cs typeface="Arial"/>
              </a:defRPr>
            </a:lvl1pPr>
            <a:lvl2pPr marL="444500" indent="6350" algn="l" defTabSz="457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/>
              <a:buNone/>
              <a:tabLst/>
              <a:defRPr lang="en-GB" sz="2200" kern="1200" dirty="0" smtClean="0">
                <a:solidFill>
                  <a:schemeClr val="accent5"/>
                </a:solidFill>
                <a:latin typeface="Andale Mono"/>
                <a:ea typeface="+mn-ea"/>
                <a:cs typeface="Andale Mono"/>
              </a:defRPr>
            </a:lvl2pPr>
            <a:lvl3pPr marL="447675" indent="0" algn="l" defTabSz="4572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400"/>
              </a:spcAft>
              <a:buSzPct val="90000"/>
              <a:buFont typeface="Lucida Grande"/>
              <a:buNone/>
              <a:defRPr lang="en-GB" sz="2000" i="0" kern="1200" dirty="0" smtClean="0">
                <a:solidFill>
                  <a:srgbClr val="5E5E5E"/>
                </a:solidFill>
                <a:latin typeface="Arial"/>
                <a:ea typeface="+mn-ea"/>
                <a:cs typeface="Arial"/>
              </a:defRPr>
            </a:lvl3pPr>
            <a:lvl4pPr marL="898525" indent="-342900" algn="l" defTabSz="35560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Font typeface="Wingdings" charset="2"/>
              <a:buChar char="§"/>
              <a:defRPr sz="2000" i="0" kern="1200">
                <a:solidFill>
                  <a:srgbClr val="5E5E5E"/>
                </a:solidFill>
                <a:latin typeface="Arial"/>
                <a:ea typeface="+mn-ea"/>
                <a:cs typeface="Arial"/>
              </a:defRPr>
            </a:lvl4pPr>
            <a:lvl5pPr marL="1168400" indent="-355600" algn="l" defTabSz="457200" rtl="0" eaLnBrk="1" latinLnBrk="0" hangingPunct="1">
              <a:lnSpc>
                <a:spcPct val="130000"/>
              </a:lnSpc>
              <a:spcBef>
                <a:spcPct val="20000"/>
              </a:spcBef>
              <a:buFont typeface="Lucida Grande"/>
              <a:buChar char="—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 smtClean="0"/>
              <a:t>What will the result be for each of these expressions?</a:t>
            </a:r>
          </a:p>
        </p:txBody>
      </p:sp>
      <p:sp>
        <p:nvSpPr>
          <p:cNvPr id="55" name="Rectangle 54"/>
          <p:cNvSpPr/>
          <p:nvPr/>
        </p:nvSpPr>
        <p:spPr>
          <a:xfrm>
            <a:off x="1307787" y="3498047"/>
            <a:ext cx="548373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200" dirty="0">
                <a:latin typeface="Courier"/>
                <a:cs typeface="Courier"/>
              </a:rPr>
              <a:t>{1 to 6} intersection Q1 </a:t>
            </a:r>
            <a:br>
              <a:rPr lang="en-GB" sz="2200" dirty="0">
                <a:latin typeface="Courier"/>
                <a:cs typeface="Courier"/>
              </a:rPr>
            </a:br>
            <a:endParaRPr lang="en-GB" sz="2200" dirty="0">
              <a:latin typeface="Courier"/>
              <a:cs typeface="Courier"/>
            </a:endParaRPr>
          </a:p>
          <a:p>
            <a:r>
              <a:rPr lang="en-GB" sz="2200" dirty="0">
                <a:latin typeface="Courier"/>
                <a:cs typeface="Courier"/>
              </a:rPr>
              <a:t>Q1 intersection {1 to 6} </a:t>
            </a:r>
            <a:r>
              <a:rPr lang="en-GB" sz="2200" dirty="0" smtClean="0">
                <a:latin typeface="Courier"/>
                <a:cs typeface="Courier"/>
              </a:rPr>
              <a:t/>
            </a:r>
            <a:br>
              <a:rPr lang="en-GB" sz="2200" dirty="0" smtClean="0">
                <a:latin typeface="Courier"/>
                <a:cs typeface="Courier"/>
              </a:rPr>
            </a:br>
            <a:endParaRPr lang="en-GB" sz="2200" dirty="0">
              <a:latin typeface="Courier"/>
              <a:cs typeface="Courier"/>
            </a:endParaRPr>
          </a:p>
          <a:p>
            <a:r>
              <a:rPr lang="en-US" sz="2200" dirty="0">
                <a:latin typeface="Courier"/>
                <a:cs typeface="Courier"/>
              </a:rPr>
              <a:t>Dim Q1combi = { } + Q1 + </a:t>
            </a:r>
            <a:r>
              <a:rPr lang="en-US" sz="2200" dirty="0" smtClean="0">
                <a:latin typeface="Courier"/>
                <a:cs typeface="Courier"/>
              </a:rPr>
              <a:t>Q1_S</a:t>
            </a:r>
            <a:br>
              <a:rPr lang="en-US" sz="2200" dirty="0" smtClean="0">
                <a:latin typeface="Courier"/>
                <a:cs typeface="Courier"/>
              </a:rPr>
            </a:br>
            <a:r>
              <a:rPr lang="en-GB" sz="2200" dirty="0" smtClean="0">
                <a:latin typeface="Courier"/>
                <a:cs typeface="Courier"/>
              </a:rPr>
              <a:t> </a:t>
            </a:r>
            <a:endParaRPr lang="en-GB" sz="2200" dirty="0">
              <a:latin typeface="Courier"/>
              <a:cs typeface="Courier"/>
            </a:endParaRPr>
          </a:p>
        </p:txBody>
      </p:sp>
    </p:spTree>
    <p:extLst>
      <p:ext uri="{BB962C8B-B14F-4D97-AF65-F5344CB8AC3E}">
        <p14:creationId xmlns:p14="http://schemas.microsoft.com/office/powerpoint/2010/main" val="1361749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1A1A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1A1A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1A1A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uiExpand="1" build="p"/>
      <p:bldP spid="55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subtraction with sets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sz="2400" dirty="0" smtClean="0"/>
              <a:t>You can use minus (“-”) to remove items. It means </a:t>
            </a:r>
            <a:r>
              <a:rPr lang="en-GB" sz="2400" i="1" dirty="0" smtClean="0"/>
              <a:t>intersection with not these items</a:t>
            </a:r>
            <a:r>
              <a:rPr lang="en-GB" sz="2400" dirty="0" smtClean="0"/>
              <a:t>. </a:t>
            </a:r>
            <a:endParaRPr lang="en-GB" sz="2400" dirty="0"/>
          </a:p>
          <a:p>
            <a:pPr lvl="1"/>
            <a:r>
              <a:rPr lang="en-GB" dirty="0" smtClean="0">
                <a:latin typeface="Courier"/>
                <a:cs typeface="Courier"/>
              </a:rPr>
              <a:t>Q1-{1;6}</a:t>
            </a:r>
          </a:p>
          <a:p>
            <a:pPr lvl="2"/>
            <a:r>
              <a:rPr lang="en-US" dirty="0" smtClean="0"/>
              <a:t>Using the same example:</a:t>
            </a:r>
          </a:p>
          <a:p>
            <a:pPr lvl="3"/>
            <a:r>
              <a:rPr lang="en-US" dirty="0" smtClean="0"/>
              <a:t> Q1 contains </a:t>
            </a:r>
            <a:r>
              <a:rPr lang="en-US" dirty="0" smtClean="0">
                <a:solidFill>
                  <a:schemeClr val="accent5"/>
                </a:solidFill>
              </a:rPr>
              <a:t>{6;4}</a:t>
            </a:r>
            <a:endParaRPr lang="en-US" dirty="0">
              <a:solidFill>
                <a:schemeClr val="accent6"/>
              </a:solidFill>
            </a:endParaRPr>
          </a:p>
          <a:p>
            <a:pPr lvl="3"/>
            <a:r>
              <a:rPr lang="en-US" dirty="0" smtClean="0">
                <a:solidFill>
                  <a:srgbClr val="4B67B8"/>
                </a:solidFill>
              </a:rPr>
              <a:t>-{1;6} </a:t>
            </a:r>
            <a:r>
              <a:rPr lang="en-US" dirty="0" smtClean="0"/>
              <a:t>removes any occurrences of either </a:t>
            </a:r>
            <a:r>
              <a:rPr lang="en-US" dirty="0" smtClean="0">
                <a:solidFill>
                  <a:srgbClr val="4B67B8"/>
                </a:solidFill>
              </a:rPr>
              <a:t>{1}</a:t>
            </a:r>
            <a:r>
              <a:rPr lang="en-US" dirty="0" smtClean="0"/>
              <a:t> or </a:t>
            </a:r>
            <a:r>
              <a:rPr lang="en-US" dirty="0" smtClean="0">
                <a:solidFill>
                  <a:srgbClr val="4B67B8"/>
                </a:solidFill>
              </a:rPr>
              <a:t>{6</a:t>
            </a:r>
            <a:r>
              <a:rPr lang="en-US" dirty="0">
                <a:solidFill>
                  <a:srgbClr val="4B67B8"/>
                </a:solidFill>
              </a:rPr>
              <a:t>}</a:t>
            </a:r>
            <a:r>
              <a:rPr lang="en-US" dirty="0">
                <a:solidFill>
                  <a:schemeClr val="accent6"/>
                </a:solidFill>
              </a:rPr>
              <a:t> </a:t>
            </a:r>
            <a:endParaRPr lang="en-US" dirty="0" smtClean="0">
              <a:solidFill>
                <a:schemeClr val="accent6"/>
              </a:solidFill>
            </a:endParaRPr>
          </a:p>
          <a:p>
            <a:pPr lvl="3"/>
            <a:r>
              <a:rPr lang="en-US" dirty="0" smtClean="0">
                <a:solidFill>
                  <a:schemeClr val="accent6"/>
                </a:solidFill>
              </a:rPr>
              <a:t>i</a:t>
            </a:r>
            <a:r>
              <a:rPr lang="en-US" dirty="0" smtClean="0"/>
              <a:t>n this case, it removes the </a:t>
            </a:r>
            <a:r>
              <a:rPr lang="en-US" dirty="0" smtClean="0">
                <a:solidFill>
                  <a:schemeClr val="accent5"/>
                </a:solidFill>
              </a:rPr>
              <a:t>{6} </a:t>
            </a:r>
            <a:r>
              <a:rPr lang="en-US" dirty="0" smtClean="0"/>
              <a:t>in Q1</a:t>
            </a:r>
          </a:p>
          <a:p>
            <a:pPr lvl="2"/>
            <a:r>
              <a:rPr lang="en-US" dirty="0" smtClean="0"/>
              <a:t>The result is </a:t>
            </a:r>
            <a:r>
              <a:rPr lang="en-US" dirty="0">
                <a:solidFill>
                  <a:schemeClr val="accent5"/>
                </a:solidFill>
              </a:rPr>
              <a:t>{</a:t>
            </a:r>
            <a:r>
              <a:rPr lang="en-US" dirty="0" smtClean="0">
                <a:solidFill>
                  <a:schemeClr val="accent5"/>
                </a:solidFill>
              </a:rPr>
              <a:t>4}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76931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Size() function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b="1" dirty="0" smtClean="0"/>
              <a:t>Size</a:t>
            </a:r>
            <a:r>
              <a:rPr lang="en-GB" dirty="0" smtClean="0"/>
              <a:t> </a:t>
            </a:r>
            <a:r>
              <a:rPr lang="en-GB" dirty="0"/>
              <a:t>retrieves the number of answers given in a </a:t>
            </a:r>
            <a:r>
              <a:rPr lang="en-GB" dirty="0" smtClean="0"/>
              <a:t>subset.</a:t>
            </a:r>
            <a:endParaRPr lang="en-GB" dirty="0"/>
          </a:p>
          <a:p>
            <a:pPr lvl="1"/>
            <a:r>
              <a:rPr lang="en-GB" dirty="0" smtClean="0">
                <a:latin typeface="Courier"/>
              </a:rPr>
              <a:t>Size(Q1.Value </a:t>
            </a:r>
            <a:r>
              <a:rPr lang="en-GB" dirty="0">
                <a:latin typeface="Courier"/>
              </a:rPr>
              <a:t>+ Q1_S.Value)</a:t>
            </a:r>
            <a:endParaRPr lang="en-GB" dirty="0">
              <a:latin typeface="Courier"/>
              <a:cs typeface="Courier"/>
            </a:endParaRPr>
          </a:p>
          <a:p>
            <a:pPr lvl="1"/>
            <a:r>
              <a:rPr lang="en-GB" dirty="0" smtClean="0">
                <a:latin typeface="Courier"/>
                <a:cs typeface="Courier"/>
              </a:rPr>
              <a:t>Size(Q1.Value </a:t>
            </a:r>
            <a:r>
              <a:rPr lang="en-GB" dirty="0">
                <a:latin typeface="Courier"/>
                <a:cs typeface="Courier"/>
              </a:rPr>
              <a:t>Intersection {1 to 5})</a:t>
            </a:r>
          </a:p>
          <a:p>
            <a:pPr lvl="0"/>
            <a:r>
              <a:rPr lang="en-GB" dirty="0" smtClean="0"/>
              <a:t>The </a:t>
            </a:r>
            <a:r>
              <a:rPr lang="en-GB" dirty="0"/>
              <a:t>following script returns the number of responses selected by the respondent from codes 1, 3 and 4: </a:t>
            </a:r>
          </a:p>
          <a:p>
            <a:pPr lvl="1"/>
            <a:r>
              <a:rPr lang="en-GB" smtClean="0">
                <a:latin typeface="Courier"/>
                <a:cs typeface="Courier"/>
              </a:rPr>
              <a:t>Size(Q1.Value </a:t>
            </a:r>
            <a:r>
              <a:rPr lang="en-GB" dirty="0">
                <a:latin typeface="Courier"/>
                <a:cs typeface="Courier"/>
              </a:rPr>
              <a:t>Intersection {1;3;4})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745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14323" y="369597"/>
            <a:ext cx="7632678" cy="1620069"/>
          </a:xfrm>
        </p:spPr>
        <p:txBody>
          <a:bodyPr/>
          <a:lstStyle/>
          <a:p>
            <a:r>
              <a:rPr lang="en-US" dirty="0" smtClean="0">
                <a:latin typeface="Arial"/>
                <a:cs typeface="Arial"/>
              </a:rPr>
              <a:t>Session 150-1  </a:t>
            </a:r>
            <a:r>
              <a:rPr lang="en-US" dirty="0" err="1" smtClean="0"/>
              <a:t>askiascript</a:t>
            </a:r>
            <a:r>
              <a:rPr lang="en-US" dirty="0" smtClean="0"/>
              <a:t> </a:t>
            </a:r>
            <a:r>
              <a:rPr lang="en-US" dirty="0"/>
              <a:t>2.0 Basics: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Objects </a:t>
            </a:r>
            <a:r>
              <a:rPr lang="en-US" dirty="0"/>
              <a:t>and Operators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14323" y="2441222"/>
            <a:ext cx="7632678" cy="3697407"/>
          </a:xfrm>
        </p:spPr>
        <p:txBody>
          <a:bodyPr/>
          <a:lstStyle/>
          <a:p>
            <a:pPr lvl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Topics covered</a:t>
            </a:r>
          </a:p>
          <a:p>
            <a:pPr lvl="0"/>
            <a:r>
              <a:rPr lang="en-US" dirty="0"/>
              <a:t>The concept of an </a:t>
            </a:r>
            <a:r>
              <a:rPr lang="en-US" dirty="0" err="1" smtClean="0"/>
              <a:t>askiascript</a:t>
            </a:r>
            <a:endParaRPr lang="en-GB" dirty="0"/>
          </a:p>
          <a:p>
            <a:pPr lvl="0"/>
            <a:r>
              <a:rPr lang="en-US" dirty="0" smtClean="0"/>
              <a:t>Objects and Properties</a:t>
            </a:r>
            <a:endParaRPr lang="en-GB" dirty="0"/>
          </a:p>
          <a:p>
            <a:pPr lvl="0"/>
            <a:r>
              <a:rPr lang="en-US" dirty="0"/>
              <a:t>Useful operators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8091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.</a:t>
            </a:r>
            <a:r>
              <a:rPr lang="en-US" dirty="0" err="1" smtClean="0"/>
              <a:t>SelectRandom</a:t>
            </a:r>
            <a:r>
              <a:rPr lang="en-US" dirty="0" smtClean="0"/>
              <a:t>(</a:t>
            </a:r>
            <a:r>
              <a:rPr lang="en-US" i="1" dirty="0" smtClean="0"/>
              <a:t>n</a:t>
            </a:r>
            <a:r>
              <a:rPr lang="en-US" dirty="0" smtClean="0"/>
              <a:t>) method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A method that allows </a:t>
            </a:r>
            <a:r>
              <a:rPr lang="en-GB" dirty="0"/>
              <a:t>you to select a specific number of values at random from a </a:t>
            </a:r>
            <a:r>
              <a:rPr lang="en-GB" dirty="0" smtClean="0"/>
              <a:t>set, such as the responses </a:t>
            </a:r>
            <a:r>
              <a:rPr lang="en-GB" dirty="0"/>
              <a:t>given to a multi-coded question.</a:t>
            </a:r>
          </a:p>
          <a:p>
            <a:pPr lvl="1"/>
            <a:r>
              <a:rPr lang="en-GB" dirty="0" smtClean="0">
                <a:latin typeface="Courier"/>
                <a:cs typeface="Courier"/>
              </a:rPr>
              <a:t>.</a:t>
            </a:r>
            <a:r>
              <a:rPr lang="en-GB" dirty="0" err="1">
                <a:latin typeface="Courier"/>
                <a:cs typeface="Courier"/>
              </a:rPr>
              <a:t>SelectRandom</a:t>
            </a:r>
            <a:r>
              <a:rPr lang="en-GB" dirty="0" smtClean="0">
                <a:latin typeface="Courier"/>
                <a:cs typeface="Courier"/>
              </a:rPr>
              <a:t>(</a:t>
            </a:r>
            <a:r>
              <a:rPr lang="en-GB" i="1" dirty="0" smtClean="0">
                <a:latin typeface="Courier"/>
                <a:cs typeface="Courier"/>
              </a:rPr>
              <a:t>n</a:t>
            </a:r>
            <a:r>
              <a:rPr lang="en-GB" dirty="0" smtClean="0">
                <a:latin typeface="Courier"/>
                <a:cs typeface="Courier"/>
              </a:rPr>
              <a:t>) </a:t>
            </a:r>
          </a:p>
          <a:p>
            <a:pPr lvl="0"/>
            <a:r>
              <a:rPr lang="en-GB" dirty="0" smtClean="0"/>
              <a:t>E.g. </a:t>
            </a:r>
          </a:p>
          <a:p>
            <a:pPr lvl="1"/>
            <a:r>
              <a:rPr lang="en-GB" dirty="0" smtClean="0">
                <a:latin typeface="Courier"/>
                <a:cs typeface="Courier"/>
              </a:rPr>
              <a:t>Q1.SelectRandom(1)</a:t>
            </a:r>
            <a:r>
              <a:rPr lang="en-GB" dirty="0">
                <a:latin typeface="Courier"/>
                <a:cs typeface="Courier"/>
              </a:rPr>
              <a:t/>
            </a:r>
            <a:br>
              <a:rPr lang="en-GB" dirty="0">
                <a:latin typeface="Courier"/>
                <a:cs typeface="Courier"/>
              </a:rPr>
            </a:br>
            <a:endParaRPr lang="en-US" dirty="0">
              <a:latin typeface="Courier"/>
              <a:cs typeface="Courier"/>
            </a:endParaRPr>
          </a:p>
          <a:p>
            <a:pPr lvl="1"/>
            <a:r>
              <a:rPr lang="en-GB" dirty="0" smtClean="0">
                <a:latin typeface="Courier"/>
                <a:cs typeface="Courier"/>
              </a:rPr>
              <a:t>(</a:t>
            </a:r>
            <a:r>
              <a:rPr lang="en-GB" dirty="0">
                <a:latin typeface="Courier"/>
                <a:cs typeface="Courier"/>
              </a:rPr>
              <a:t>Q1 + </a:t>
            </a:r>
            <a:r>
              <a:rPr lang="en-GB" dirty="0" smtClean="0">
                <a:latin typeface="Courier"/>
                <a:cs typeface="Courier"/>
              </a:rPr>
              <a:t>Q1_S)</a:t>
            </a:r>
            <a:r>
              <a:rPr lang="en-GB" dirty="0">
                <a:latin typeface="Courier"/>
                <a:cs typeface="Courier"/>
              </a:rPr>
              <a:t>.</a:t>
            </a:r>
            <a:r>
              <a:rPr lang="en-GB" dirty="0" err="1">
                <a:latin typeface="Courier"/>
                <a:cs typeface="Courier"/>
              </a:rPr>
              <a:t>SelectRandom</a:t>
            </a:r>
            <a:r>
              <a:rPr lang="en-GB" dirty="0" smtClean="0">
                <a:latin typeface="Courier"/>
                <a:cs typeface="Courier"/>
              </a:rPr>
              <a:t>(3)</a:t>
            </a:r>
            <a:r>
              <a:rPr lang="en-GB" dirty="0">
                <a:latin typeface="Courier"/>
                <a:cs typeface="Courier"/>
              </a:rPr>
              <a:t/>
            </a:r>
            <a:br>
              <a:rPr lang="en-GB" dirty="0">
                <a:latin typeface="Courier"/>
                <a:cs typeface="Courier"/>
              </a:rPr>
            </a:br>
            <a:endParaRPr lang="en-GB" dirty="0" smtClean="0">
              <a:latin typeface="Courier"/>
              <a:cs typeface="Courier"/>
            </a:endParaRPr>
          </a:p>
          <a:p>
            <a:pPr lvl="1"/>
            <a:r>
              <a:rPr lang="en-GB" dirty="0" smtClean="0">
                <a:latin typeface="Courier"/>
                <a:cs typeface="Courier"/>
              </a:rPr>
              <a:t>Q10.SelectRandom(j)</a:t>
            </a:r>
            <a:endParaRPr lang="en-US" dirty="0">
              <a:latin typeface="Courier"/>
              <a:cs typeface="Courier"/>
            </a:endParaRPr>
          </a:p>
        </p:txBody>
      </p:sp>
      <p:sp>
        <p:nvSpPr>
          <p:cNvPr id="4" name="Left Arrow 3"/>
          <p:cNvSpPr/>
          <p:nvPr/>
        </p:nvSpPr>
        <p:spPr>
          <a:xfrm>
            <a:off x="4584700" y="5377270"/>
            <a:ext cx="3225800" cy="723900"/>
          </a:xfrm>
          <a:prstGeom prst="leftArrow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rgbClr val="000000"/>
                </a:solidFill>
                <a:latin typeface="Courier"/>
                <a:cs typeface="Courier"/>
              </a:rPr>
              <a:t>j</a:t>
            </a:r>
            <a:r>
              <a:rPr lang="en-US" dirty="0" smtClean="0">
                <a:solidFill>
                  <a:srgbClr val="000000"/>
                </a:solidFill>
              </a:rPr>
              <a:t> is a virtual variable</a:t>
            </a:r>
            <a:endParaRPr lang="en-US" i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609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1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.</a:t>
            </a:r>
            <a:r>
              <a:rPr lang="en-US" dirty="0" err="1" smtClean="0"/>
              <a:t>SelectRandom</a:t>
            </a:r>
            <a:r>
              <a:rPr lang="en-US" dirty="0" smtClean="0"/>
              <a:t>(</a:t>
            </a:r>
            <a:r>
              <a:rPr lang="en-US" i="1" dirty="0" smtClean="0"/>
              <a:t>n</a:t>
            </a:r>
            <a:r>
              <a:rPr lang="en-US" dirty="0" smtClean="0"/>
              <a:t>) method – 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3799" y="1498600"/>
            <a:ext cx="7399867" cy="4640030"/>
          </a:xfrm>
        </p:spPr>
        <p:txBody>
          <a:bodyPr>
            <a:normAutofit/>
          </a:bodyPr>
          <a:lstStyle/>
          <a:p>
            <a:pPr lvl="0"/>
            <a:r>
              <a:rPr lang="en-GB" dirty="0">
                <a:solidFill>
                  <a:srgbClr val="6C7DD1"/>
                </a:solidFill>
                <a:latin typeface="Courier"/>
                <a:cs typeface="Courier"/>
              </a:rPr>
              <a:t>{1 to 10}.</a:t>
            </a:r>
            <a:r>
              <a:rPr lang="en-GB" dirty="0" err="1">
                <a:solidFill>
                  <a:srgbClr val="6C7DD1"/>
                </a:solidFill>
                <a:latin typeface="Courier"/>
                <a:cs typeface="Courier"/>
              </a:rPr>
              <a:t>SelectRandom</a:t>
            </a:r>
            <a:r>
              <a:rPr lang="en-GB" dirty="0">
                <a:solidFill>
                  <a:srgbClr val="6C7DD1"/>
                </a:solidFill>
                <a:latin typeface="Courier"/>
                <a:cs typeface="Courier"/>
              </a:rPr>
              <a:t>(</a:t>
            </a:r>
            <a:r>
              <a:rPr lang="en-GB" dirty="0" smtClean="0">
                <a:solidFill>
                  <a:srgbClr val="6C7DD1"/>
                </a:solidFill>
                <a:latin typeface="Courier"/>
                <a:cs typeface="Courier"/>
              </a:rPr>
              <a:t>)</a:t>
            </a:r>
          </a:p>
          <a:p>
            <a:pPr lvl="0"/>
            <a:r>
              <a:rPr lang="en-GB" dirty="0" smtClean="0">
                <a:solidFill>
                  <a:srgbClr val="6C7DD1"/>
                </a:solidFill>
                <a:latin typeface="Courier"/>
                <a:cs typeface="Courier"/>
              </a:rPr>
              <a:t>Dim </a:t>
            </a:r>
            <a:r>
              <a:rPr lang="en-GB" dirty="0" err="1" smtClean="0">
                <a:solidFill>
                  <a:srgbClr val="6C7DD1"/>
                </a:solidFill>
                <a:latin typeface="Courier"/>
                <a:cs typeface="Courier"/>
              </a:rPr>
              <a:t>i</a:t>
            </a:r>
            <a:r>
              <a:rPr lang="en-GB" dirty="0" smtClean="0">
                <a:solidFill>
                  <a:srgbClr val="6C7DD1"/>
                </a:solidFill>
                <a:latin typeface="Courier"/>
                <a:cs typeface="Courier"/>
              </a:rPr>
              <a:t> = {1 to 10}</a:t>
            </a:r>
            <a:br>
              <a:rPr lang="en-GB" dirty="0" smtClean="0">
                <a:solidFill>
                  <a:srgbClr val="6C7DD1"/>
                </a:solidFill>
                <a:latin typeface="Courier"/>
                <a:cs typeface="Courier"/>
              </a:rPr>
            </a:br>
            <a:r>
              <a:rPr lang="en-GB" dirty="0" err="1" smtClean="0">
                <a:solidFill>
                  <a:srgbClr val="6C7DD1"/>
                </a:solidFill>
                <a:latin typeface="Courier"/>
                <a:cs typeface="Courier"/>
              </a:rPr>
              <a:t>i.SelectRandom</a:t>
            </a:r>
            <a:r>
              <a:rPr lang="en-GB" dirty="0" smtClean="0">
                <a:solidFill>
                  <a:srgbClr val="6C7DD1"/>
                </a:solidFill>
                <a:latin typeface="Courier"/>
                <a:cs typeface="Courier"/>
              </a:rPr>
              <a:t>(2)</a:t>
            </a:r>
            <a:endParaRPr lang="en-GB" dirty="0">
              <a:solidFill>
                <a:srgbClr val="6C7DD1"/>
              </a:solidFill>
              <a:latin typeface="Courier"/>
              <a:cs typeface="Courier"/>
            </a:endParaRPr>
          </a:p>
          <a:p>
            <a:pPr lvl="0"/>
            <a:r>
              <a:rPr lang="en-GB" dirty="0" smtClean="0">
                <a:solidFill>
                  <a:srgbClr val="6C7DD1"/>
                </a:solidFill>
                <a:latin typeface="Courier"/>
                <a:cs typeface="Courier"/>
              </a:rPr>
              <a:t>{</a:t>
            </a:r>
            <a:r>
              <a:rPr lang="en-GB" dirty="0">
                <a:solidFill>
                  <a:srgbClr val="6C7DD1"/>
                </a:solidFill>
                <a:latin typeface="Courier"/>
                <a:cs typeface="Courier"/>
              </a:rPr>
              <a:t>5 to 10}.</a:t>
            </a:r>
            <a:r>
              <a:rPr lang="en-GB" dirty="0" err="1">
                <a:solidFill>
                  <a:srgbClr val="6C7DD1"/>
                </a:solidFill>
                <a:latin typeface="Courier"/>
                <a:cs typeface="Courier"/>
              </a:rPr>
              <a:t>SelectRandom</a:t>
            </a:r>
            <a:r>
              <a:rPr lang="en-GB" dirty="0">
                <a:solidFill>
                  <a:srgbClr val="6C7DD1"/>
                </a:solidFill>
                <a:latin typeface="Courier"/>
                <a:cs typeface="Courier"/>
              </a:rPr>
              <a:t>(3</a:t>
            </a:r>
            <a:r>
              <a:rPr lang="en-GB" dirty="0" smtClean="0">
                <a:solidFill>
                  <a:srgbClr val="6C7DD1"/>
                </a:solidFill>
                <a:latin typeface="Courier"/>
                <a:cs typeface="Courier"/>
              </a:rPr>
              <a:t>).</a:t>
            </a:r>
            <a:endParaRPr lang="en-GB" dirty="0">
              <a:solidFill>
                <a:srgbClr val="6C7DD1"/>
              </a:solidFill>
              <a:latin typeface="Courier"/>
              <a:cs typeface="Courier"/>
            </a:endParaRPr>
          </a:p>
          <a:p>
            <a:pPr lvl="0"/>
            <a:r>
              <a:rPr lang="en-GB" dirty="0">
                <a:solidFill>
                  <a:srgbClr val="6C7DD1"/>
                </a:solidFill>
                <a:latin typeface="Courier"/>
                <a:cs typeface="Courier"/>
              </a:rPr>
              <a:t>Q4.Value.SelectRandom(2</a:t>
            </a:r>
            <a:r>
              <a:rPr lang="en-GB" dirty="0" smtClean="0">
                <a:solidFill>
                  <a:srgbClr val="6C7DD1"/>
                </a:solidFill>
                <a:latin typeface="Courier"/>
                <a:cs typeface="Courier"/>
              </a:rPr>
              <a:t>)</a:t>
            </a:r>
            <a:endParaRPr lang="en-GB" dirty="0">
              <a:solidFill>
                <a:srgbClr val="6C7DD1"/>
              </a:solidFill>
              <a:latin typeface="Courier"/>
              <a:cs typeface="Courier"/>
            </a:endParaRPr>
          </a:p>
          <a:p>
            <a:pPr lvl="0"/>
            <a:r>
              <a:rPr lang="en-GB" dirty="0" smtClean="0">
                <a:solidFill>
                  <a:srgbClr val="6C7DD1"/>
                </a:solidFill>
                <a:latin typeface="Courier"/>
                <a:cs typeface="Courier"/>
              </a:rPr>
              <a:t>(</a:t>
            </a:r>
            <a:r>
              <a:rPr lang="en-GB" dirty="0">
                <a:solidFill>
                  <a:srgbClr val="6C7DD1"/>
                </a:solidFill>
                <a:latin typeface="Courier"/>
                <a:cs typeface="Courier"/>
              </a:rPr>
              <a:t>Q1 + Q4).</a:t>
            </a:r>
            <a:r>
              <a:rPr lang="en-GB" dirty="0" err="1">
                <a:solidFill>
                  <a:srgbClr val="6C7DD1"/>
                </a:solidFill>
                <a:latin typeface="Courier"/>
                <a:cs typeface="Courier"/>
              </a:rPr>
              <a:t>SelectRandom</a:t>
            </a:r>
            <a:r>
              <a:rPr lang="en-GB" dirty="0">
                <a:solidFill>
                  <a:srgbClr val="6C7DD1"/>
                </a:solidFill>
                <a:latin typeface="Courier"/>
                <a:cs typeface="Courier"/>
              </a:rPr>
              <a:t>(</a:t>
            </a:r>
            <a:r>
              <a:rPr lang="en-GB" dirty="0" smtClean="0">
                <a:solidFill>
                  <a:srgbClr val="6C7DD1"/>
                </a:solidFill>
                <a:latin typeface="Courier"/>
                <a:cs typeface="Courier"/>
              </a:rPr>
              <a:t>)</a:t>
            </a:r>
            <a:endParaRPr lang="en-GB" dirty="0">
              <a:solidFill>
                <a:srgbClr val="6C7DD1"/>
              </a:solidFill>
              <a:latin typeface="Courier"/>
              <a:cs typeface="Courier"/>
            </a:endParaRPr>
          </a:p>
        </p:txBody>
      </p:sp>
    </p:spTree>
    <p:extLst>
      <p:ext uri="{BB962C8B-B14F-4D97-AF65-F5344CB8AC3E}">
        <p14:creationId xmlns:p14="http://schemas.microsoft.com/office/powerpoint/2010/main" val="1542656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1A1A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1A1A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1A1A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1A1A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A1A1A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.Shuffle( ) method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Use .</a:t>
            </a:r>
            <a:r>
              <a:rPr lang="en-GB" b="1" dirty="0" smtClean="0"/>
              <a:t>Shuffle</a:t>
            </a:r>
            <a:r>
              <a:rPr lang="en-GB" dirty="0" smtClean="0"/>
              <a:t> </a:t>
            </a:r>
            <a:r>
              <a:rPr lang="en-GB" dirty="0"/>
              <a:t>on an array to return the array in a randomised </a:t>
            </a:r>
            <a:r>
              <a:rPr lang="en-GB" dirty="0" smtClean="0"/>
              <a:t>order</a:t>
            </a:r>
            <a:endParaRPr lang="en-GB" dirty="0"/>
          </a:p>
          <a:p>
            <a:pPr lvl="1"/>
            <a:r>
              <a:rPr lang="en-GB" dirty="0" smtClean="0">
                <a:latin typeface="Courier"/>
                <a:cs typeface="Courier"/>
              </a:rPr>
              <a:t>Q1_S.Value.Shuffle</a:t>
            </a:r>
            <a:r>
              <a:rPr lang="en-GB" dirty="0">
                <a:latin typeface="Courier"/>
                <a:cs typeface="Courier"/>
              </a:rPr>
              <a:t>(</a:t>
            </a:r>
            <a:r>
              <a:rPr lang="en-GB" dirty="0" smtClean="0">
                <a:latin typeface="Courier"/>
                <a:cs typeface="Courier"/>
              </a:rPr>
              <a:t>)</a:t>
            </a:r>
          </a:p>
          <a:p>
            <a:pPr lvl="2"/>
            <a:r>
              <a:rPr lang="en-GB" dirty="0"/>
              <a:t>Returns </a:t>
            </a:r>
            <a:r>
              <a:rPr lang="en-GB" dirty="0" smtClean="0"/>
              <a:t>all the values in a random order</a:t>
            </a:r>
          </a:p>
          <a:p>
            <a:r>
              <a:rPr lang="en-GB" dirty="0" smtClean="0"/>
              <a:t>.</a:t>
            </a:r>
            <a:r>
              <a:rPr lang="en-GB" b="1" dirty="0" smtClean="0"/>
              <a:t>Shuffle</a:t>
            </a:r>
            <a:r>
              <a:rPr lang="en-GB" dirty="0" smtClean="0"/>
              <a:t> can be used with .</a:t>
            </a:r>
            <a:r>
              <a:rPr lang="en-GB" b="1" dirty="0" err="1" smtClean="0"/>
              <a:t>SelectRandom</a:t>
            </a:r>
            <a:r>
              <a:rPr lang="en-GB" b="1" dirty="0" smtClean="0"/>
              <a:t> </a:t>
            </a:r>
            <a:r>
              <a:rPr lang="en-GB" dirty="0" smtClean="0"/>
              <a:t>for a random selection in a random order</a:t>
            </a:r>
          </a:p>
          <a:p>
            <a:pPr lvl="1"/>
            <a:r>
              <a:rPr lang="en-GB" dirty="0" smtClean="0">
                <a:latin typeface="Courier"/>
                <a:cs typeface="Courier"/>
              </a:rPr>
              <a:t>Q1_S.Value.SelectRandom</a:t>
            </a:r>
            <a:r>
              <a:rPr lang="en-GB" dirty="0">
                <a:latin typeface="Courier"/>
                <a:cs typeface="Courier"/>
              </a:rPr>
              <a:t>(3)</a:t>
            </a:r>
            <a:r>
              <a:rPr lang="en-GB" dirty="0" smtClean="0">
                <a:latin typeface="Courier"/>
                <a:cs typeface="Courier"/>
              </a:rPr>
              <a:t>.Shuffle</a:t>
            </a:r>
            <a:r>
              <a:rPr lang="en-GB" dirty="0">
                <a:latin typeface="Courier"/>
                <a:cs typeface="Courier"/>
              </a:rPr>
              <a:t>(</a:t>
            </a:r>
            <a:r>
              <a:rPr lang="en-GB" dirty="0" smtClean="0">
                <a:latin typeface="Courier"/>
                <a:cs typeface="Courier"/>
              </a:rPr>
              <a:t>)</a:t>
            </a:r>
            <a:endParaRPr lang="en-GB" dirty="0">
              <a:latin typeface="Courier"/>
              <a:cs typeface="Courier"/>
            </a:endParaRPr>
          </a:p>
          <a:p>
            <a:pPr lvl="2"/>
            <a:r>
              <a:rPr lang="en-GB" dirty="0" smtClean="0"/>
              <a:t>Returns three randomly selected value in a random order, </a:t>
            </a:r>
          </a:p>
          <a:p>
            <a:pPr lvl="2"/>
            <a:r>
              <a:rPr lang="en-GB" dirty="0" smtClean="0"/>
              <a:t>e.g. if Q1_S contains {1; 2; 5; 7}, the .</a:t>
            </a:r>
            <a:r>
              <a:rPr lang="en-GB" dirty="0" err="1"/>
              <a:t>S</a:t>
            </a:r>
            <a:r>
              <a:rPr lang="en-GB" dirty="0" err="1" smtClean="0"/>
              <a:t>electRandom</a:t>
            </a:r>
            <a:r>
              <a:rPr lang="en-GB" dirty="0" smtClean="0"/>
              <a:t>(3) method will select three items, such as  {1; 5; 7} and shuffle will place these in a random order, e.g. {5; 7; 1}</a:t>
            </a:r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5397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3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/>
              <a:t>Using </a:t>
            </a:r>
            <a:r>
              <a:rPr lang="en-GB" b="1" dirty="0"/>
              <a:t>Dim</a:t>
            </a:r>
            <a:r>
              <a:rPr lang="en-GB" dirty="0"/>
              <a:t> (dimension) to declare </a:t>
            </a:r>
            <a:r>
              <a:rPr lang="en-GB" dirty="0" smtClean="0"/>
              <a:t>virtual variables</a:t>
            </a:r>
            <a:endParaRPr lang="en-GB" dirty="0"/>
          </a:p>
          <a:p>
            <a:pPr lvl="0"/>
            <a:r>
              <a:rPr lang="en-GB" dirty="0" smtClean="0"/>
              <a:t>Combining and performing </a:t>
            </a:r>
            <a:r>
              <a:rPr lang="en-GB" dirty="0"/>
              <a:t>logic on sets or array variables using </a:t>
            </a:r>
            <a:r>
              <a:rPr lang="en-GB" b="1" dirty="0"/>
              <a:t>Union</a:t>
            </a:r>
            <a:r>
              <a:rPr lang="en-GB" dirty="0"/>
              <a:t> and </a:t>
            </a:r>
            <a:r>
              <a:rPr lang="en-GB" b="1" dirty="0" smtClean="0"/>
              <a:t>Intersection</a:t>
            </a:r>
          </a:p>
          <a:p>
            <a:pPr lvl="0"/>
            <a:r>
              <a:rPr lang="en-GB" dirty="0" smtClean="0"/>
              <a:t>Subtracting items from a set with “-”</a:t>
            </a:r>
            <a:endParaRPr lang="en-GB" dirty="0"/>
          </a:p>
          <a:p>
            <a:pPr lvl="0"/>
            <a:r>
              <a:rPr lang="en-GB" dirty="0"/>
              <a:t>Using the </a:t>
            </a:r>
            <a:r>
              <a:rPr lang="en-GB" b="1" dirty="0" smtClean="0"/>
              <a:t>Size function </a:t>
            </a:r>
            <a:r>
              <a:rPr lang="en-GB" dirty="0" smtClean="0"/>
              <a:t>or the </a:t>
            </a:r>
            <a:r>
              <a:rPr lang="en-GB" b="1" dirty="0" smtClean="0"/>
              <a:t>Count</a:t>
            </a:r>
            <a:r>
              <a:rPr lang="en-GB" dirty="0" smtClean="0"/>
              <a:t> </a:t>
            </a:r>
            <a:r>
              <a:rPr lang="en-GB" dirty="0"/>
              <a:t>property to detect the number of items in an array</a:t>
            </a:r>
          </a:p>
          <a:p>
            <a:pPr lvl="0"/>
            <a:r>
              <a:rPr lang="en-GB" dirty="0" smtClean="0"/>
              <a:t>Using </a:t>
            </a:r>
            <a:r>
              <a:rPr lang="en-GB" b="1" dirty="0" err="1"/>
              <a:t>SelectRandom</a:t>
            </a:r>
            <a:r>
              <a:rPr lang="en-GB" dirty="0"/>
              <a:t> to randomly pick items from an </a:t>
            </a:r>
            <a:r>
              <a:rPr lang="en-GB" dirty="0" smtClean="0"/>
              <a:t>array</a:t>
            </a:r>
          </a:p>
          <a:p>
            <a:r>
              <a:rPr lang="en-GB" dirty="0"/>
              <a:t>Using </a:t>
            </a:r>
            <a:r>
              <a:rPr lang="en-GB" b="1" dirty="0"/>
              <a:t>Shuffle</a:t>
            </a:r>
            <a:r>
              <a:rPr lang="en-GB" dirty="0"/>
              <a:t> to randomise the order of a set </a:t>
            </a:r>
          </a:p>
          <a:p>
            <a:pPr marL="0" lvl="0" indent="0">
              <a:buNone/>
            </a:pPr>
            <a:endParaRPr lang="en-GB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8398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14323" y="369597"/>
            <a:ext cx="7632678" cy="1620069"/>
          </a:xfrm>
        </p:spPr>
        <p:txBody>
          <a:bodyPr/>
          <a:lstStyle/>
          <a:p>
            <a:r>
              <a:rPr lang="en-US" dirty="0" smtClean="0">
                <a:latin typeface="Arial"/>
                <a:cs typeface="Arial"/>
              </a:rPr>
              <a:t>Session 150-4  </a:t>
            </a:r>
            <a:r>
              <a:rPr lang="en-US" dirty="0" smtClean="0"/>
              <a:t>Advanced Loops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14323" y="2441222"/>
            <a:ext cx="7632678" cy="3697407"/>
          </a:xfrm>
        </p:spPr>
        <p:txBody>
          <a:bodyPr/>
          <a:lstStyle/>
          <a:p>
            <a:pPr lvl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Topics covered</a:t>
            </a:r>
          </a:p>
          <a:p>
            <a:pPr lvl="0"/>
            <a:r>
              <a:rPr lang="en-US" dirty="0"/>
              <a:t>The loop properties of questions defined within a loop</a:t>
            </a:r>
            <a:endParaRPr lang="en-GB" dirty="0"/>
          </a:p>
          <a:p>
            <a:pPr lvl="0"/>
            <a:r>
              <a:rPr lang="en-US" dirty="0"/>
              <a:t>The loop built-in test values </a:t>
            </a:r>
            <a:r>
              <a:rPr lang="en-US" b="1" dirty="0" err="1"/>
              <a:t>IsLastIteration</a:t>
            </a:r>
            <a:r>
              <a:rPr lang="en-US" dirty="0"/>
              <a:t> and </a:t>
            </a:r>
            <a:r>
              <a:rPr lang="en-US" b="1" dirty="0" err="1"/>
              <a:t>CurrentIteration</a:t>
            </a:r>
            <a:endParaRPr lang="en-GB" dirty="0"/>
          </a:p>
          <a:p>
            <a:pPr lvl="0"/>
            <a:r>
              <a:rPr lang="en-US"/>
              <a:t>The </a:t>
            </a:r>
            <a:r>
              <a:rPr lang="en-US" b="1" smtClean="0"/>
              <a:t>For /</a:t>
            </a:r>
            <a:r>
              <a:rPr lang="en-US" smtClean="0"/>
              <a:t> </a:t>
            </a:r>
            <a:r>
              <a:rPr lang="en-US" b="1" dirty="0"/>
              <a:t>Next</a:t>
            </a:r>
            <a:r>
              <a:rPr lang="en-US" dirty="0"/>
              <a:t> loop</a:t>
            </a:r>
            <a:endParaRPr lang="en-GB" dirty="0"/>
          </a:p>
          <a:p>
            <a:pPr lvl="0"/>
            <a:r>
              <a:rPr lang="en-US" dirty="0"/>
              <a:t>The </a:t>
            </a:r>
            <a:r>
              <a:rPr lang="en-US" b="1" dirty="0"/>
              <a:t>Break</a:t>
            </a:r>
            <a:r>
              <a:rPr lang="en-US" dirty="0"/>
              <a:t> directive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52451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 methods for loops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 these to find out at what point in the execution of the loop you have reached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These are properties of the loop – refer to the loop control variable</a:t>
            </a:r>
          </a:p>
        </p:txBody>
      </p:sp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50072937"/>
              </p:ext>
            </p:extLst>
          </p:nvPr>
        </p:nvGraphicFramePr>
        <p:xfrm>
          <a:off x="713667" y="2455614"/>
          <a:ext cx="7851776" cy="27800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9625"/>
                <a:gridCol w="5772151"/>
              </a:tblGrid>
              <a:tr h="658495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Keyword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Arial"/>
                          <a:cs typeface="Arial"/>
                        </a:rPr>
                        <a:t>Example</a:t>
                      </a:r>
                      <a:endParaRPr lang="en-US" dirty="0">
                        <a:latin typeface="Arial"/>
                        <a:cs typeface="Arial"/>
                      </a:endParaRPr>
                    </a:p>
                  </a:txBody>
                  <a:tcPr/>
                </a:tc>
              </a:tr>
              <a:tr h="658495">
                <a:tc>
                  <a:txBody>
                    <a:bodyPr/>
                    <a:lstStyle/>
                    <a:p>
                      <a:r>
                        <a:rPr lang="en-GB" sz="1800" kern="1200" dirty="0" err="1" smtClean="0">
                          <a:solidFill>
                            <a:srgbClr val="5E5E5E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IsLastIteration</a:t>
                      </a:r>
                      <a:r>
                        <a:rPr lang="en-GB" sz="1800" kern="1200" dirty="0" smtClean="0">
                          <a:solidFill>
                            <a:srgbClr val="5E5E5E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 </a:t>
                      </a:r>
                      <a:endParaRPr lang="en-US" dirty="0">
                        <a:solidFill>
                          <a:srgbClr val="5E5E5E"/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smtClean="0">
                          <a:solidFill>
                            <a:schemeClr val="tx1"/>
                          </a:solidFill>
                          <a:latin typeface="Courier"/>
                          <a:cs typeface="Courier"/>
                        </a:rPr>
                        <a:t>Q2loop.</a:t>
                      </a:r>
                      <a:r>
                        <a:rPr lang="en-GB" sz="1800" kern="1200" dirty="0" err="1" smtClean="0">
                          <a:solidFill>
                            <a:schemeClr val="tx1"/>
                          </a:solidFill>
                          <a:effectLst/>
                          <a:latin typeface="Courier"/>
                          <a:ea typeface="+mn-ea"/>
                          <a:cs typeface="Courier"/>
                        </a:rPr>
                        <a:t>IsLastIteration</a:t>
                      </a:r>
                      <a:endParaRPr lang="en-US" dirty="0">
                        <a:solidFill>
                          <a:schemeClr val="tx1"/>
                        </a:solidFill>
                        <a:latin typeface="Courier"/>
                        <a:cs typeface="Courier"/>
                      </a:endParaRPr>
                    </a:p>
                  </a:txBody>
                  <a:tcPr/>
                </a:tc>
              </a:tr>
              <a:tr h="658495">
                <a:tc>
                  <a:txBody>
                    <a:bodyPr/>
                    <a:lstStyle/>
                    <a:p>
                      <a:r>
                        <a:rPr lang="en-GB" sz="1800" kern="1200" dirty="0" err="1" smtClean="0">
                          <a:solidFill>
                            <a:srgbClr val="5E5E5E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CurrentIteration</a:t>
                      </a:r>
                      <a:r>
                        <a:rPr lang="en-GB" dirty="0" smtClean="0">
                          <a:solidFill>
                            <a:srgbClr val="5E5E5E"/>
                          </a:solidFill>
                          <a:effectLst/>
                          <a:latin typeface="Arial"/>
                          <a:cs typeface="Arial"/>
                        </a:rPr>
                        <a:t> </a:t>
                      </a:r>
                      <a:endParaRPr lang="en-US" dirty="0">
                        <a:solidFill>
                          <a:srgbClr val="5E5E5E"/>
                        </a:solidFill>
                        <a:latin typeface="Arial"/>
                        <a:cs typeface="Arial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2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ourier"/>
                          <a:ea typeface="+mn-ea"/>
                          <a:cs typeface="Courier"/>
                        </a:rPr>
                        <a:t>Q2loop.CurrentIteration = 9</a:t>
                      </a:r>
                    </a:p>
                    <a:p>
                      <a:pPr marL="0" marR="0" lvl="2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kern="1200" dirty="0" smtClean="0">
                        <a:solidFill>
                          <a:schemeClr val="tx1"/>
                        </a:solidFill>
                        <a:effectLst/>
                        <a:latin typeface="Courier"/>
                        <a:ea typeface="+mn-ea"/>
                        <a:cs typeface="Courier"/>
                      </a:endParaRPr>
                    </a:p>
                    <a:p>
                      <a:pPr marL="0" marR="0" lvl="2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Courier"/>
                          <a:ea typeface="+mn-ea"/>
                          <a:cs typeface="Courier"/>
                        </a:rPr>
                        <a:t>Q2loop.CurrentIteration.EntryCode = “09”</a:t>
                      </a:r>
                    </a:p>
                    <a:p>
                      <a:pPr marL="0" marR="0" lvl="2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kern="1200" dirty="0" smtClean="0">
                        <a:solidFill>
                          <a:schemeClr val="tx1"/>
                        </a:solidFill>
                        <a:effectLst/>
                        <a:latin typeface="Courier"/>
                        <a:ea typeface="+mn-ea"/>
                        <a:cs typeface="Courier"/>
                      </a:endParaRPr>
                    </a:p>
                    <a:p>
                      <a:endParaRPr lang="en-US" dirty="0">
                        <a:solidFill>
                          <a:schemeClr val="tx1"/>
                        </a:solidFill>
                        <a:latin typeface="Courier"/>
                        <a:cs typeface="Courier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1757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AllValues</a:t>
            </a:r>
            <a:r>
              <a:rPr lang="en-US" dirty="0"/>
              <a:t> </a:t>
            </a:r>
            <a:r>
              <a:rPr lang="en-US" sz="2000" i="1" dirty="0" smtClean="0">
                <a:latin typeface="Arial"/>
                <a:cs typeface="Arial"/>
              </a:rPr>
              <a:t>(1 </a:t>
            </a:r>
            <a:r>
              <a:rPr lang="en-US" sz="2000" i="1" dirty="0">
                <a:latin typeface="Arial"/>
                <a:cs typeface="Arial"/>
              </a:rPr>
              <a:t>of 2)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Use </a:t>
            </a:r>
            <a:r>
              <a:rPr lang="en-GB" dirty="0" err="1" smtClean="0"/>
              <a:t>AllValues</a:t>
            </a:r>
            <a:r>
              <a:rPr lang="en-GB" dirty="0" smtClean="0"/>
              <a:t> to line up all the answers from all instances of a single coded question in a loop into one array</a:t>
            </a:r>
            <a:endParaRPr lang="en-GB" dirty="0"/>
          </a:p>
          <a:p>
            <a:pPr lvl="1"/>
            <a:r>
              <a:rPr lang="en-GB" dirty="0" smtClean="0"/>
              <a:t>Q10.AllValues</a:t>
            </a:r>
          </a:p>
          <a:p>
            <a:pPr lvl="2"/>
            <a:endParaRPr lang="en-GB" dirty="0"/>
          </a:p>
          <a:p>
            <a:pPr lvl="2"/>
            <a:endParaRPr lang="en-GB" dirty="0" smtClean="0"/>
          </a:p>
          <a:p>
            <a:pPr lvl="2"/>
            <a:endParaRPr lang="en-GB" dirty="0"/>
          </a:p>
          <a:p>
            <a:pPr lvl="2"/>
            <a:endParaRPr lang="en-GB" dirty="0" smtClean="0"/>
          </a:p>
          <a:p>
            <a:pPr lvl="2"/>
            <a:endParaRPr lang="en-GB" dirty="0"/>
          </a:p>
        </p:txBody>
      </p:sp>
      <p:sp>
        <p:nvSpPr>
          <p:cNvPr id="47" name="TextBox 46"/>
          <p:cNvSpPr txBox="1"/>
          <p:nvPr/>
        </p:nvSpPr>
        <p:spPr>
          <a:xfrm>
            <a:off x="2905635" y="4114793"/>
            <a:ext cx="338629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X</a:t>
            </a:r>
            <a:endParaRPr lang="en-US" dirty="0">
              <a:latin typeface="Arial"/>
              <a:cs typeface="Arial"/>
            </a:endParaRPr>
          </a:p>
        </p:txBody>
      </p:sp>
      <p:grpSp>
        <p:nvGrpSpPr>
          <p:cNvPr id="96" name="Group 95"/>
          <p:cNvGrpSpPr/>
          <p:nvPr/>
        </p:nvGrpSpPr>
        <p:grpSpPr>
          <a:xfrm>
            <a:off x="1054586" y="4098238"/>
            <a:ext cx="5401410" cy="369332"/>
            <a:chOff x="1054586" y="4390338"/>
            <a:chExt cx="5401410" cy="369332"/>
          </a:xfrm>
        </p:grpSpPr>
        <p:grpSp>
          <p:nvGrpSpPr>
            <p:cNvPr id="36" name="Group 35"/>
            <p:cNvGrpSpPr/>
            <p:nvPr/>
          </p:nvGrpSpPr>
          <p:grpSpPr>
            <a:xfrm>
              <a:off x="2905635" y="4406893"/>
              <a:ext cx="3550361" cy="352777"/>
              <a:chOff x="1247424" y="3429001"/>
              <a:chExt cx="3550361" cy="352777"/>
            </a:xfrm>
          </p:grpSpPr>
          <p:sp>
            <p:nvSpPr>
              <p:cNvPr id="37" name="Rectangle 36"/>
              <p:cNvSpPr/>
              <p:nvPr/>
            </p:nvSpPr>
            <p:spPr>
              <a:xfrm>
                <a:off x="1247424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Rectangle 37"/>
              <p:cNvSpPr/>
              <p:nvPr/>
            </p:nvSpPr>
            <p:spPr>
              <a:xfrm>
                <a:off x="1602711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1957998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Rectangle 39"/>
              <p:cNvSpPr/>
              <p:nvPr/>
            </p:nvSpPr>
            <p:spPr>
              <a:xfrm>
                <a:off x="2313285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Rectangle 40"/>
              <p:cNvSpPr/>
              <p:nvPr/>
            </p:nvSpPr>
            <p:spPr>
              <a:xfrm>
                <a:off x="2668572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Rectangle 41"/>
              <p:cNvSpPr/>
              <p:nvPr/>
            </p:nvSpPr>
            <p:spPr>
              <a:xfrm>
                <a:off x="3023859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Rectangle 42"/>
              <p:cNvSpPr/>
              <p:nvPr/>
            </p:nvSpPr>
            <p:spPr>
              <a:xfrm>
                <a:off x="3379146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Rectangle 43"/>
              <p:cNvSpPr/>
              <p:nvPr/>
            </p:nvSpPr>
            <p:spPr>
              <a:xfrm>
                <a:off x="3734433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Rectangle 44"/>
              <p:cNvSpPr/>
              <p:nvPr/>
            </p:nvSpPr>
            <p:spPr>
              <a:xfrm>
                <a:off x="4089720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Rectangle 45"/>
              <p:cNvSpPr/>
              <p:nvPr/>
            </p:nvSpPr>
            <p:spPr>
              <a:xfrm>
                <a:off x="4445008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0" name="TextBox 49"/>
            <p:cNvSpPr txBox="1"/>
            <p:nvPr/>
          </p:nvSpPr>
          <p:spPr>
            <a:xfrm>
              <a:off x="1054586" y="4390338"/>
              <a:ext cx="18064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Arial"/>
                  <a:cs typeface="Arial"/>
                </a:rPr>
                <a:t>Q10  </a:t>
              </a:r>
              <a:r>
                <a:rPr lang="en-US" i="1" dirty="0" smtClean="0">
                  <a:latin typeface="Arial"/>
                  <a:cs typeface="Arial"/>
                </a:rPr>
                <a:t>iteration 2</a:t>
              </a:r>
              <a:endParaRPr lang="en-US" i="1" dirty="0">
                <a:latin typeface="Arial"/>
                <a:cs typeface="Arial"/>
              </a:endParaRPr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5402132" y="4707347"/>
            <a:ext cx="338629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X</a:t>
            </a:r>
            <a:endParaRPr lang="en-US" dirty="0">
              <a:latin typeface="Arial"/>
              <a:cs typeface="Arial"/>
            </a:endParaRPr>
          </a:p>
        </p:txBody>
      </p:sp>
      <p:grpSp>
        <p:nvGrpSpPr>
          <p:cNvPr id="97" name="Group 96"/>
          <p:cNvGrpSpPr/>
          <p:nvPr/>
        </p:nvGrpSpPr>
        <p:grpSpPr>
          <a:xfrm>
            <a:off x="1053330" y="4690804"/>
            <a:ext cx="5401410" cy="369332"/>
            <a:chOff x="1053330" y="4982904"/>
            <a:chExt cx="5401410" cy="369332"/>
          </a:xfrm>
        </p:grpSpPr>
        <p:grpSp>
          <p:nvGrpSpPr>
            <p:cNvPr id="51" name="Group 50"/>
            <p:cNvGrpSpPr/>
            <p:nvPr/>
          </p:nvGrpSpPr>
          <p:grpSpPr>
            <a:xfrm>
              <a:off x="2904379" y="4999459"/>
              <a:ext cx="3550361" cy="352777"/>
              <a:chOff x="1247424" y="3429001"/>
              <a:chExt cx="3550361" cy="352777"/>
            </a:xfrm>
          </p:grpSpPr>
          <p:sp>
            <p:nvSpPr>
              <p:cNvPr id="52" name="Rectangle 51"/>
              <p:cNvSpPr/>
              <p:nvPr/>
            </p:nvSpPr>
            <p:spPr>
              <a:xfrm>
                <a:off x="1247424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Rectangle 52"/>
              <p:cNvSpPr/>
              <p:nvPr/>
            </p:nvSpPr>
            <p:spPr>
              <a:xfrm>
                <a:off x="1602711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Rectangle 53"/>
              <p:cNvSpPr/>
              <p:nvPr/>
            </p:nvSpPr>
            <p:spPr>
              <a:xfrm>
                <a:off x="1957998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Rectangle 54"/>
              <p:cNvSpPr/>
              <p:nvPr/>
            </p:nvSpPr>
            <p:spPr>
              <a:xfrm>
                <a:off x="2313285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Rectangle 55"/>
              <p:cNvSpPr/>
              <p:nvPr/>
            </p:nvSpPr>
            <p:spPr>
              <a:xfrm>
                <a:off x="2668572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Rectangle 56"/>
              <p:cNvSpPr/>
              <p:nvPr/>
            </p:nvSpPr>
            <p:spPr>
              <a:xfrm>
                <a:off x="3023859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Rectangle 57"/>
              <p:cNvSpPr/>
              <p:nvPr/>
            </p:nvSpPr>
            <p:spPr>
              <a:xfrm>
                <a:off x="3379146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Rectangle 58"/>
              <p:cNvSpPr/>
              <p:nvPr/>
            </p:nvSpPr>
            <p:spPr>
              <a:xfrm>
                <a:off x="3734433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Rectangle 59"/>
              <p:cNvSpPr/>
              <p:nvPr/>
            </p:nvSpPr>
            <p:spPr>
              <a:xfrm>
                <a:off x="4089720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Rectangle 60"/>
              <p:cNvSpPr/>
              <p:nvPr/>
            </p:nvSpPr>
            <p:spPr>
              <a:xfrm>
                <a:off x="4445008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5" name="TextBox 64"/>
            <p:cNvSpPr txBox="1"/>
            <p:nvPr/>
          </p:nvSpPr>
          <p:spPr>
            <a:xfrm>
              <a:off x="1053330" y="4982904"/>
              <a:ext cx="18064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Arial"/>
                  <a:cs typeface="Arial"/>
                </a:rPr>
                <a:t>Q10  </a:t>
              </a:r>
              <a:r>
                <a:rPr lang="en-US" i="1" dirty="0" smtClean="0">
                  <a:latin typeface="Arial"/>
                  <a:cs typeface="Arial"/>
                </a:rPr>
                <a:t>iteration 3</a:t>
              </a:r>
              <a:endParaRPr lang="en-US" i="1" dirty="0">
                <a:latin typeface="Arial"/>
                <a:cs typeface="Arial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3270966" y="3505287"/>
            <a:ext cx="338629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X</a:t>
            </a:r>
            <a:endParaRPr lang="en-US" dirty="0">
              <a:latin typeface="Arial"/>
              <a:cs typeface="Arial"/>
            </a:endParaRPr>
          </a:p>
        </p:txBody>
      </p:sp>
      <p:grpSp>
        <p:nvGrpSpPr>
          <p:cNvPr id="95" name="Group 94"/>
          <p:cNvGrpSpPr/>
          <p:nvPr/>
        </p:nvGrpSpPr>
        <p:grpSpPr>
          <a:xfrm>
            <a:off x="1055842" y="3257110"/>
            <a:ext cx="5401410" cy="600960"/>
            <a:chOff x="1055842" y="3549210"/>
            <a:chExt cx="5401410" cy="600960"/>
          </a:xfrm>
        </p:grpSpPr>
        <p:grpSp>
          <p:nvGrpSpPr>
            <p:cNvPr id="15" name="Group 14"/>
            <p:cNvGrpSpPr/>
            <p:nvPr/>
          </p:nvGrpSpPr>
          <p:grpSpPr>
            <a:xfrm>
              <a:off x="2906891" y="3797393"/>
              <a:ext cx="3550361" cy="352777"/>
              <a:chOff x="1247424" y="3429001"/>
              <a:chExt cx="3550361" cy="352777"/>
            </a:xfrm>
          </p:grpSpPr>
          <p:sp>
            <p:nvSpPr>
              <p:cNvPr id="4" name="Rectangle 3"/>
              <p:cNvSpPr/>
              <p:nvPr/>
            </p:nvSpPr>
            <p:spPr>
              <a:xfrm>
                <a:off x="1247424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Rectangle 4"/>
              <p:cNvSpPr/>
              <p:nvPr/>
            </p:nvSpPr>
            <p:spPr>
              <a:xfrm>
                <a:off x="1602711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Rectangle 5"/>
              <p:cNvSpPr/>
              <p:nvPr/>
            </p:nvSpPr>
            <p:spPr>
              <a:xfrm>
                <a:off x="1957998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Rectangle 6"/>
              <p:cNvSpPr/>
              <p:nvPr/>
            </p:nvSpPr>
            <p:spPr>
              <a:xfrm>
                <a:off x="2313285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2668572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3023859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Rectangle 9"/>
              <p:cNvSpPr/>
              <p:nvPr/>
            </p:nvSpPr>
            <p:spPr>
              <a:xfrm>
                <a:off x="3379146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3734433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4089720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4445008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1055842" y="3780838"/>
              <a:ext cx="18064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Arial"/>
                  <a:cs typeface="Arial"/>
                </a:rPr>
                <a:t>Q10  </a:t>
              </a:r>
              <a:r>
                <a:rPr lang="en-US" i="1" dirty="0" smtClean="0">
                  <a:latin typeface="Arial"/>
                  <a:cs typeface="Arial"/>
                </a:rPr>
                <a:t>iteration 1</a:t>
              </a:r>
              <a:endParaRPr lang="en-US" i="1" dirty="0">
                <a:latin typeface="Arial"/>
                <a:cs typeface="Arial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2831555" y="3549264"/>
              <a:ext cx="3083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 smtClean="0">
                  <a:solidFill>
                    <a:srgbClr val="000000"/>
                  </a:solidFill>
                  <a:latin typeface="Arial"/>
                  <a:cs typeface="Arial"/>
                </a:rPr>
                <a:t>1</a:t>
              </a:r>
              <a:endParaRPr lang="en-US" sz="1200" i="1" dirty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3189045" y="3549258"/>
              <a:ext cx="3083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3546535" y="3549252"/>
              <a:ext cx="3083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>
                  <a:solidFill>
                    <a:srgbClr val="000000"/>
                  </a:solidFill>
                  <a:latin typeface="Arial"/>
                  <a:cs typeface="Arial"/>
                </a:rPr>
                <a:t>3</a:t>
              </a: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3904025" y="3549246"/>
              <a:ext cx="3083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>
                  <a:solidFill>
                    <a:srgbClr val="000000"/>
                  </a:solidFill>
                  <a:latin typeface="Arial"/>
                  <a:cs typeface="Arial"/>
                </a:rPr>
                <a:t>4</a:t>
              </a: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4261515" y="3549240"/>
              <a:ext cx="3083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>
                  <a:solidFill>
                    <a:srgbClr val="000000"/>
                  </a:solidFill>
                  <a:latin typeface="Arial"/>
                  <a:cs typeface="Arial"/>
                </a:rPr>
                <a:t>5</a:t>
              </a: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4619005" y="3549234"/>
              <a:ext cx="3083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>
                  <a:solidFill>
                    <a:srgbClr val="000000"/>
                  </a:solidFill>
                  <a:latin typeface="Arial"/>
                  <a:cs typeface="Arial"/>
                </a:rPr>
                <a:t>6</a:t>
              </a: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4976495" y="3549228"/>
              <a:ext cx="3083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>
                  <a:solidFill>
                    <a:srgbClr val="000000"/>
                  </a:solidFill>
                  <a:latin typeface="Arial"/>
                  <a:cs typeface="Arial"/>
                </a:rPr>
                <a:t>7</a:t>
              </a: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5333985" y="3549222"/>
              <a:ext cx="3083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 smtClean="0">
                  <a:solidFill>
                    <a:srgbClr val="000000"/>
                  </a:solidFill>
                  <a:latin typeface="Arial"/>
                  <a:cs typeface="Arial"/>
                </a:rPr>
                <a:t>8</a:t>
              </a:r>
              <a:endParaRPr lang="en-US" sz="1200" i="1" dirty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5691475" y="3549216"/>
              <a:ext cx="3083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>
                  <a:solidFill>
                    <a:srgbClr val="000000"/>
                  </a:solidFill>
                  <a:latin typeface="Arial"/>
                  <a:cs typeface="Arial"/>
                </a:rPr>
                <a:t>9</a:t>
              </a: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5989692" y="3549210"/>
              <a:ext cx="3939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 smtClean="0">
                  <a:solidFill>
                    <a:srgbClr val="000000"/>
                  </a:solidFill>
                  <a:latin typeface="Arial"/>
                  <a:cs typeface="Arial"/>
                </a:rPr>
                <a:t>10</a:t>
              </a:r>
              <a:endParaRPr lang="en-US" sz="1200" i="1" dirty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</p:grpSp>
      <p:sp>
        <p:nvSpPr>
          <p:cNvPr id="76" name="TextBox 75"/>
          <p:cNvSpPr txBox="1"/>
          <p:nvPr/>
        </p:nvSpPr>
        <p:spPr>
          <a:xfrm>
            <a:off x="6790575" y="5615697"/>
            <a:ext cx="12458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2"/>
            <a:r>
              <a:rPr lang="en-GB" sz="2400" dirty="0" smtClean="0"/>
              <a:t>{2; 1; 8}</a:t>
            </a:r>
            <a:endParaRPr lang="en-GB" sz="2400" dirty="0"/>
          </a:p>
        </p:txBody>
      </p:sp>
      <p:sp>
        <p:nvSpPr>
          <p:cNvPr id="90" name="Arc 89"/>
          <p:cNvSpPr/>
          <p:nvPr/>
        </p:nvSpPr>
        <p:spPr>
          <a:xfrm>
            <a:off x="5917534" y="4293712"/>
            <a:ext cx="1702133" cy="1532848"/>
          </a:xfrm>
          <a:prstGeom prst="arc">
            <a:avLst>
              <a:gd name="adj1" fmla="val 16200000"/>
              <a:gd name="adj2" fmla="val 1942841"/>
            </a:avLst>
          </a:prstGeom>
          <a:ln w="57150" cmpd="sng">
            <a:solidFill>
              <a:schemeClr val="accent1"/>
            </a:solidFill>
            <a:tailEnd type="triangle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54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64" grpId="0" animBg="1"/>
      <p:bldP spid="19" grpId="0" animBg="1"/>
      <p:bldP spid="76" grpId="0"/>
      <p:bldP spid="90" grpId="1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740761" y="5708030"/>
            <a:ext cx="1891578" cy="369332"/>
            <a:chOff x="5740761" y="5708030"/>
            <a:chExt cx="1891578" cy="369332"/>
          </a:xfrm>
        </p:grpSpPr>
        <p:sp>
          <p:nvSpPr>
            <p:cNvPr id="78" name="TextBox 77"/>
            <p:cNvSpPr txBox="1"/>
            <p:nvPr/>
          </p:nvSpPr>
          <p:spPr>
            <a:xfrm>
              <a:off x="5740761" y="5708030"/>
              <a:ext cx="977539" cy="369332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endParaRPr lang="en-US" dirty="0">
                <a:latin typeface="Arial"/>
                <a:cs typeface="Arial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7035800" y="5708030"/>
              <a:ext cx="596539" cy="369332"/>
            </a:xfrm>
            <a:prstGeom prst="rect">
              <a:avLst/>
            </a:prstGeom>
            <a:solidFill>
              <a:srgbClr val="8DEB30"/>
            </a:solidFill>
          </p:spPr>
          <p:txBody>
            <a:bodyPr wrap="square" rtlCol="0">
              <a:spAutoFit/>
            </a:bodyPr>
            <a:lstStyle/>
            <a:p>
              <a:endParaRPr lang="en-US" dirty="0">
                <a:latin typeface="Arial"/>
                <a:cs typeface="Arial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6718300" y="5708030"/>
              <a:ext cx="329839" cy="369332"/>
            </a:xfrm>
            <a:prstGeom prst="rect">
              <a:avLst/>
            </a:prstGeom>
            <a:solidFill>
              <a:schemeClr val="accent4"/>
            </a:solidFill>
          </p:spPr>
          <p:txBody>
            <a:bodyPr wrap="square" rtlCol="0">
              <a:spAutoFit/>
            </a:bodyPr>
            <a:lstStyle/>
            <a:p>
              <a:endParaRPr lang="en-US" dirty="0">
                <a:latin typeface="Arial"/>
                <a:cs typeface="Arial"/>
              </a:endParaRPr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3971925" y="4687781"/>
            <a:ext cx="338629" cy="369332"/>
          </a:xfrm>
          <a:prstGeom prst="rect">
            <a:avLst/>
          </a:prstGeom>
          <a:solidFill>
            <a:schemeClr val="accent3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X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344697" y="3505287"/>
            <a:ext cx="338629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X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418428" y="3505287"/>
            <a:ext cx="338629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X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AllValues</a:t>
            </a:r>
            <a:r>
              <a:rPr lang="en-US" dirty="0" smtClean="0"/>
              <a:t> </a:t>
            </a:r>
            <a:r>
              <a:rPr lang="en-US" sz="2000" i="1" dirty="0" smtClean="0">
                <a:latin typeface="Arial"/>
                <a:cs typeface="Arial"/>
              </a:rPr>
              <a:t>(2 </a:t>
            </a:r>
            <a:r>
              <a:rPr lang="en-US" sz="2000" i="1" dirty="0">
                <a:latin typeface="Arial"/>
                <a:cs typeface="Arial"/>
              </a:rPr>
              <a:t>of </a:t>
            </a:r>
            <a:r>
              <a:rPr lang="en-US" sz="2000" i="1" dirty="0" smtClean="0">
                <a:latin typeface="Arial"/>
                <a:cs typeface="Arial"/>
              </a:rPr>
              <a:t>2)</a:t>
            </a:r>
            <a:endParaRPr lang="en-US" sz="20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err="1" smtClean="0"/>
              <a:t>Allvalues</a:t>
            </a:r>
            <a:r>
              <a:rPr lang="en-GB" dirty="0" smtClean="0"/>
              <a:t> also works with multiple questions within loops:</a:t>
            </a:r>
            <a:endParaRPr lang="en-GB" dirty="0"/>
          </a:p>
          <a:p>
            <a:pPr lvl="1"/>
            <a:r>
              <a:rPr lang="en-GB" dirty="0" smtClean="0"/>
              <a:t>Q11.AllValues</a:t>
            </a:r>
            <a:endParaRPr lang="en-GB" dirty="0"/>
          </a:p>
          <a:p>
            <a:pPr lvl="2"/>
            <a:endParaRPr lang="en-GB" dirty="0" smtClean="0"/>
          </a:p>
          <a:p>
            <a:pPr lvl="2"/>
            <a:endParaRPr lang="en-GB" dirty="0"/>
          </a:p>
        </p:txBody>
      </p:sp>
      <p:sp>
        <p:nvSpPr>
          <p:cNvPr id="47" name="TextBox 46"/>
          <p:cNvSpPr txBox="1"/>
          <p:nvPr/>
        </p:nvSpPr>
        <p:spPr>
          <a:xfrm>
            <a:off x="2905635" y="4114793"/>
            <a:ext cx="338629" cy="369332"/>
          </a:xfrm>
          <a:prstGeom prst="rect">
            <a:avLst/>
          </a:prstGeom>
          <a:solidFill>
            <a:schemeClr val="accent4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X</a:t>
            </a:r>
            <a:endParaRPr lang="en-US" dirty="0">
              <a:latin typeface="Arial"/>
              <a:cs typeface="Arial"/>
            </a:endParaRPr>
          </a:p>
        </p:txBody>
      </p:sp>
      <p:grpSp>
        <p:nvGrpSpPr>
          <p:cNvPr id="96" name="Group 95"/>
          <p:cNvGrpSpPr/>
          <p:nvPr/>
        </p:nvGrpSpPr>
        <p:grpSpPr>
          <a:xfrm>
            <a:off x="1054586" y="4098238"/>
            <a:ext cx="5401410" cy="369332"/>
            <a:chOff x="1054586" y="4390338"/>
            <a:chExt cx="5401410" cy="369332"/>
          </a:xfrm>
        </p:grpSpPr>
        <p:grpSp>
          <p:nvGrpSpPr>
            <p:cNvPr id="36" name="Group 35"/>
            <p:cNvGrpSpPr/>
            <p:nvPr/>
          </p:nvGrpSpPr>
          <p:grpSpPr>
            <a:xfrm>
              <a:off x="2905635" y="4406893"/>
              <a:ext cx="3550361" cy="352777"/>
              <a:chOff x="1247424" y="3429001"/>
              <a:chExt cx="3550361" cy="352777"/>
            </a:xfrm>
          </p:grpSpPr>
          <p:sp>
            <p:nvSpPr>
              <p:cNvPr id="37" name="Rectangle 36"/>
              <p:cNvSpPr/>
              <p:nvPr/>
            </p:nvSpPr>
            <p:spPr>
              <a:xfrm>
                <a:off x="1247424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Rectangle 37"/>
              <p:cNvSpPr/>
              <p:nvPr/>
            </p:nvSpPr>
            <p:spPr>
              <a:xfrm>
                <a:off x="1602711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1957998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Rectangle 39"/>
              <p:cNvSpPr/>
              <p:nvPr/>
            </p:nvSpPr>
            <p:spPr>
              <a:xfrm>
                <a:off x="2313285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Rectangle 40"/>
              <p:cNvSpPr/>
              <p:nvPr/>
            </p:nvSpPr>
            <p:spPr>
              <a:xfrm>
                <a:off x="2668572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Rectangle 41"/>
              <p:cNvSpPr/>
              <p:nvPr/>
            </p:nvSpPr>
            <p:spPr>
              <a:xfrm>
                <a:off x="3023859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Rectangle 42"/>
              <p:cNvSpPr/>
              <p:nvPr/>
            </p:nvSpPr>
            <p:spPr>
              <a:xfrm>
                <a:off x="3379146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Rectangle 43"/>
              <p:cNvSpPr/>
              <p:nvPr/>
            </p:nvSpPr>
            <p:spPr>
              <a:xfrm>
                <a:off x="3734433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Rectangle 44"/>
              <p:cNvSpPr/>
              <p:nvPr/>
            </p:nvSpPr>
            <p:spPr>
              <a:xfrm>
                <a:off x="4089720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Rectangle 45"/>
              <p:cNvSpPr/>
              <p:nvPr/>
            </p:nvSpPr>
            <p:spPr>
              <a:xfrm>
                <a:off x="4445008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0" name="TextBox 49"/>
            <p:cNvSpPr txBox="1"/>
            <p:nvPr/>
          </p:nvSpPr>
          <p:spPr>
            <a:xfrm>
              <a:off x="1054586" y="4390338"/>
              <a:ext cx="17893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Arial"/>
                  <a:cs typeface="Arial"/>
                </a:rPr>
                <a:t>Q11  </a:t>
              </a:r>
              <a:r>
                <a:rPr lang="en-US" i="1" dirty="0" smtClean="0">
                  <a:latin typeface="Arial"/>
                  <a:cs typeface="Arial"/>
                </a:rPr>
                <a:t>iteration 2</a:t>
              </a:r>
              <a:endParaRPr lang="en-US" i="1" dirty="0">
                <a:latin typeface="Arial"/>
                <a:cs typeface="Arial"/>
              </a:endParaRPr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5402132" y="4707347"/>
            <a:ext cx="338629" cy="369332"/>
          </a:xfrm>
          <a:prstGeom prst="rect">
            <a:avLst/>
          </a:prstGeom>
          <a:solidFill>
            <a:srgbClr val="8DEB30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X</a:t>
            </a:r>
            <a:endParaRPr lang="en-US" dirty="0">
              <a:latin typeface="Arial"/>
              <a:cs typeface="Arial"/>
            </a:endParaRPr>
          </a:p>
        </p:txBody>
      </p:sp>
      <p:grpSp>
        <p:nvGrpSpPr>
          <p:cNvPr id="97" name="Group 96"/>
          <p:cNvGrpSpPr/>
          <p:nvPr/>
        </p:nvGrpSpPr>
        <p:grpSpPr>
          <a:xfrm>
            <a:off x="1053330" y="4690804"/>
            <a:ext cx="5401410" cy="369332"/>
            <a:chOff x="1053330" y="4982904"/>
            <a:chExt cx="5401410" cy="369332"/>
          </a:xfrm>
        </p:grpSpPr>
        <p:grpSp>
          <p:nvGrpSpPr>
            <p:cNvPr id="51" name="Group 50"/>
            <p:cNvGrpSpPr/>
            <p:nvPr/>
          </p:nvGrpSpPr>
          <p:grpSpPr>
            <a:xfrm>
              <a:off x="2904379" y="4999459"/>
              <a:ext cx="3550361" cy="352777"/>
              <a:chOff x="1247424" y="3429001"/>
              <a:chExt cx="3550361" cy="352777"/>
            </a:xfrm>
          </p:grpSpPr>
          <p:sp>
            <p:nvSpPr>
              <p:cNvPr id="52" name="Rectangle 51"/>
              <p:cNvSpPr/>
              <p:nvPr/>
            </p:nvSpPr>
            <p:spPr>
              <a:xfrm>
                <a:off x="1247424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Rectangle 52"/>
              <p:cNvSpPr/>
              <p:nvPr/>
            </p:nvSpPr>
            <p:spPr>
              <a:xfrm>
                <a:off x="1602711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Rectangle 53"/>
              <p:cNvSpPr/>
              <p:nvPr/>
            </p:nvSpPr>
            <p:spPr>
              <a:xfrm>
                <a:off x="1957998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Rectangle 54"/>
              <p:cNvSpPr/>
              <p:nvPr/>
            </p:nvSpPr>
            <p:spPr>
              <a:xfrm>
                <a:off x="2313285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Rectangle 55"/>
              <p:cNvSpPr/>
              <p:nvPr/>
            </p:nvSpPr>
            <p:spPr>
              <a:xfrm>
                <a:off x="2668572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Rectangle 56"/>
              <p:cNvSpPr/>
              <p:nvPr/>
            </p:nvSpPr>
            <p:spPr>
              <a:xfrm>
                <a:off x="3023859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Rectangle 57"/>
              <p:cNvSpPr/>
              <p:nvPr/>
            </p:nvSpPr>
            <p:spPr>
              <a:xfrm>
                <a:off x="3379146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Rectangle 58"/>
              <p:cNvSpPr/>
              <p:nvPr/>
            </p:nvSpPr>
            <p:spPr>
              <a:xfrm>
                <a:off x="3734433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Rectangle 59"/>
              <p:cNvSpPr/>
              <p:nvPr/>
            </p:nvSpPr>
            <p:spPr>
              <a:xfrm>
                <a:off x="4089720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Rectangle 60"/>
              <p:cNvSpPr/>
              <p:nvPr/>
            </p:nvSpPr>
            <p:spPr>
              <a:xfrm>
                <a:off x="4445008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5" name="TextBox 64"/>
            <p:cNvSpPr txBox="1"/>
            <p:nvPr/>
          </p:nvSpPr>
          <p:spPr>
            <a:xfrm>
              <a:off x="1053330" y="4982904"/>
              <a:ext cx="17893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Arial"/>
                  <a:cs typeface="Arial"/>
                </a:rPr>
                <a:t>Q11  </a:t>
              </a:r>
              <a:r>
                <a:rPr lang="en-US" i="1" dirty="0" smtClean="0">
                  <a:latin typeface="Arial"/>
                  <a:cs typeface="Arial"/>
                </a:rPr>
                <a:t>iteration 3</a:t>
              </a:r>
              <a:endParaRPr lang="en-US" i="1" dirty="0">
                <a:latin typeface="Arial"/>
                <a:cs typeface="Arial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3270966" y="3505287"/>
            <a:ext cx="338629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X</a:t>
            </a:r>
            <a:endParaRPr lang="en-US" dirty="0">
              <a:latin typeface="Arial"/>
              <a:cs typeface="Arial"/>
            </a:endParaRPr>
          </a:p>
        </p:txBody>
      </p:sp>
      <p:grpSp>
        <p:nvGrpSpPr>
          <p:cNvPr id="95" name="Group 94"/>
          <p:cNvGrpSpPr/>
          <p:nvPr/>
        </p:nvGrpSpPr>
        <p:grpSpPr>
          <a:xfrm>
            <a:off x="1055842" y="3257110"/>
            <a:ext cx="5401410" cy="600960"/>
            <a:chOff x="1055842" y="3549210"/>
            <a:chExt cx="5401410" cy="600960"/>
          </a:xfrm>
        </p:grpSpPr>
        <p:grpSp>
          <p:nvGrpSpPr>
            <p:cNvPr id="15" name="Group 14"/>
            <p:cNvGrpSpPr/>
            <p:nvPr/>
          </p:nvGrpSpPr>
          <p:grpSpPr>
            <a:xfrm>
              <a:off x="2906891" y="3797393"/>
              <a:ext cx="3550361" cy="352777"/>
              <a:chOff x="1247424" y="3429001"/>
              <a:chExt cx="3550361" cy="352777"/>
            </a:xfrm>
          </p:grpSpPr>
          <p:sp>
            <p:nvSpPr>
              <p:cNvPr id="4" name="Rectangle 3"/>
              <p:cNvSpPr/>
              <p:nvPr/>
            </p:nvSpPr>
            <p:spPr>
              <a:xfrm>
                <a:off x="1247424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Rectangle 4"/>
              <p:cNvSpPr/>
              <p:nvPr/>
            </p:nvSpPr>
            <p:spPr>
              <a:xfrm>
                <a:off x="1602711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Rectangle 5"/>
              <p:cNvSpPr/>
              <p:nvPr/>
            </p:nvSpPr>
            <p:spPr>
              <a:xfrm>
                <a:off x="1957998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Rectangle 6"/>
              <p:cNvSpPr/>
              <p:nvPr/>
            </p:nvSpPr>
            <p:spPr>
              <a:xfrm>
                <a:off x="2313285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2668572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3023859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Rectangle 9"/>
              <p:cNvSpPr/>
              <p:nvPr/>
            </p:nvSpPr>
            <p:spPr>
              <a:xfrm>
                <a:off x="3379146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3734433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4089720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4445008" y="3429001"/>
                <a:ext cx="352777" cy="352777"/>
              </a:xfrm>
              <a:prstGeom prst="rect">
                <a:avLst/>
              </a:prstGeom>
              <a:noFill/>
              <a:ln>
                <a:solidFill>
                  <a:srgbClr val="5E5E5E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1055842" y="3780838"/>
              <a:ext cx="17893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Arial"/>
                  <a:cs typeface="Arial"/>
                </a:rPr>
                <a:t>Q11  </a:t>
              </a:r>
              <a:r>
                <a:rPr lang="en-US" i="1" dirty="0" smtClean="0">
                  <a:latin typeface="Arial"/>
                  <a:cs typeface="Arial"/>
                </a:rPr>
                <a:t>iteration 1</a:t>
              </a:r>
              <a:endParaRPr lang="en-US" i="1" dirty="0">
                <a:latin typeface="Arial"/>
                <a:cs typeface="Arial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2831555" y="3549264"/>
              <a:ext cx="3083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 smtClean="0">
                  <a:solidFill>
                    <a:srgbClr val="000000"/>
                  </a:solidFill>
                  <a:latin typeface="Arial"/>
                  <a:cs typeface="Arial"/>
                </a:rPr>
                <a:t>1</a:t>
              </a:r>
              <a:endParaRPr lang="en-US" sz="1200" i="1" dirty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3189045" y="3549258"/>
              <a:ext cx="3083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>
                  <a:solidFill>
                    <a:srgbClr val="000000"/>
                  </a:solidFill>
                  <a:latin typeface="Arial"/>
                  <a:cs typeface="Arial"/>
                </a:rPr>
                <a:t>2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3546535" y="3549252"/>
              <a:ext cx="3083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>
                  <a:solidFill>
                    <a:srgbClr val="000000"/>
                  </a:solidFill>
                  <a:latin typeface="Arial"/>
                  <a:cs typeface="Arial"/>
                </a:rPr>
                <a:t>3</a:t>
              </a: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3904025" y="3549246"/>
              <a:ext cx="3083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>
                  <a:solidFill>
                    <a:srgbClr val="000000"/>
                  </a:solidFill>
                  <a:latin typeface="Arial"/>
                  <a:cs typeface="Arial"/>
                </a:rPr>
                <a:t>4</a:t>
              </a: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4261515" y="3549240"/>
              <a:ext cx="3083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>
                  <a:solidFill>
                    <a:srgbClr val="000000"/>
                  </a:solidFill>
                  <a:latin typeface="Arial"/>
                  <a:cs typeface="Arial"/>
                </a:rPr>
                <a:t>5</a:t>
              </a: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4619005" y="3549234"/>
              <a:ext cx="3083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>
                  <a:solidFill>
                    <a:srgbClr val="000000"/>
                  </a:solidFill>
                  <a:latin typeface="Arial"/>
                  <a:cs typeface="Arial"/>
                </a:rPr>
                <a:t>6</a:t>
              </a: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4976495" y="3549228"/>
              <a:ext cx="3083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>
                  <a:solidFill>
                    <a:srgbClr val="000000"/>
                  </a:solidFill>
                  <a:latin typeface="Arial"/>
                  <a:cs typeface="Arial"/>
                </a:rPr>
                <a:t>7</a:t>
              </a: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5333985" y="3549222"/>
              <a:ext cx="3083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 smtClean="0">
                  <a:solidFill>
                    <a:srgbClr val="000000"/>
                  </a:solidFill>
                  <a:latin typeface="Arial"/>
                  <a:cs typeface="Arial"/>
                </a:rPr>
                <a:t>8</a:t>
              </a:r>
              <a:endParaRPr lang="en-US" sz="1200" i="1" dirty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5691475" y="3549216"/>
              <a:ext cx="3083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>
                  <a:solidFill>
                    <a:srgbClr val="000000"/>
                  </a:solidFill>
                  <a:latin typeface="Arial"/>
                  <a:cs typeface="Arial"/>
                </a:rPr>
                <a:t>9</a:t>
              </a: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5989692" y="3549210"/>
              <a:ext cx="3939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i="1" dirty="0" smtClean="0">
                  <a:solidFill>
                    <a:srgbClr val="000000"/>
                  </a:solidFill>
                  <a:latin typeface="Arial"/>
                  <a:cs typeface="Arial"/>
                </a:rPr>
                <a:t>10</a:t>
              </a:r>
              <a:endParaRPr lang="en-US" sz="1200" i="1" dirty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</p:grpSp>
      <p:sp>
        <p:nvSpPr>
          <p:cNvPr id="76" name="TextBox 75"/>
          <p:cNvSpPr txBox="1"/>
          <p:nvPr/>
        </p:nvSpPr>
        <p:spPr>
          <a:xfrm>
            <a:off x="5565787" y="5615697"/>
            <a:ext cx="22723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2"/>
            <a:r>
              <a:rPr lang="en-US" sz="2400" dirty="0"/>
              <a:t>{2</a:t>
            </a:r>
            <a:r>
              <a:rPr lang="en-US" sz="2400" dirty="0" smtClean="0"/>
              <a:t>; 5; 8; 1; 4; 8</a:t>
            </a:r>
            <a:r>
              <a:rPr lang="en-US" sz="2400" dirty="0"/>
              <a:t>}</a:t>
            </a:r>
            <a:endParaRPr lang="en-GB" sz="2400" dirty="0"/>
          </a:p>
        </p:txBody>
      </p:sp>
      <p:sp>
        <p:nvSpPr>
          <p:cNvPr id="90" name="Arc 89"/>
          <p:cNvSpPr/>
          <p:nvPr/>
        </p:nvSpPr>
        <p:spPr>
          <a:xfrm>
            <a:off x="5917534" y="4293712"/>
            <a:ext cx="1702133" cy="1532848"/>
          </a:xfrm>
          <a:prstGeom prst="arc">
            <a:avLst>
              <a:gd name="adj1" fmla="val 16200000"/>
              <a:gd name="adj2" fmla="val 1942841"/>
            </a:avLst>
          </a:prstGeom>
          <a:ln w="57150" cmpd="sng">
            <a:solidFill>
              <a:schemeClr val="accent1"/>
            </a:solidFill>
            <a:tailEnd type="triangle" w="med" len="sm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642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62" grpId="0" animBg="1"/>
      <p:bldP spid="63" grpId="0" animBg="1"/>
      <p:bldP spid="47" grpId="0" animBg="1"/>
      <p:bldP spid="64" grpId="0" animBg="1"/>
      <p:bldP spid="19" grpId="0" animBg="1"/>
      <p:bldP spid="76" grpId="0" build="p"/>
      <p:bldP spid="90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/ Next </a:t>
            </a:r>
            <a:r>
              <a:rPr lang="en-US" dirty="0" smtClean="0"/>
              <a:t>loops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323" y="1498600"/>
            <a:ext cx="7879344" cy="5029200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dirty="0"/>
              <a:t>U</a:t>
            </a:r>
            <a:r>
              <a:rPr lang="en-GB" dirty="0" smtClean="0"/>
              <a:t>sed </a:t>
            </a:r>
            <a:r>
              <a:rPr lang="en-GB" dirty="0"/>
              <a:t>to repeat a section of code a number of times.</a:t>
            </a:r>
          </a:p>
          <a:p>
            <a:pPr marL="514800" lvl="1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</a:pPr>
            <a:r>
              <a:rPr lang="en-GB" sz="1900" dirty="0" smtClean="0">
                <a:solidFill>
                  <a:srgbClr val="0C3E92"/>
                </a:solidFill>
                <a:latin typeface="Courier"/>
                <a:cs typeface="Courier"/>
              </a:rPr>
              <a:t>FOR variable </a:t>
            </a:r>
            <a:r>
              <a:rPr lang="en-GB" sz="1900" dirty="0">
                <a:solidFill>
                  <a:srgbClr val="0C3E92"/>
                </a:solidFill>
                <a:latin typeface="Courier"/>
                <a:cs typeface="Courier"/>
              </a:rPr>
              <a:t>= </a:t>
            </a:r>
            <a:r>
              <a:rPr lang="en-GB" sz="1900" dirty="0" smtClean="0">
                <a:solidFill>
                  <a:srgbClr val="6C7DD1"/>
                </a:solidFill>
                <a:latin typeface="Courier"/>
                <a:cs typeface="Courier"/>
              </a:rPr>
              <a:t>start</a:t>
            </a:r>
            <a:r>
              <a:rPr lang="en-GB" sz="1900" dirty="0" smtClean="0">
                <a:solidFill>
                  <a:srgbClr val="0C3E92"/>
                </a:solidFill>
                <a:latin typeface="Courier"/>
                <a:cs typeface="Courier"/>
              </a:rPr>
              <a:t> </a:t>
            </a:r>
            <a:r>
              <a:rPr lang="en-GB" sz="1900" dirty="0">
                <a:solidFill>
                  <a:srgbClr val="0C3E92"/>
                </a:solidFill>
                <a:latin typeface="Courier"/>
                <a:cs typeface="Courier"/>
              </a:rPr>
              <a:t>TO </a:t>
            </a:r>
            <a:r>
              <a:rPr lang="en-GB" sz="1900" dirty="0" smtClean="0">
                <a:solidFill>
                  <a:srgbClr val="6C7DD1"/>
                </a:solidFill>
                <a:latin typeface="Courier"/>
                <a:cs typeface="Courier"/>
              </a:rPr>
              <a:t>end</a:t>
            </a:r>
            <a:endParaRPr lang="en-GB" sz="1900" dirty="0">
              <a:solidFill>
                <a:srgbClr val="6C7DD1"/>
              </a:solidFill>
              <a:latin typeface="Courier"/>
              <a:cs typeface="Courier"/>
            </a:endParaRPr>
          </a:p>
          <a:p>
            <a:pPr marL="514800"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900" dirty="0">
                <a:solidFill>
                  <a:srgbClr val="0C3E92"/>
                </a:solidFill>
                <a:latin typeface="Courier"/>
                <a:cs typeface="Courier"/>
              </a:rPr>
              <a:t>  </a:t>
            </a:r>
            <a:r>
              <a:rPr lang="en-GB" sz="1900" dirty="0" smtClean="0">
                <a:solidFill>
                  <a:srgbClr val="0C3E92"/>
                </a:solidFill>
                <a:latin typeface="Courier"/>
                <a:cs typeface="Courier"/>
              </a:rPr>
              <a:t>[ section of code to repeat ]</a:t>
            </a:r>
            <a:endParaRPr lang="en-GB" sz="1900" dirty="0">
              <a:solidFill>
                <a:srgbClr val="0C3E92"/>
              </a:solidFill>
              <a:latin typeface="Courier"/>
              <a:cs typeface="Courier"/>
            </a:endParaRPr>
          </a:p>
          <a:p>
            <a:pPr marL="514800"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900" dirty="0">
                <a:solidFill>
                  <a:srgbClr val="0C3E92"/>
                </a:solidFill>
                <a:latin typeface="Courier"/>
                <a:cs typeface="Courier"/>
              </a:rPr>
              <a:t>NEXT </a:t>
            </a:r>
            <a:r>
              <a:rPr lang="en-GB" sz="1900" dirty="0" smtClean="0">
                <a:solidFill>
                  <a:srgbClr val="0C3E92"/>
                </a:solidFill>
                <a:latin typeface="Courier"/>
                <a:cs typeface="Courier"/>
              </a:rPr>
              <a:t>variable</a:t>
            </a:r>
            <a:endParaRPr lang="en-GB" sz="1900" dirty="0">
              <a:solidFill>
                <a:srgbClr val="0C3E92"/>
              </a:solidFill>
              <a:latin typeface="Courier"/>
              <a:cs typeface="Courier"/>
            </a:endParaRPr>
          </a:p>
          <a:p>
            <a:pPr marL="900000" lvl="3">
              <a:lnSpc>
                <a:spcPct val="150000"/>
              </a:lnSpc>
              <a:spcAft>
                <a:spcPts val="0"/>
              </a:spcAft>
            </a:pPr>
            <a:r>
              <a:rPr lang="en-GB" b="1" dirty="0"/>
              <a:t>variable</a:t>
            </a:r>
            <a:r>
              <a:rPr lang="en-GB" dirty="0"/>
              <a:t> - will be used as the loop </a:t>
            </a:r>
            <a:r>
              <a:rPr lang="en-GB" dirty="0" smtClean="0"/>
              <a:t>counter</a:t>
            </a:r>
            <a:endParaRPr lang="en-GB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b="1" dirty="0"/>
              <a:t>start</a:t>
            </a:r>
            <a:r>
              <a:rPr lang="en-GB" dirty="0"/>
              <a:t> - is the initial value of variable</a:t>
            </a:r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b="1" dirty="0"/>
              <a:t>end</a:t>
            </a:r>
            <a:r>
              <a:rPr lang="en-GB" dirty="0"/>
              <a:t> - is the finish value of </a:t>
            </a:r>
            <a:r>
              <a:rPr lang="en-GB" dirty="0" smtClean="0"/>
              <a:t>variable</a:t>
            </a:r>
          </a:p>
          <a:p>
            <a:pPr>
              <a:lnSpc>
                <a:spcPct val="15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GB" dirty="0" smtClean="0"/>
              <a:t>Example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900" dirty="0" smtClean="0">
                <a:solidFill>
                  <a:srgbClr val="6C7DD1"/>
                </a:solidFill>
                <a:latin typeface="Courier"/>
                <a:cs typeface="Courier"/>
              </a:rPr>
              <a:t>Dim </a:t>
            </a:r>
            <a:r>
              <a:rPr lang="en-GB" sz="1900" dirty="0" err="1" smtClean="0">
                <a:solidFill>
                  <a:srgbClr val="6C7DD1"/>
                </a:solidFill>
                <a:latin typeface="Courier"/>
                <a:cs typeface="Courier"/>
              </a:rPr>
              <a:t>i</a:t>
            </a:r>
            <a:r>
              <a:rPr lang="en-GB" sz="1900" dirty="0" smtClean="0">
                <a:solidFill>
                  <a:srgbClr val="6C7DD1"/>
                </a:solidFill>
                <a:latin typeface="Courier"/>
                <a:cs typeface="Courier"/>
              </a:rPr>
              <a:t> </a:t>
            </a:r>
            <a:br>
              <a:rPr lang="en-GB" sz="1900" dirty="0" smtClean="0">
                <a:solidFill>
                  <a:srgbClr val="6C7DD1"/>
                </a:solidFill>
                <a:latin typeface="Courier"/>
                <a:cs typeface="Courier"/>
              </a:rPr>
            </a:br>
            <a:r>
              <a:rPr lang="en-GB" sz="1900" dirty="0" smtClean="0">
                <a:solidFill>
                  <a:srgbClr val="6C7DD1"/>
                </a:solidFill>
                <a:latin typeface="Courier"/>
                <a:cs typeface="Courier"/>
              </a:rPr>
              <a:t>For </a:t>
            </a:r>
            <a:r>
              <a:rPr lang="en-GB" sz="1900" dirty="0" err="1" smtClean="0">
                <a:solidFill>
                  <a:srgbClr val="6C7DD1"/>
                </a:solidFill>
                <a:latin typeface="Courier"/>
                <a:cs typeface="Courier"/>
              </a:rPr>
              <a:t>i</a:t>
            </a:r>
            <a:r>
              <a:rPr lang="en-GB" sz="1900" dirty="0" smtClean="0">
                <a:solidFill>
                  <a:srgbClr val="6C7DD1"/>
                </a:solidFill>
                <a:latin typeface="Courier"/>
                <a:cs typeface="Courier"/>
              </a:rPr>
              <a:t>=1 to Q1.Responses.Count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sz="1900" dirty="0">
                <a:solidFill>
                  <a:srgbClr val="6C7DD1"/>
                </a:solidFill>
                <a:latin typeface="Courier"/>
                <a:cs typeface="Courier"/>
              </a:rPr>
              <a:t> </a:t>
            </a:r>
            <a:r>
              <a:rPr lang="en-GB" sz="1900" dirty="0" smtClean="0">
                <a:solidFill>
                  <a:srgbClr val="6C7DD1"/>
                </a:solidFill>
                <a:latin typeface="Courier"/>
                <a:cs typeface="Courier"/>
              </a:rPr>
              <a:t> ’more commands to write here</a:t>
            </a:r>
            <a:br>
              <a:rPr lang="en-GB" sz="1900" dirty="0" smtClean="0">
                <a:solidFill>
                  <a:srgbClr val="6C7DD1"/>
                </a:solidFill>
                <a:latin typeface="Courier"/>
                <a:cs typeface="Courier"/>
              </a:rPr>
            </a:br>
            <a:r>
              <a:rPr lang="en-GB" sz="1900" dirty="0" smtClean="0">
                <a:solidFill>
                  <a:srgbClr val="6C7DD1"/>
                </a:solidFill>
                <a:latin typeface="Courier"/>
                <a:cs typeface="Courier"/>
              </a:rPr>
              <a:t>Next </a:t>
            </a:r>
            <a:r>
              <a:rPr lang="en-GB" sz="1900" dirty="0" err="1" smtClean="0">
                <a:solidFill>
                  <a:srgbClr val="6C7DD1"/>
                </a:solidFill>
                <a:latin typeface="Courier"/>
                <a:cs typeface="Courier"/>
              </a:rPr>
              <a:t>i</a:t>
            </a:r>
            <a:endParaRPr lang="en-GB" sz="1900" dirty="0" smtClean="0">
              <a:solidFill>
                <a:srgbClr val="6C7DD1"/>
              </a:solidFill>
              <a:latin typeface="Courier"/>
              <a:cs typeface="Courier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7321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Break command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Allows you to end a loop before the end value has been reached</a:t>
            </a:r>
          </a:p>
          <a:p>
            <a:pPr lvl="1"/>
            <a:r>
              <a:rPr lang="en-GB" dirty="0">
                <a:latin typeface="Courier"/>
                <a:cs typeface="Courier"/>
              </a:rPr>
              <a:t>FOR variable = start TO end</a:t>
            </a:r>
          </a:p>
          <a:p>
            <a:pPr lvl="1"/>
            <a:r>
              <a:rPr lang="en-GB" dirty="0">
                <a:latin typeface="Courier"/>
                <a:cs typeface="Courier"/>
              </a:rPr>
              <a:t>  [ </a:t>
            </a:r>
            <a:r>
              <a:rPr lang="en-GB" dirty="0" smtClean="0">
                <a:latin typeface="Courier"/>
                <a:cs typeface="Courier"/>
              </a:rPr>
              <a:t>commands]</a:t>
            </a:r>
          </a:p>
          <a:p>
            <a:pPr lvl="1"/>
            <a:r>
              <a:rPr lang="en-GB" dirty="0" smtClean="0">
                <a:latin typeface="Courier"/>
                <a:cs typeface="Courier"/>
              </a:rPr>
              <a:t>		</a:t>
            </a:r>
            <a:r>
              <a:rPr lang="en-GB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urier"/>
                <a:cs typeface="Courier"/>
              </a:rPr>
              <a:t>IF condition THEN </a:t>
            </a:r>
          </a:p>
          <a:p>
            <a:pPr lvl="1"/>
            <a:r>
              <a:rPr lang="en-GB" dirty="0" smtClean="0">
                <a:latin typeface="Courier"/>
                <a:cs typeface="Courier"/>
              </a:rPr>
              <a:t>			</a:t>
            </a:r>
            <a:r>
              <a:rPr lang="en-GB" dirty="0" smtClean="0">
                <a:solidFill>
                  <a:srgbClr val="108FFF"/>
                </a:solidFill>
                <a:latin typeface="Courier"/>
                <a:cs typeface="Courier"/>
              </a:rPr>
              <a:t>BREAK</a:t>
            </a:r>
          </a:p>
          <a:p>
            <a:pPr lvl="1"/>
            <a:r>
              <a:rPr lang="en-GB" dirty="0" smtClean="0">
                <a:latin typeface="Courier"/>
                <a:cs typeface="Courier"/>
              </a:rPr>
              <a:t>		</a:t>
            </a:r>
            <a:r>
              <a:rPr lang="en-GB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urier"/>
                <a:cs typeface="Courier"/>
              </a:rPr>
              <a:t>ENDIF</a:t>
            </a:r>
            <a:endParaRPr lang="en-GB" dirty="0">
              <a:solidFill>
                <a:schemeClr val="accent1">
                  <a:lumMod val="60000"/>
                  <a:lumOff val="40000"/>
                </a:schemeClr>
              </a:solidFill>
              <a:latin typeface="Courier"/>
              <a:cs typeface="Courier"/>
            </a:endParaRPr>
          </a:p>
          <a:p>
            <a:pPr lvl="1"/>
            <a:r>
              <a:rPr lang="en-GB" dirty="0">
                <a:latin typeface="Courier"/>
                <a:cs typeface="Courier"/>
              </a:rPr>
              <a:t>NEXT </a:t>
            </a:r>
            <a:r>
              <a:rPr lang="en-GB" dirty="0" smtClean="0">
                <a:latin typeface="Courier"/>
                <a:cs typeface="Courier"/>
              </a:rPr>
              <a:t>variable</a:t>
            </a:r>
            <a:endParaRPr lang="en-GB" dirty="0">
              <a:latin typeface="Courier"/>
              <a:cs typeface="Courier"/>
            </a:endParaRPr>
          </a:p>
          <a:p>
            <a:pPr lvl="2">
              <a:spcAft>
                <a:spcPts val="0"/>
              </a:spcAft>
            </a:pPr>
            <a:r>
              <a:rPr lang="en-GB" dirty="0" smtClean="0">
                <a:solidFill>
                  <a:srgbClr val="FF0000"/>
                </a:solidFill>
              </a:rPr>
              <a:t>Note: Break should be written within a condition </a:t>
            </a:r>
            <a:r>
              <a:rPr lang="en-GB" dirty="0">
                <a:solidFill>
                  <a:srgbClr val="FF0000"/>
                </a:solidFill>
              </a:rPr>
              <a:t/>
            </a:r>
            <a:br>
              <a:rPr lang="en-GB" dirty="0">
                <a:solidFill>
                  <a:srgbClr val="FF0000"/>
                </a:solidFill>
              </a:rPr>
            </a:br>
            <a:r>
              <a:rPr lang="en-GB" dirty="0" smtClean="0">
                <a:solidFill>
                  <a:srgbClr val="FF0000"/>
                </a:solidFill>
              </a:rPr>
              <a:t>(If, </a:t>
            </a:r>
            <a:r>
              <a:rPr lang="en-GB" dirty="0" err="1" smtClean="0">
                <a:solidFill>
                  <a:srgbClr val="FF0000"/>
                </a:solidFill>
              </a:rPr>
              <a:t>Elseif</a:t>
            </a:r>
            <a:r>
              <a:rPr lang="en-GB" dirty="0" smtClean="0">
                <a:solidFill>
                  <a:srgbClr val="FF0000"/>
                </a:solidFill>
              </a:rPr>
              <a:t> or Else) otherwise the loop will always </a:t>
            </a:r>
            <a:br>
              <a:rPr lang="en-GB" dirty="0" smtClean="0">
                <a:solidFill>
                  <a:srgbClr val="FF0000"/>
                </a:solidFill>
              </a:rPr>
            </a:br>
            <a:r>
              <a:rPr lang="en-GB" dirty="0" smtClean="0">
                <a:solidFill>
                  <a:srgbClr val="FF0000"/>
                </a:solidFill>
              </a:rPr>
              <a:t>terminate during the first iteration</a:t>
            </a: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885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script?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feature of the </a:t>
            </a:r>
            <a:r>
              <a:rPr lang="en-US" dirty="0" err="1" smtClean="0"/>
              <a:t>askia</a:t>
            </a:r>
            <a:r>
              <a:rPr lang="en-US" b="1" dirty="0" err="1" smtClean="0"/>
              <a:t>design</a:t>
            </a:r>
            <a:r>
              <a:rPr lang="en-US" b="1" dirty="0" smtClean="0"/>
              <a:t> </a:t>
            </a:r>
            <a:r>
              <a:rPr lang="en-US" dirty="0" smtClean="0"/>
              <a:t>module</a:t>
            </a:r>
          </a:p>
          <a:p>
            <a:r>
              <a:rPr lang="en-US" dirty="0" smtClean="0"/>
              <a:t>Define in the questionnaire </a:t>
            </a:r>
            <a:r>
              <a:rPr lang="en-US" b="1" dirty="0" smtClean="0"/>
              <a:t>routing</a:t>
            </a:r>
          </a:p>
          <a:p>
            <a:r>
              <a:rPr lang="en-US" dirty="0" smtClean="0"/>
              <a:t>Lets you perform tasks or instructions during the interview:</a:t>
            </a:r>
          </a:p>
          <a:p>
            <a:pPr lvl="1"/>
            <a:r>
              <a:rPr lang="en-US" dirty="0" smtClean="0"/>
              <a:t>After a question</a:t>
            </a:r>
          </a:p>
          <a:p>
            <a:pPr lvl="1"/>
            <a:r>
              <a:rPr lang="en-US" dirty="0" smtClean="0"/>
              <a:t>Before a question</a:t>
            </a:r>
          </a:p>
          <a:p>
            <a:pPr lvl="1"/>
            <a:r>
              <a:rPr lang="en-US" dirty="0" smtClean="0"/>
              <a:t>During a question</a:t>
            </a:r>
          </a:p>
          <a:p>
            <a:r>
              <a:rPr lang="en-US" dirty="0" smtClean="0"/>
              <a:t>Can also create them inside the text displayed in question or answer captions (an “inline” script)</a:t>
            </a:r>
          </a:p>
        </p:txBody>
      </p:sp>
    </p:spTree>
    <p:extLst>
      <p:ext uri="{BB962C8B-B14F-4D97-AF65-F5344CB8AC3E}">
        <p14:creationId xmlns:p14="http://schemas.microsoft.com/office/powerpoint/2010/main" val="2443182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GB" dirty="0"/>
              <a:t>Using loops to test and update elements of array variables </a:t>
            </a:r>
          </a:p>
          <a:p>
            <a:pPr lvl="0"/>
            <a:r>
              <a:rPr lang="en-GB" dirty="0"/>
              <a:t>Checking to see which iteration of a loop is currently being performed with the two built-in loop values </a:t>
            </a:r>
            <a:r>
              <a:rPr lang="en-US" b="1" dirty="0" err="1"/>
              <a:t>CurrentIteration</a:t>
            </a:r>
            <a:r>
              <a:rPr lang="en-US" dirty="0"/>
              <a:t> and </a:t>
            </a:r>
            <a:r>
              <a:rPr lang="en-US" b="1" dirty="0" err="1"/>
              <a:t>IsLastIteration</a:t>
            </a:r>
            <a:endParaRPr lang="en-GB" b="1" dirty="0"/>
          </a:p>
          <a:p>
            <a:pPr lvl="0"/>
            <a:r>
              <a:rPr lang="en-GB" dirty="0"/>
              <a:t>Writing Loops that repeat a defined number of times with </a:t>
            </a:r>
            <a:r>
              <a:rPr lang="en-GB" b="1" dirty="0"/>
              <a:t>For … Next</a:t>
            </a:r>
          </a:p>
          <a:p>
            <a:pPr lvl="0"/>
            <a:r>
              <a:rPr lang="en-GB" dirty="0"/>
              <a:t>Loops within loops</a:t>
            </a:r>
          </a:p>
          <a:p>
            <a:r>
              <a:rPr lang="en-GB" dirty="0"/>
              <a:t>Using </a:t>
            </a:r>
            <a:r>
              <a:rPr lang="en-GB" b="1" dirty="0" err="1"/>
              <a:t>AllValues</a:t>
            </a:r>
            <a:r>
              <a:rPr lang="en-GB" dirty="0"/>
              <a:t> to aggregate the values from loop questions</a:t>
            </a:r>
          </a:p>
          <a:p>
            <a:pPr lvl="0"/>
            <a:r>
              <a:rPr lang="en-GB" dirty="0" smtClean="0"/>
              <a:t>Using </a:t>
            </a:r>
            <a:r>
              <a:rPr lang="en-GB" dirty="0"/>
              <a:t>the </a:t>
            </a:r>
            <a:r>
              <a:rPr lang="en-GB" b="1" dirty="0"/>
              <a:t>Break</a:t>
            </a:r>
            <a:r>
              <a:rPr lang="en-GB" dirty="0"/>
              <a:t> directive to exit a loop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4012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Scripts defined in the routing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 smtClean="0"/>
              <a:t>Two places where you can define a script in the routing:</a:t>
            </a:r>
          </a:p>
          <a:p>
            <a:r>
              <a:rPr lang="en-US" dirty="0" smtClean="0"/>
              <a:t>To create a condition</a:t>
            </a:r>
          </a:p>
          <a:p>
            <a:pPr lvl="1"/>
            <a:r>
              <a:rPr lang="en-US" dirty="0" smtClean="0"/>
              <a:t>Used to make a routing decision</a:t>
            </a:r>
          </a:p>
          <a:p>
            <a:pPr lvl="1"/>
            <a:r>
              <a:rPr lang="en-US" dirty="0" smtClean="0"/>
              <a:t>These scripts must end up returning a </a:t>
            </a:r>
            <a:r>
              <a:rPr lang="en-US" i="1" dirty="0" smtClean="0"/>
              <a:t>true</a:t>
            </a:r>
            <a:r>
              <a:rPr lang="en-US" dirty="0" smtClean="0"/>
              <a:t> or a </a:t>
            </a:r>
            <a:r>
              <a:rPr lang="en-US" i="1" dirty="0" smtClean="0"/>
              <a:t>false</a:t>
            </a:r>
            <a:r>
              <a:rPr lang="en-US" dirty="0" smtClean="0"/>
              <a:t> result, to control whether the routing is followed or skipped</a:t>
            </a:r>
          </a:p>
          <a:p>
            <a:r>
              <a:rPr lang="en-US" dirty="0" smtClean="0"/>
              <a:t>To create a value</a:t>
            </a:r>
          </a:p>
          <a:p>
            <a:pPr lvl="1"/>
            <a:r>
              <a:rPr lang="en-US" dirty="0" smtClean="0"/>
              <a:t>Often used to set the value of a variable</a:t>
            </a:r>
          </a:p>
          <a:p>
            <a:pPr lvl="1"/>
            <a:r>
              <a:rPr lang="en-US" dirty="0" smtClean="0"/>
              <a:t>It must return the right kind of value, e.g. </a:t>
            </a:r>
            <a:r>
              <a:rPr lang="en-US" i="1" dirty="0" smtClean="0"/>
              <a:t>set</a:t>
            </a:r>
            <a:r>
              <a:rPr lang="en-US" dirty="0" smtClean="0"/>
              <a:t>, </a:t>
            </a:r>
            <a:r>
              <a:rPr lang="en-US" i="1" dirty="0" smtClean="0"/>
              <a:t>numeric</a:t>
            </a:r>
            <a:r>
              <a:rPr lang="en-US" dirty="0" smtClean="0"/>
              <a:t> or </a:t>
            </a:r>
            <a:r>
              <a:rPr lang="en-US" i="1" dirty="0" smtClean="0"/>
              <a:t>string</a:t>
            </a:r>
          </a:p>
          <a:p>
            <a:pPr marL="400050" lvl="1" indent="0">
              <a:spcBef>
                <a:spcPts val="2000"/>
              </a:spcBef>
              <a:buNone/>
            </a:pPr>
            <a:r>
              <a:rPr lang="en-US" i="1" dirty="0" smtClean="0">
                <a:solidFill>
                  <a:srgbClr val="5E5E5E"/>
                </a:solidFill>
              </a:rPr>
              <a:t>NB. A special </a:t>
            </a:r>
            <a:r>
              <a:rPr lang="en-US" b="1" i="1" dirty="0" smtClean="0">
                <a:solidFill>
                  <a:srgbClr val="5E5E5E"/>
                </a:solidFill>
              </a:rPr>
              <a:t>Edit</a:t>
            </a:r>
            <a:r>
              <a:rPr lang="en-US" i="1" dirty="0" smtClean="0">
                <a:solidFill>
                  <a:srgbClr val="5E5E5E"/>
                </a:solidFill>
              </a:rPr>
              <a:t> version of routing scripts (covered in 150-5) lets you edit data after the interview is complete, to correct the data</a:t>
            </a:r>
          </a:p>
        </p:txBody>
      </p:sp>
    </p:spTree>
    <p:extLst>
      <p:ext uri="{BB962C8B-B14F-4D97-AF65-F5344CB8AC3E}">
        <p14:creationId xmlns:p14="http://schemas.microsoft.com/office/powerpoint/2010/main" val="2591037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scripts for conditions or values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>
                <a:solidFill>
                  <a:schemeClr val="tx1"/>
                </a:solidFill>
              </a:rPr>
              <a:t>Scripts </a:t>
            </a:r>
            <a:r>
              <a:rPr lang="en-US" b="1" dirty="0">
                <a:solidFill>
                  <a:schemeClr val="tx1"/>
                </a:solidFill>
              </a:rPr>
              <a:t>for conditions</a:t>
            </a:r>
          </a:p>
          <a:p>
            <a:pPr lvl="2"/>
            <a:r>
              <a:rPr lang="en-US" dirty="0" smtClean="0"/>
              <a:t>Scripts that create conditions must result in </a:t>
            </a:r>
            <a:r>
              <a:rPr lang="en-US" dirty="0"/>
              <a:t>a </a:t>
            </a:r>
            <a:r>
              <a:rPr lang="en-US" i="1" dirty="0" smtClean="0"/>
              <a:t>true</a:t>
            </a:r>
            <a:r>
              <a:rPr lang="en-US" dirty="0" smtClean="0"/>
              <a:t> </a:t>
            </a:r>
            <a:r>
              <a:rPr lang="en-US" dirty="0"/>
              <a:t>or </a:t>
            </a:r>
            <a:r>
              <a:rPr lang="en-US" i="1" dirty="0" smtClean="0"/>
              <a:t>false </a:t>
            </a:r>
            <a:r>
              <a:rPr lang="en-US" dirty="0" smtClean="0"/>
              <a:t>value</a:t>
            </a:r>
            <a:r>
              <a:rPr lang="en-US" i="1" dirty="0" smtClean="0"/>
              <a:t> </a:t>
            </a:r>
            <a:r>
              <a:rPr lang="en-US" dirty="0" smtClean="0"/>
              <a:t>(called a “</a:t>
            </a:r>
            <a:r>
              <a:rPr lang="en-US" dirty="0" err="1" smtClean="0"/>
              <a:t>boolean</a:t>
            </a:r>
            <a:r>
              <a:rPr lang="en-US" dirty="0" smtClean="0"/>
              <a:t>” result)</a:t>
            </a:r>
          </a:p>
          <a:p>
            <a:pPr lvl="1"/>
            <a:r>
              <a:rPr lang="en-US" dirty="0" smtClean="0">
                <a:latin typeface="Courier"/>
                <a:cs typeface="Courier"/>
              </a:rPr>
              <a:t>Q1.Answers[1].Value = 3</a:t>
            </a:r>
          </a:p>
          <a:p>
            <a:endParaRPr lang="en-US" b="1" dirty="0" smtClean="0">
              <a:solidFill>
                <a:schemeClr val="tx1"/>
              </a:solidFill>
            </a:endParaRPr>
          </a:p>
          <a:p>
            <a:r>
              <a:rPr lang="en-US" b="1" dirty="0" smtClean="0">
                <a:solidFill>
                  <a:schemeClr val="tx1"/>
                </a:solidFill>
              </a:rPr>
              <a:t>Scripts </a:t>
            </a:r>
            <a:r>
              <a:rPr lang="en-US" b="1" dirty="0">
                <a:solidFill>
                  <a:schemeClr val="tx1"/>
                </a:solidFill>
              </a:rPr>
              <a:t>for values</a:t>
            </a:r>
          </a:p>
          <a:p>
            <a:pPr lvl="2"/>
            <a:r>
              <a:rPr lang="en-US" dirty="0"/>
              <a:t>These scripts need to deliver a number, a text response (called a “string”) or set of codes (a “set”), according to the context</a:t>
            </a:r>
            <a:endParaRPr lang="en-US" i="1" dirty="0"/>
          </a:p>
          <a:p>
            <a:pPr lvl="1"/>
            <a:r>
              <a:rPr lang="en-US" dirty="0" err="1">
                <a:latin typeface="Courier"/>
                <a:cs typeface="Courier"/>
              </a:rPr>
              <a:t>Lastname.Value</a:t>
            </a:r>
            <a:endParaRPr lang="en-US" dirty="0">
              <a:latin typeface="Courier"/>
              <a:cs typeface="Courier"/>
            </a:endParaRPr>
          </a:p>
          <a:p>
            <a:pPr lvl="1">
              <a:spcBef>
                <a:spcPts val="1200"/>
              </a:spcBef>
            </a:pPr>
            <a:r>
              <a:rPr lang="en-US" dirty="0" smtClean="0">
                <a:latin typeface="Courier"/>
                <a:cs typeface="Courier"/>
              </a:rPr>
              <a:t>Q1.Answers.Value</a:t>
            </a:r>
            <a:endParaRPr lang="en-US" dirty="0">
              <a:latin typeface="Courier"/>
              <a:cs typeface="Courier"/>
            </a:endParaRPr>
          </a:p>
        </p:txBody>
      </p:sp>
      <p:sp>
        <p:nvSpPr>
          <p:cNvPr id="6" name="Left Arrow 5"/>
          <p:cNvSpPr/>
          <p:nvPr/>
        </p:nvSpPr>
        <p:spPr>
          <a:xfrm>
            <a:off x="4543851" y="5074001"/>
            <a:ext cx="2019300" cy="609600"/>
          </a:xfrm>
          <a:prstGeom prst="leftArrow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 text </a:t>
            </a:r>
            <a:r>
              <a:rPr lang="en-US" i="1" dirty="0" smtClean="0"/>
              <a:t>string</a:t>
            </a:r>
            <a:endParaRPr lang="en-US" i="1" dirty="0"/>
          </a:p>
        </p:txBody>
      </p:sp>
      <p:sp>
        <p:nvSpPr>
          <p:cNvPr id="7" name="Left Arrow 6"/>
          <p:cNvSpPr/>
          <p:nvPr/>
        </p:nvSpPr>
        <p:spPr>
          <a:xfrm>
            <a:off x="4783392" y="5573242"/>
            <a:ext cx="2133600" cy="609600"/>
          </a:xfrm>
          <a:prstGeom prst="leftArrow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 </a:t>
            </a:r>
            <a:r>
              <a:rPr lang="en-US" i="1" dirty="0" smtClean="0"/>
              <a:t>set</a:t>
            </a:r>
            <a:r>
              <a:rPr lang="en-US" dirty="0" smtClean="0"/>
              <a:t> of codes</a:t>
            </a:r>
            <a:endParaRPr lang="en-US" dirty="0"/>
          </a:p>
        </p:txBody>
      </p:sp>
      <p:sp>
        <p:nvSpPr>
          <p:cNvPr id="8" name="Left Arrow 7"/>
          <p:cNvSpPr/>
          <p:nvPr/>
        </p:nvSpPr>
        <p:spPr>
          <a:xfrm>
            <a:off x="5397500" y="2588232"/>
            <a:ext cx="2019300" cy="609600"/>
          </a:xfrm>
          <a:prstGeom prst="leftArrow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 or F (</a:t>
            </a:r>
            <a:r>
              <a:rPr lang="en-US" i="1" dirty="0" err="1" smtClean="0"/>
              <a:t>boolean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257800" y="3338898"/>
            <a:ext cx="309638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5E5E5E"/>
                </a:solidFill>
                <a:latin typeface="Arial"/>
                <a:cs typeface="Arial"/>
              </a:rPr>
              <a:t>[n] lets us refer to a specific position in the set</a:t>
            </a:r>
            <a:endParaRPr lang="en-US" sz="1600" dirty="0">
              <a:solidFill>
                <a:srgbClr val="5E5E5E"/>
              </a:solidFill>
              <a:latin typeface="Arial"/>
              <a:cs typeface="Arial"/>
            </a:endParaRPr>
          </a:p>
        </p:txBody>
      </p:sp>
      <p:grpSp>
        <p:nvGrpSpPr>
          <p:cNvPr id="14" name="Group 13"/>
          <p:cNvGrpSpPr/>
          <p:nvPr/>
        </p:nvGrpSpPr>
        <p:grpSpPr>
          <a:xfrm flipV="1">
            <a:off x="3185283" y="3173798"/>
            <a:ext cx="2007146" cy="368299"/>
            <a:chOff x="3096383" y="6265630"/>
            <a:chExt cx="2007146" cy="283073"/>
          </a:xfrm>
        </p:grpSpPr>
        <p:cxnSp>
          <p:nvCxnSpPr>
            <p:cNvPr id="10" name="Straight Arrow Connector 9"/>
            <p:cNvCxnSpPr/>
            <p:nvPr/>
          </p:nvCxnSpPr>
          <p:spPr>
            <a:xfrm>
              <a:off x="3109083" y="6265630"/>
              <a:ext cx="0" cy="283073"/>
            </a:xfrm>
            <a:prstGeom prst="straightConnector1">
              <a:avLst/>
            </a:prstGeom>
            <a:ln>
              <a:solidFill>
                <a:srgbClr val="5E5E5E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 flipH="1">
              <a:off x="3096383" y="6269303"/>
              <a:ext cx="2007146" cy="1"/>
            </a:xfrm>
            <a:prstGeom prst="straightConnector1">
              <a:avLst/>
            </a:prstGeom>
            <a:ln>
              <a:solidFill>
                <a:srgbClr val="5E5E5E"/>
              </a:solidFill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363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Objects, Properties and methods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714323" y="1358900"/>
            <a:ext cx="7632678" cy="2794000"/>
          </a:xfrm>
        </p:spPr>
        <p:txBody>
          <a:bodyPr>
            <a:normAutofit fontScale="92500" lnSpcReduction="10000"/>
          </a:bodyPr>
          <a:lstStyle/>
          <a:p>
            <a:r>
              <a:rPr lang="en-GB" dirty="0" smtClean="0"/>
              <a:t>Any question can be treated as an </a:t>
            </a:r>
            <a:r>
              <a:rPr lang="en-GB" b="1" dirty="0" smtClean="0"/>
              <a:t>Object </a:t>
            </a:r>
            <a:r>
              <a:rPr lang="en-GB" dirty="0" smtClean="0"/>
              <a:t>in Askia</a:t>
            </a:r>
          </a:p>
          <a:p>
            <a:r>
              <a:rPr lang="en-GB" b="1" dirty="0" smtClean="0"/>
              <a:t>Properties</a:t>
            </a:r>
            <a:r>
              <a:rPr lang="en-GB" dirty="0" smtClean="0"/>
              <a:t> </a:t>
            </a:r>
            <a:r>
              <a:rPr lang="en-GB" dirty="0"/>
              <a:t>return information </a:t>
            </a:r>
            <a:r>
              <a:rPr lang="en-GB" dirty="0" smtClean="0"/>
              <a:t>about different aspects of an object. </a:t>
            </a:r>
            <a:endParaRPr lang="en-US" dirty="0" smtClean="0"/>
          </a:p>
          <a:p>
            <a:r>
              <a:rPr lang="en-GB" b="1" dirty="0"/>
              <a:t>Methods</a:t>
            </a:r>
            <a:r>
              <a:rPr lang="en-GB" dirty="0"/>
              <a:t> allow you to </a:t>
            </a:r>
            <a:r>
              <a:rPr lang="en-GB" dirty="0" smtClean="0"/>
              <a:t>modify the result given when interrogating the property of any object</a:t>
            </a:r>
          </a:p>
          <a:p>
            <a:pPr marL="342900" lvl="1" indent="-342900">
              <a:lnSpc>
                <a:spcPct val="110000"/>
              </a:lnSpc>
              <a:spcBef>
                <a:spcPts val="1400"/>
              </a:spcBef>
              <a:buSzPct val="90000"/>
              <a:buFont typeface="Wingdings" charset="2"/>
              <a:buChar char="§"/>
            </a:pPr>
            <a:r>
              <a:rPr lang="en-GB" i="1" dirty="0" smtClean="0"/>
              <a:t>N.B. Objects</a:t>
            </a:r>
            <a:r>
              <a:rPr lang="en-GB" i="1" dirty="0"/>
              <a:t>, properties and methods are widely used today in computer </a:t>
            </a:r>
            <a:r>
              <a:rPr lang="en-GB" i="1" dirty="0" smtClean="0"/>
              <a:t>programming</a:t>
            </a:r>
          </a:p>
          <a:p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837699" y="4461926"/>
            <a:ext cx="13733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 smtClean="0">
                <a:latin typeface="Arial"/>
                <a:cs typeface="Arial"/>
              </a:rPr>
              <a:t>Examples</a:t>
            </a:r>
            <a:endParaRPr lang="en-US" i="1" dirty="0">
              <a:latin typeface="Arial"/>
              <a:cs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98700" y="4769030"/>
            <a:ext cx="34168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 smtClean="0">
                <a:latin typeface="Courier"/>
                <a:cs typeface="Courier"/>
              </a:rPr>
              <a:t>^S1. Age^.</a:t>
            </a:r>
            <a:r>
              <a:rPr lang="en-GB" sz="2000" dirty="0" err="1" smtClean="0">
                <a:latin typeface="Courier"/>
                <a:cs typeface="Courier"/>
              </a:rPr>
              <a:t>LongCaption</a:t>
            </a:r>
            <a:r>
              <a:rPr lang="en-GB" sz="2000" dirty="0" smtClean="0">
                <a:latin typeface="Courier"/>
                <a:cs typeface="Courier"/>
              </a:rPr>
              <a:t> </a:t>
            </a:r>
            <a:endParaRPr lang="en-US" sz="2000" dirty="0">
              <a:latin typeface="Courier"/>
              <a:cs typeface="Courier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87600" y="5169140"/>
            <a:ext cx="1282700" cy="369332"/>
          </a:xfrm>
          <a:prstGeom prst="rect">
            <a:avLst/>
          </a:prstGeom>
          <a:solidFill>
            <a:srgbClr val="5E5E5E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object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71900" y="5169140"/>
            <a:ext cx="1638300" cy="369332"/>
          </a:xfrm>
          <a:prstGeom prst="rect">
            <a:avLst/>
          </a:prstGeom>
          <a:solidFill>
            <a:srgbClr val="FF9710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property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98700" y="5607230"/>
            <a:ext cx="44942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 err="1" smtClean="0">
                <a:latin typeface="Courier"/>
                <a:cs typeface="Courier"/>
              </a:rPr>
              <a:t>LastName.Value.ToUpperCase</a:t>
            </a:r>
            <a:r>
              <a:rPr lang="en-GB" sz="2000" dirty="0">
                <a:latin typeface="Courier"/>
                <a:cs typeface="Courier"/>
              </a:rPr>
              <a:t>() </a:t>
            </a:r>
            <a:endParaRPr lang="en-US" sz="2000" dirty="0">
              <a:latin typeface="Courier"/>
              <a:cs typeface="Courier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13000" y="6007340"/>
            <a:ext cx="1117600" cy="369332"/>
          </a:xfrm>
          <a:prstGeom prst="rect">
            <a:avLst/>
          </a:prstGeom>
          <a:solidFill>
            <a:srgbClr val="5E5E5E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object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00600" y="6007340"/>
            <a:ext cx="1892300" cy="369332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method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70300" y="6007340"/>
            <a:ext cx="1006556" cy="396000"/>
          </a:xfrm>
          <a:prstGeom prst="rect">
            <a:avLst/>
          </a:prstGeom>
          <a:solidFill>
            <a:srgbClr val="FF9710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property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68217" y="4295985"/>
            <a:ext cx="309638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5E5E5E"/>
                </a:solidFill>
                <a:latin typeface="Arial"/>
                <a:cs typeface="Arial"/>
              </a:rPr>
              <a:t>Use ^ if the variable name contains spaces or punctuation</a:t>
            </a:r>
            <a:endParaRPr lang="en-US" sz="1600" dirty="0">
              <a:solidFill>
                <a:srgbClr val="5E5E5E"/>
              </a:solidFill>
              <a:latin typeface="Arial"/>
              <a:cs typeface="Arial"/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3708400" y="4524585"/>
            <a:ext cx="0" cy="283073"/>
          </a:xfrm>
          <a:prstGeom prst="straightConnector1">
            <a:avLst/>
          </a:prstGeom>
          <a:ln>
            <a:solidFill>
              <a:srgbClr val="5E5E5E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H="1">
            <a:off x="3695700" y="4528258"/>
            <a:ext cx="2007146" cy="1"/>
          </a:xfrm>
          <a:prstGeom prst="straightConnector1">
            <a:avLst/>
          </a:prstGeom>
          <a:ln>
            <a:solidFill>
              <a:srgbClr val="5E5E5E"/>
            </a:solidFill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5218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3" grpId="0"/>
      <p:bldP spid="6" grpId="0"/>
      <p:bldP spid="7" grpId="0" animBg="1"/>
      <p:bldP spid="9" grpId="0" animBg="1"/>
      <p:bldP spid="10" grpId="0"/>
      <p:bldP spid="11" grpId="0" animBg="1"/>
      <p:bldP spid="12" grpId="0" animBg="1"/>
      <p:bldP spid="13" grpId="0" animBg="1"/>
      <p:bldP spid="14" grpId="0"/>
    </p:bldLst>
  </p:timing>
</p:sld>
</file>

<file path=ppt/theme/theme1.xml><?xml version="1.0" encoding="utf-8"?>
<a:theme xmlns:a="http://schemas.openxmlformats.org/drawingml/2006/main" name="Office Theme">
  <a:themeElements>
    <a:clrScheme name="Askia 1">
      <a:dk1>
        <a:srgbClr val="003399"/>
      </a:dk1>
      <a:lt1>
        <a:srgbClr val="FFFFFF"/>
      </a:lt1>
      <a:dk2>
        <a:srgbClr val="4C4C4C"/>
      </a:dk2>
      <a:lt2>
        <a:srgbClr val="FFFFFF"/>
      </a:lt2>
      <a:accent1>
        <a:srgbClr val="003B6F"/>
      </a:accent1>
      <a:accent2>
        <a:srgbClr val="FAE102"/>
      </a:accent2>
      <a:accent3>
        <a:srgbClr val="8DEB30"/>
      </a:accent3>
      <a:accent4>
        <a:srgbClr val="FF9710"/>
      </a:accent4>
      <a:accent5>
        <a:srgbClr val="4B67B8"/>
      </a:accent5>
      <a:accent6>
        <a:srgbClr val="000000"/>
      </a:accent6>
      <a:hlink>
        <a:srgbClr val="0A55A3"/>
      </a:hlink>
      <a:folHlink>
        <a:srgbClr val="7F7F7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28477</TotalTime>
  <Words>3653</Words>
  <Application>Microsoft Office PowerPoint</Application>
  <PresentationFormat>On-screen Show (4:3)</PresentationFormat>
  <Paragraphs>714</Paragraphs>
  <Slides>60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71" baseType="lpstr">
      <vt:lpstr>ＭＳ 明朝</vt:lpstr>
      <vt:lpstr>Andale Mono</vt:lpstr>
      <vt:lpstr>Arial</vt:lpstr>
      <vt:lpstr>Arial Black</vt:lpstr>
      <vt:lpstr>Calibri</vt:lpstr>
      <vt:lpstr>Courier</vt:lpstr>
      <vt:lpstr>Handwriting - Dakota</vt:lpstr>
      <vt:lpstr>Lucida Grande</vt:lpstr>
      <vt:lpstr>Times New Roman</vt:lpstr>
      <vt:lpstr>Wingdings</vt:lpstr>
      <vt:lpstr>Office Theme</vt:lpstr>
      <vt:lpstr>askiascript 2.0</vt:lpstr>
      <vt:lpstr>Agenda</vt:lpstr>
      <vt:lpstr>Our learning cycle for each session</vt:lpstr>
      <vt:lpstr>Modules of the askia suite</vt:lpstr>
      <vt:lpstr>Session 150-1  askiascript 2.0 Basics:  Objects and Operators</vt:lpstr>
      <vt:lpstr>What is a script?</vt:lpstr>
      <vt:lpstr>Scripts defined in the routing</vt:lpstr>
      <vt:lpstr>Example scripts for conditions or values</vt:lpstr>
      <vt:lpstr>Objects, Properties and methods</vt:lpstr>
      <vt:lpstr>Value property</vt:lpstr>
      <vt:lpstr>Values:  a reminder</vt:lpstr>
      <vt:lpstr>Sets and arrays</vt:lpstr>
      <vt:lpstr>Response properties for questions with sets of answers</vt:lpstr>
      <vt:lpstr>Response properties: examples</vt:lpstr>
      <vt:lpstr>1. Comparing numeric values</vt:lpstr>
      <vt:lpstr>2. Comparing string values</vt:lpstr>
      <vt:lpstr>String comparisons are case sensitive!</vt:lpstr>
      <vt:lpstr>=  Equal to</vt:lpstr>
      <vt:lpstr>&lt;&gt;  Not equal to</vt:lpstr>
      <vt:lpstr>Other useful object methods for strings (1)</vt:lpstr>
      <vt:lpstr>Other useful object methods for strings  (2)</vt:lpstr>
      <vt:lpstr>3. Comparing and testing sets of values</vt:lpstr>
      <vt:lpstr>Has</vt:lpstr>
      <vt:lpstr>HasNone</vt:lpstr>
      <vt:lpstr>HasAll</vt:lpstr>
      <vt:lpstr>HasAndNoOther</vt:lpstr>
      <vt:lpstr>HasAllAndNoOther or  =</vt:lpstr>
      <vt:lpstr>Summary</vt:lpstr>
      <vt:lpstr>Session 150-2  Logical structures</vt:lpstr>
      <vt:lpstr>If / Then / Else Syntax</vt:lpstr>
      <vt:lpstr>Return</vt:lpstr>
      <vt:lpstr>Brackets in expressions</vt:lpstr>
      <vt:lpstr>Inline script </vt:lpstr>
      <vt:lpstr>Summary</vt:lpstr>
      <vt:lpstr>Session 150-3  Variables and Keywords</vt:lpstr>
      <vt:lpstr>Virtual variables</vt:lpstr>
      <vt:lpstr>Creating a virtual variable</vt:lpstr>
      <vt:lpstr>Comparison versus Assignment</vt:lpstr>
      <vt:lpstr>Defining the virtual variable type</vt:lpstr>
      <vt:lpstr>Sets and arrays</vt:lpstr>
      <vt:lpstr>Sets and arrays</vt:lpstr>
      <vt:lpstr>Sets and arrays: adding a second set</vt:lpstr>
      <vt:lpstr>Intersection and Union operators</vt:lpstr>
      <vt:lpstr>Intersection and Union operators</vt:lpstr>
      <vt:lpstr>Intersection and Union operators</vt:lpstr>
      <vt:lpstr>Operations with Sets</vt:lpstr>
      <vt:lpstr>Challenge</vt:lpstr>
      <vt:lpstr>Using subtraction with sets</vt:lpstr>
      <vt:lpstr>Size() function</vt:lpstr>
      <vt:lpstr>.SelectRandom(n) method</vt:lpstr>
      <vt:lpstr>.SelectRandom(n) method – examples</vt:lpstr>
      <vt:lpstr>.Shuffle( ) method</vt:lpstr>
      <vt:lpstr>Summary</vt:lpstr>
      <vt:lpstr>Session 150-4  Advanced Loops</vt:lpstr>
      <vt:lpstr>Object methods for loops</vt:lpstr>
      <vt:lpstr>AllValues (1 of 2)</vt:lpstr>
      <vt:lpstr>AllValues (2 of 2)</vt:lpstr>
      <vt:lpstr>For / Next loops</vt:lpstr>
      <vt:lpstr>Break command</vt:lpstr>
      <vt:lpstr>Summary</vt:lpstr>
    </vt:vector>
  </TitlesOfParts>
  <Company>meaning ltd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Askia Analysis</dc:title>
  <dc:creator>Tim Macer</dc:creator>
  <cp:lastModifiedBy>Andrew Walford</cp:lastModifiedBy>
  <cp:revision>350</cp:revision>
  <dcterms:created xsi:type="dcterms:W3CDTF">2012-03-07T17:25:38Z</dcterms:created>
  <dcterms:modified xsi:type="dcterms:W3CDTF">2016-10-06T09:07:15Z</dcterms:modified>
</cp:coreProperties>
</file>