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tylesWithEffects.xml" ContentType="application/vnd.ms-word.stylesWithEffect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442B30" w:rsidRDefault="002607E4" w:rsidP="002E7656">
      <w:pPr>
        <w:spacing w:after="0" w:line="240" w:lineRule="auto"/>
        <w:rPr>
          <w:b/>
          <w:sz w:val="24"/>
          <w:u w:val="single"/>
        </w:rPr>
      </w:pPr>
      <w:r w:rsidRPr="002607E4">
        <w:rPr>
          <w:b/>
          <w:sz w:val="24"/>
          <w:u w:val="single"/>
        </w:rPr>
        <w:t>Mean Summary Tables</w:t>
      </w:r>
    </w:p>
    <w:p w:rsidR="002E7656" w:rsidRDefault="002E7656" w:rsidP="002E7656">
      <w:pPr>
        <w:spacing w:after="0" w:line="240" w:lineRule="auto"/>
        <w:rPr>
          <w:b/>
          <w:sz w:val="24"/>
          <w:u w:val="single"/>
        </w:rPr>
      </w:pPr>
    </w:p>
    <w:p w:rsidR="00B55439" w:rsidRDefault="00B55439" w:rsidP="002E7656">
      <w:pPr>
        <w:spacing w:after="0" w:line="240" w:lineRule="auto"/>
        <w:rPr>
          <w:b/>
          <w:sz w:val="24"/>
          <w:u w:val="single"/>
        </w:rPr>
      </w:pPr>
      <w:r>
        <w:rPr>
          <w:b/>
          <w:sz w:val="24"/>
          <w:u w:val="single"/>
        </w:rPr>
        <w:t>Examples of:</w:t>
      </w:r>
    </w:p>
    <w:p w:rsidR="00B55439" w:rsidRDefault="00B55439" w:rsidP="002E7656">
      <w:pPr>
        <w:pStyle w:val="ListParagraph"/>
        <w:numPr>
          <w:ilvl w:val="0"/>
          <w:numId w:val="13"/>
        </w:numPr>
        <w:spacing w:after="0" w:line="240" w:lineRule="auto"/>
        <w:contextualSpacing w:val="0"/>
        <w:rPr>
          <w:b/>
          <w:sz w:val="24"/>
          <w:u w:val="single"/>
        </w:rPr>
      </w:pPr>
      <w:r w:rsidRPr="00B55439">
        <w:rPr>
          <w:b/>
          <w:sz w:val="24"/>
          <w:u w:val="single"/>
        </w:rPr>
        <w:t>Script (mean)</w:t>
      </w:r>
    </w:p>
    <w:p w:rsidR="00B55439" w:rsidRDefault="00B55439" w:rsidP="002E7656">
      <w:pPr>
        <w:pStyle w:val="ListParagraph"/>
        <w:numPr>
          <w:ilvl w:val="0"/>
          <w:numId w:val="13"/>
        </w:numPr>
        <w:spacing w:after="0" w:line="240" w:lineRule="auto"/>
        <w:contextualSpacing w:val="0"/>
        <w:rPr>
          <w:b/>
          <w:sz w:val="24"/>
          <w:u w:val="single"/>
        </w:rPr>
      </w:pPr>
      <w:r>
        <w:rPr>
          <w:b/>
          <w:sz w:val="24"/>
          <w:u w:val="single"/>
        </w:rPr>
        <w:t>Script (sum)</w:t>
      </w:r>
    </w:p>
    <w:p w:rsidR="00B55439" w:rsidRDefault="00B55439" w:rsidP="002E7656">
      <w:pPr>
        <w:pStyle w:val="ListParagraph"/>
        <w:numPr>
          <w:ilvl w:val="0"/>
          <w:numId w:val="13"/>
        </w:numPr>
        <w:spacing w:after="0" w:line="240" w:lineRule="auto"/>
        <w:contextualSpacing w:val="0"/>
        <w:rPr>
          <w:b/>
          <w:sz w:val="24"/>
          <w:u w:val="single"/>
        </w:rPr>
      </w:pPr>
      <w:r>
        <w:rPr>
          <w:b/>
          <w:sz w:val="24"/>
          <w:u w:val="single"/>
        </w:rPr>
        <w:t>Script Formatting</w:t>
      </w:r>
    </w:p>
    <w:p w:rsidR="00B55439" w:rsidRDefault="00B55439" w:rsidP="002E7656">
      <w:pPr>
        <w:pStyle w:val="ListParagraph"/>
        <w:numPr>
          <w:ilvl w:val="0"/>
          <w:numId w:val="13"/>
        </w:numPr>
        <w:spacing w:after="0" w:line="240" w:lineRule="auto"/>
        <w:contextualSpacing w:val="0"/>
        <w:rPr>
          <w:b/>
          <w:sz w:val="24"/>
          <w:u w:val="single"/>
        </w:rPr>
      </w:pPr>
      <w:r>
        <w:rPr>
          <w:b/>
          <w:sz w:val="24"/>
          <w:u w:val="single"/>
        </w:rPr>
        <w:t>Advanced sort on Script (mean)</w:t>
      </w:r>
    </w:p>
    <w:p w:rsidR="00B55439" w:rsidRPr="00B55439" w:rsidRDefault="00B55439" w:rsidP="002E7656">
      <w:pPr>
        <w:pStyle w:val="ListParagraph"/>
        <w:spacing w:after="0" w:line="240" w:lineRule="auto"/>
        <w:contextualSpacing w:val="0"/>
        <w:rPr>
          <w:b/>
          <w:sz w:val="24"/>
          <w:u w:val="single"/>
        </w:rPr>
      </w:pPr>
    </w:p>
    <w:p w:rsidR="00C6545E" w:rsidRPr="00442B30" w:rsidRDefault="00C6545E" w:rsidP="002E7656">
      <w:pPr>
        <w:spacing w:after="0" w:line="240" w:lineRule="auto"/>
        <w:rPr>
          <w:sz w:val="4"/>
          <w:szCs w:val="4"/>
        </w:rPr>
      </w:pPr>
    </w:p>
    <w:p w:rsidR="00AB50C9" w:rsidRPr="00AB50C9" w:rsidRDefault="00AB50C9" w:rsidP="002E7656">
      <w:pPr>
        <w:pStyle w:val="NormalWeb"/>
        <w:spacing w:before="0" w:beforeAutospacing="0" w:after="0" w:afterAutospacing="0"/>
        <w:rPr>
          <w:rFonts w:asciiTheme="minorHAnsi" w:hAnsiTheme="minorHAnsi"/>
          <w:sz w:val="22"/>
          <w:szCs w:val="22"/>
        </w:rPr>
      </w:pPr>
      <w:r w:rsidRPr="00AB50C9">
        <w:rPr>
          <w:rFonts w:asciiTheme="minorHAnsi" w:hAnsiTheme="minorHAnsi"/>
          <w:sz w:val="22"/>
          <w:szCs w:val="22"/>
        </w:rPr>
        <w:t xml:space="preserve">This article describes how to create a mean summary table in Analyse. We will use the attached </w:t>
      </w:r>
      <w:r w:rsidRPr="00AB50C9">
        <w:rPr>
          <w:rStyle w:val="Strong"/>
          <w:rFonts w:asciiTheme="minorHAnsi" w:hAnsiTheme="minorHAnsi"/>
          <w:sz w:val="22"/>
          <w:szCs w:val="22"/>
        </w:rPr>
        <w:t xml:space="preserve">Mean </w:t>
      </w:r>
      <w:proofErr w:type="spellStart"/>
      <w:r w:rsidRPr="00AB50C9">
        <w:rPr>
          <w:rStyle w:val="Strong"/>
          <w:rFonts w:asciiTheme="minorHAnsi" w:hAnsiTheme="minorHAnsi"/>
          <w:sz w:val="22"/>
          <w:szCs w:val="22"/>
        </w:rPr>
        <w:t>Summary.qes</w:t>
      </w:r>
      <w:proofErr w:type="spellEnd"/>
      <w:r w:rsidRPr="00AB50C9">
        <w:rPr>
          <w:rStyle w:val="Strong"/>
          <w:rFonts w:asciiTheme="minorHAnsi" w:hAnsiTheme="minorHAnsi"/>
          <w:sz w:val="22"/>
          <w:szCs w:val="22"/>
        </w:rPr>
        <w:t xml:space="preserve"> </w:t>
      </w:r>
      <w:r w:rsidRPr="00AB50C9">
        <w:rPr>
          <w:rFonts w:asciiTheme="minorHAnsi" w:hAnsiTheme="minorHAnsi"/>
          <w:sz w:val="22"/>
          <w:szCs w:val="22"/>
        </w:rPr>
        <w:t>and</w:t>
      </w:r>
      <w:r w:rsidRPr="00AB50C9">
        <w:rPr>
          <w:rStyle w:val="Strong"/>
          <w:rFonts w:asciiTheme="minorHAnsi" w:hAnsiTheme="minorHAnsi"/>
          <w:sz w:val="22"/>
          <w:szCs w:val="22"/>
        </w:rPr>
        <w:t xml:space="preserve"> Summary Portfolio.xml </w:t>
      </w:r>
      <w:r w:rsidRPr="00AB50C9">
        <w:rPr>
          <w:rFonts w:asciiTheme="minorHAnsi" w:hAnsiTheme="minorHAnsi"/>
          <w:sz w:val="22"/>
          <w:szCs w:val="22"/>
        </w:rPr>
        <w:t>in the examples demonstrated. These can be downloaded </w:t>
      </w:r>
      <w:hyperlink r:id="rId52" w:history="1">
        <w:r w:rsidRPr="00AB50C9">
          <w:rPr>
            <w:rStyle w:val="Hyperlink"/>
            <w:rFonts w:asciiTheme="minorHAnsi" w:hAnsiTheme="minorHAnsi"/>
            <w:sz w:val="22"/>
            <w:szCs w:val="22"/>
          </w:rPr>
          <w:t>he</w:t>
        </w:r>
        <w:r w:rsidRPr="00AB50C9">
          <w:rPr>
            <w:rStyle w:val="Hyperlink"/>
            <w:rFonts w:asciiTheme="minorHAnsi" w:hAnsiTheme="minorHAnsi"/>
            <w:sz w:val="22"/>
            <w:szCs w:val="22"/>
          </w:rPr>
          <w:t>r</w:t>
        </w:r>
        <w:r w:rsidRPr="00AB50C9">
          <w:rPr>
            <w:rStyle w:val="Hyperlink"/>
            <w:rFonts w:asciiTheme="minorHAnsi" w:hAnsiTheme="minorHAnsi"/>
            <w:sz w:val="22"/>
            <w:szCs w:val="22"/>
          </w:rPr>
          <w:t>e</w:t>
        </w:r>
      </w:hyperlink>
      <w:r w:rsidRPr="00AB50C9">
        <w:rPr>
          <w:rFonts w:asciiTheme="minorHAnsi" w:hAnsiTheme="minorHAnsi"/>
          <w:sz w:val="22"/>
          <w:szCs w:val="22"/>
        </w:rPr>
        <w:t>.</w:t>
      </w:r>
    </w:p>
    <w:p w:rsidR="00AB50C9" w:rsidRPr="00AB50C9" w:rsidRDefault="00AB50C9" w:rsidP="00AB50C9">
      <w:pPr>
        <w:pStyle w:val="NormalWeb"/>
        <w:rPr>
          <w:rFonts w:asciiTheme="minorHAnsi" w:hAnsiTheme="minorHAnsi"/>
          <w:sz w:val="22"/>
          <w:szCs w:val="22"/>
        </w:rPr>
      </w:pPr>
      <w:r w:rsidRPr="00AB50C9">
        <w:rPr>
          <w:rFonts w:asciiTheme="minorHAnsi" w:hAnsiTheme="minorHAnsi"/>
          <w:sz w:val="22"/>
          <w:szCs w:val="22"/>
        </w:rPr>
        <w:t xml:space="preserve">Whilst the central theme of this article is Mean Summary Tables, there will also be useful examples on </w:t>
      </w:r>
      <w:r w:rsidRPr="00AB50C9">
        <w:rPr>
          <w:rStyle w:val="Strong"/>
          <w:rFonts w:asciiTheme="minorHAnsi" w:hAnsiTheme="minorHAnsi"/>
          <w:sz w:val="22"/>
          <w:szCs w:val="22"/>
        </w:rPr>
        <w:t>Script (sum)</w:t>
      </w:r>
      <w:r w:rsidRPr="00AB50C9">
        <w:rPr>
          <w:rFonts w:asciiTheme="minorHAnsi" w:hAnsiTheme="minorHAnsi"/>
          <w:sz w:val="22"/>
          <w:szCs w:val="22"/>
        </w:rPr>
        <w:t xml:space="preserve">, </w:t>
      </w:r>
      <w:r w:rsidRPr="00AB50C9">
        <w:rPr>
          <w:rStyle w:val="Strong"/>
          <w:rFonts w:asciiTheme="minorHAnsi" w:hAnsiTheme="minorHAnsi"/>
          <w:sz w:val="22"/>
          <w:szCs w:val="22"/>
        </w:rPr>
        <w:t xml:space="preserve">Script formatting </w:t>
      </w:r>
      <w:r w:rsidRPr="00AB50C9">
        <w:rPr>
          <w:rFonts w:asciiTheme="minorHAnsi" w:hAnsiTheme="minorHAnsi"/>
          <w:sz w:val="22"/>
          <w:szCs w:val="22"/>
        </w:rPr>
        <w:t xml:space="preserve">and </w:t>
      </w:r>
      <w:proofErr w:type="gramStart"/>
      <w:r w:rsidRPr="00AB50C9">
        <w:rPr>
          <w:rStyle w:val="Strong"/>
          <w:rFonts w:asciiTheme="minorHAnsi" w:hAnsiTheme="minorHAnsi"/>
          <w:sz w:val="22"/>
          <w:szCs w:val="22"/>
        </w:rPr>
        <w:t>Advanced</w:t>
      </w:r>
      <w:proofErr w:type="gramEnd"/>
      <w:r w:rsidRPr="00AB50C9">
        <w:rPr>
          <w:rStyle w:val="Strong"/>
          <w:rFonts w:asciiTheme="minorHAnsi" w:hAnsiTheme="minorHAnsi"/>
          <w:sz w:val="22"/>
          <w:szCs w:val="22"/>
        </w:rPr>
        <w:t xml:space="preserve"> sort on Script (mean)</w:t>
      </w:r>
      <w:r w:rsidRPr="00AB50C9">
        <w:rPr>
          <w:rFonts w:asciiTheme="minorHAnsi" w:hAnsiTheme="minorHAnsi"/>
          <w:sz w:val="22"/>
          <w:szCs w:val="22"/>
        </w:rPr>
        <w:t>.</w:t>
      </w:r>
    </w:p>
    <w:p w:rsidR="00AB50C9" w:rsidRDefault="00AB50C9" w:rsidP="00AB50C9">
      <w:pPr>
        <w:spacing w:after="0" w:line="240" w:lineRule="auto"/>
      </w:pPr>
    </w:p>
    <w:p w:rsidR="002607E4" w:rsidRDefault="00AB50C9" w:rsidP="000B2ED0">
      <w:pPr>
        <w:spacing w:after="0" w:line="240" w:lineRule="auto"/>
      </w:pPr>
      <w:r>
        <w:t xml:space="preserve">So let’s review the set-up we have in the </w:t>
      </w:r>
      <w:r w:rsidRPr="00AB50C9">
        <w:rPr>
          <w:rStyle w:val="Strong"/>
        </w:rPr>
        <w:t xml:space="preserve">Mean </w:t>
      </w:r>
      <w:proofErr w:type="spellStart"/>
      <w:r w:rsidRPr="00AB50C9">
        <w:rPr>
          <w:rStyle w:val="Strong"/>
        </w:rPr>
        <w:t>Summary.qes</w:t>
      </w:r>
      <w:proofErr w:type="spellEnd"/>
      <w:r>
        <w:t xml:space="preserve"> file</w:t>
      </w:r>
    </w:p>
    <w:p w:rsidR="00B12FD7" w:rsidRDefault="00AB50C9" w:rsidP="000B2ED0">
      <w:pPr>
        <w:spacing w:after="0" w:line="240" w:lineRule="auto"/>
      </w:pPr>
      <w:r>
        <w:t>There are</w:t>
      </w:r>
      <w:r w:rsidR="00B12FD7">
        <w:t xml:space="preserve"> three small business brands (A, B &amp; C) in the </w:t>
      </w:r>
      <w:r w:rsidR="00B12FD7" w:rsidRPr="00B12FD7">
        <w:rPr>
          <w:b/>
        </w:rPr>
        <w:t>brands</w:t>
      </w:r>
      <w:r w:rsidR="00B12FD7">
        <w:t xml:space="preserve"> variable and six retail sectors which these brands sell across in the </w:t>
      </w:r>
      <w:r w:rsidR="00B12FD7" w:rsidRPr="00B12FD7">
        <w:rPr>
          <w:b/>
        </w:rPr>
        <w:t>sectors</w:t>
      </w:r>
      <w:r w:rsidR="00B12FD7">
        <w:t xml:space="preserve"> variable. We track their </w:t>
      </w:r>
      <w:r w:rsidR="00B12FD7" w:rsidRPr="00B12FD7">
        <w:rPr>
          <w:b/>
        </w:rPr>
        <w:t>spend</w:t>
      </w:r>
      <w:r w:rsidR="00B12FD7">
        <w:t xml:space="preserve"> &amp; </w:t>
      </w:r>
      <w:r w:rsidR="00B12FD7" w:rsidRPr="00B12FD7">
        <w:rPr>
          <w:b/>
        </w:rPr>
        <w:t>income</w:t>
      </w:r>
      <w:r w:rsidR="00B12FD7">
        <w:t xml:space="preserve"> across these sectors in the variables of the same name.</w:t>
      </w:r>
    </w:p>
    <w:p w:rsidR="00B12FD7" w:rsidRDefault="00B12FD7" w:rsidP="000B2ED0">
      <w:pPr>
        <w:spacing w:after="0" w:line="240" w:lineRule="auto"/>
      </w:pPr>
    </w:p>
    <w:p w:rsidR="002607E4" w:rsidRDefault="00B12FD7" w:rsidP="000B2ED0">
      <w:pPr>
        <w:spacing w:after="0" w:line="240" w:lineRule="auto"/>
      </w:pPr>
      <w:r>
        <w:t>The first requirement is to create a table of brands in the columns and sectors in the rows and to show the mean spend in pounds for each brand by sector.</w:t>
      </w:r>
    </w:p>
    <w:p w:rsidR="00B12FD7" w:rsidRPr="002E7656" w:rsidRDefault="00B12FD7" w:rsidP="000B2ED0">
      <w:pPr>
        <w:spacing w:after="0" w:line="240" w:lineRule="auto"/>
        <w:rPr>
          <w:sz w:val="6"/>
          <w:szCs w:val="6"/>
        </w:rPr>
      </w:pPr>
    </w:p>
    <w:p w:rsidR="00B12FD7" w:rsidRDefault="00B12FD7" w:rsidP="000B2ED0">
      <w:pPr>
        <w:spacing w:after="0" w:line="240" w:lineRule="auto"/>
      </w:pPr>
      <w:r>
        <w:t>We do this in the following way:</w:t>
      </w:r>
    </w:p>
    <w:p w:rsidR="002E7656" w:rsidRDefault="002E7656" w:rsidP="000B2ED0">
      <w:pPr>
        <w:spacing w:after="0" w:line="240" w:lineRule="auto"/>
      </w:pPr>
    </w:p>
    <w:p w:rsidR="00B12FD7" w:rsidRDefault="00B12FD7" w:rsidP="00B12FD7">
      <w:pPr>
        <w:pStyle w:val="ListParagraph"/>
        <w:numPr>
          <w:ilvl w:val="0"/>
          <w:numId w:val="12"/>
        </w:numPr>
        <w:spacing w:after="0" w:line="240" w:lineRule="auto"/>
      </w:pPr>
      <w:r>
        <w:t>Put the variables into the rows and columns as follows:</w:t>
      </w:r>
    </w:p>
    <w:p w:rsidR="00CE0659" w:rsidRDefault="00CE0659" w:rsidP="00CE0659">
      <w:pPr>
        <w:pStyle w:val="ListParagraph"/>
        <w:spacing w:after="0" w:line="240" w:lineRule="auto"/>
      </w:pPr>
    </w:p>
    <w:p w:rsidR="00B12FD7" w:rsidRDefault="00B12FD7" w:rsidP="00B12FD7">
      <w:pPr>
        <w:spacing w:after="0" w:line="240" w:lineRule="auto"/>
        <w:ind w:left="720"/>
      </w:pPr>
      <w:r>
        <w:rPr>
          <w:noProof/>
          <w:lang w:eastAsia="en-GB"/>
        </w:rPr>
        <w:drawing>
          <wp:inline distT="0" distB="0" distL="0" distR="0">
            <wp:extent cx="5382895" cy="2051685"/>
            <wp:effectExtent l="0" t="0" r="8255" b="5715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5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382895" cy="205168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B12FD7" w:rsidRDefault="00B12FD7" w:rsidP="00B12FD7">
      <w:pPr>
        <w:spacing w:after="0" w:line="240" w:lineRule="auto"/>
        <w:ind w:left="720"/>
      </w:pPr>
    </w:p>
    <w:p w:rsidR="00B12FD7" w:rsidRDefault="00335FAE" w:rsidP="00B12FD7">
      <w:pPr>
        <w:pStyle w:val="ListParagraph"/>
        <w:numPr>
          <w:ilvl w:val="0"/>
          <w:numId w:val="12"/>
        </w:numPr>
        <w:spacing w:after="0" w:line="240" w:lineRule="auto"/>
      </w:pPr>
      <w:r>
        <w:t>Insert a calculation on Script (mean); give it a sensible name and in the script, declare the variable which should have its mean calculated.</w:t>
      </w:r>
    </w:p>
    <w:p w:rsidR="00CE0659" w:rsidRDefault="00CE0659" w:rsidP="00CE0659">
      <w:pPr>
        <w:pStyle w:val="ListParagraph"/>
        <w:spacing w:after="0" w:line="240" w:lineRule="auto"/>
      </w:pPr>
    </w:p>
    <w:p w:rsidR="00335FAE" w:rsidRDefault="00335FAE" w:rsidP="00335FAE">
      <w:pPr>
        <w:pStyle w:val="ListParagraph"/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6384898" cy="3160616"/>
            <wp:effectExtent l="0" t="0" r="0" b="1905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5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392201" cy="316423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335FAE" w:rsidRDefault="00335FAE" w:rsidP="00335FAE">
      <w:pPr>
        <w:pStyle w:val="ListParagraph"/>
        <w:spacing w:after="0" w:line="240" w:lineRule="auto"/>
      </w:pPr>
    </w:p>
    <w:p w:rsidR="00335FAE" w:rsidRDefault="00335FAE" w:rsidP="00335FAE">
      <w:pPr>
        <w:pStyle w:val="ListParagraph"/>
        <w:numPr>
          <w:ilvl w:val="0"/>
          <w:numId w:val="12"/>
        </w:numPr>
        <w:spacing w:after="0" w:line="240" w:lineRule="auto"/>
      </w:pPr>
      <w:r>
        <w:t xml:space="preserve">Under Number formatting, the number of decimal places can be changed from the default set in the tab settings. For now, we need this to show the £ sign. Number formatting &gt; </w:t>
      </w:r>
      <w:r w:rsidR="00CE0659">
        <w:t>un-tick ‘Use default’ &gt; select ‘Script formatting’ and enter the script as below:</w:t>
      </w:r>
    </w:p>
    <w:p w:rsidR="00CE0659" w:rsidRDefault="00CE0659" w:rsidP="00CE0659">
      <w:pPr>
        <w:tabs>
          <w:tab w:val="left" w:pos="2354"/>
        </w:tabs>
        <w:spacing w:after="0" w:line="240" w:lineRule="auto"/>
        <w:rPr>
          <w:noProof/>
          <w:lang w:eastAsia="en-GB"/>
        </w:rPr>
      </w:pPr>
      <w:r>
        <w:rPr>
          <w:noProof/>
          <w:lang w:eastAsia="en-GB"/>
        </w:rPr>
        <w:tab/>
      </w:r>
    </w:p>
    <w:p w:rsidR="00CE0659" w:rsidRDefault="00CE0659" w:rsidP="00CE0659">
      <w:pPr>
        <w:spacing w:after="0" w:line="240" w:lineRule="auto"/>
        <w:ind w:left="720"/>
        <w:rPr>
          <w:noProof/>
          <w:lang w:eastAsia="en-GB"/>
        </w:rPr>
      </w:pPr>
      <w:r>
        <w:rPr>
          <w:noProof/>
          <w:lang w:eastAsia="en-GB"/>
        </w:rPr>
        <w:t xml:space="preserve">Below, in the formatting script, we can use </w:t>
      </w:r>
      <w:r>
        <w:rPr>
          <w:rFonts w:ascii="System" w:hAnsi="System" w:cs="System"/>
          <w:b/>
          <w:bCs/>
          <w:color w:val="00B400"/>
          <w:sz w:val="20"/>
          <w:szCs w:val="20"/>
        </w:rPr>
        <w:t>{1}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.</w:t>
      </w:r>
      <w:proofErr w:type="gramStart"/>
      <w:r>
        <w:rPr>
          <w:rFonts w:ascii="System" w:hAnsi="System" w:cs="System"/>
          <w:b/>
          <w:bCs/>
          <w:color w:val="0000FF"/>
          <w:sz w:val="20"/>
          <w:szCs w:val="20"/>
        </w:rPr>
        <w:t>Format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(</w:t>
      </w:r>
      <w:proofErr w:type="gramEnd"/>
      <w:r>
        <w:rPr>
          <w:rFonts w:ascii="System" w:hAnsi="System" w:cs="System"/>
          <w:b/>
          <w:bCs/>
          <w:color w:val="00007F"/>
          <w:sz w:val="20"/>
          <w:szCs w:val="20"/>
        </w:rPr>
        <w:t>"##.00"</w:t>
      </w:r>
      <w:r>
        <w:rPr>
          <w:rFonts w:ascii="System" w:hAnsi="System" w:cs="System"/>
          <w:b/>
          <w:bCs/>
          <w:color w:val="000000"/>
          <w:sz w:val="20"/>
          <w:szCs w:val="20"/>
        </w:rPr>
        <w:t xml:space="preserve">) </w:t>
      </w:r>
      <w:r>
        <w:rPr>
          <w:noProof/>
          <w:lang w:eastAsia="en-GB"/>
        </w:rPr>
        <w:t xml:space="preserve">to simply </w:t>
      </w:r>
      <w:r w:rsidR="00157CC6">
        <w:rPr>
          <w:noProof/>
          <w:lang w:eastAsia="en-GB"/>
        </w:rPr>
        <w:t xml:space="preserve">keep the output, after formatting, to two decimal places. We use </w:t>
      </w:r>
      <w:r w:rsidR="00157CC6">
        <w:rPr>
          <w:rFonts w:ascii="System" w:hAnsi="System" w:cs="System"/>
          <w:b/>
          <w:bCs/>
          <w:color w:val="00007F"/>
          <w:sz w:val="20"/>
          <w:szCs w:val="20"/>
        </w:rPr>
        <w:t>"£"</w:t>
      </w:r>
      <w:r w:rsidR="00157CC6">
        <w:rPr>
          <w:rFonts w:ascii="System" w:hAnsi="System" w:cs="System"/>
          <w:b/>
          <w:bCs/>
          <w:color w:val="0000FF"/>
          <w:sz w:val="20"/>
          <w:szCs w:val="20"/>
        </w:rPr>
        <w:t>+</w:t>
      </w:r>
      <w:r w:rsidR="00157CC6">
        <w:rPr>
          <w:noProof/>
          <w:lang w:eastAsia="en-GB"/>
        </w:rPr>
        <w:t xml:space="preserve"> to prepend the pound sign.</w:t>
      </w:r>
    </w:p>
    <w:p w:rsidR="00CE0659" w:rsidRDefault="00CE0659" w:rsidP="00CE0659">
      <w:pPr>
        <w:spacing w:after="0" w:line="240" w:lineRule="auto"/>
        <w:rPr>
          <w:noProof/>
          <w:lang w:eastAsia="en-GB"/>
        </w:rPr>
      </w:pPr>
    </w:p>
    <w:p w:rsidR="00CE0659" w:rsidRDefault="00CE0659" w:rsidP="00CE0659">
      <w:pPr>
        <w:autoSpaceDE w:val="0"/>
        <w:autoSpaceDN w:val="0"/>
        <w:adjustRightInd w:val="0"/>
        <w:spacing w:after="0" w:line="240" w:lineRule="auto"/>
        <w:ind w:firstLine="720"/>
        <w:rPr>
          <w:rFonts w:ascii="System" w:hAnsi="System" w:cs="System"/>
          <w:b/>
          <w:bCs/>
          <w:sz w:val="20"/>
          <w:szCs w:val="20"/>
        </w:rPr>
      </w:pPr>
      <w:r>
        <w:rPr>
          <w:rFonts w:ascii="System" w:hAnsi="System" w:cs="System"/>
          <w:b/>
          <w:bCs/>
          <w:color w:val="00007F"/>
          <w:sz w:val="20"/>
          <w:szCs w:val="20"/>
        </w:rPr>
        <w:t>"£"</w:t>
      </w:r>
      <w:proofErr w:type="gramStart"/>
      <w:r>
        <w:rPr>
          <w:rFonts w:ascii="System" w:hAnsi="System" w:cs="System"/>
          <w:b/>
          <w:bCs/>
          <w:color w:val="0000FF"/>
          <w:sz w:val="20"/>
          <w:szCs w:val="20"/>
        </w:rPr>
        <w:t>+</w:t>
      </w:r>
      <w:r>
        <w:rPr>
          <w:rFonts w:ascii="System" w:hAnsi="System" w:cs="System"/>
          <w:b/>
          <w:bCs/>
          <w:color w:val="00B400"/>
          <w:sz w:val="20"/>
          <w:szCs w:val="20"/>
        </w:rPr>
        <w:t>{</w:t>
      </w:r>
      <w:proofErr w:type="gramEnd"/>
      <w:r>
        <w:rPr>
          <w:rFonts w:ascii="System" w:hAnsi="System" w:cs="System"/>
          <w:b/>
          <w:bCs/>
          <w:color w:val="00B400"/>
          <w:sz w:val="20"/>
          <w:szCs w:val="20"/>
        </w:rPr>
        <w:t>1}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.</w:t>
      </w:r>
      <w:r>
        <w:rPr>
          <w:rFonts w:ascii="System" w:hAnsi="System" w:cs="System"/>
          <w:b/>
          <w:bCs/>
          <w:color w:val="0000FF"/>
          <w:sz w:val="20"/>
          <w:szCs w:val="20"/>
        </w:rPr>
        <w:t>Format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(</w:t>
      </w:r>
      <w:r>
        <w:rPr>
          <w:rFonts w:ascii="System" w:hAnsi="System" w:cs="System"/>
          <w:b/>
          <w:bCs/>
          <w:color w:val="00007F"/>
          <w:sz w:val="20"/>
          <w:szCs w:val="20"/>
        </w:rPr>
        <w:t>"##.00"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)</w:t>
      </w:r>
    </w:p>
    <w:p w:rsidR="00CE0659" w:rsidRDefault="00CE0659" w:rsidP="00CE0659">
      <w:pPr>
        <w:spacing w:after="0" w:line="240" w:lineRule="auto"/>
      </w:pPr>
    </w:p>
    <w:p w:rsidR="00CE0659" w:rsidRDefault="00CE0659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6623437" cy="3093340"/>
            <wp:effectExtent l="0" t="0" r="6350" b="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/>
                    <pic:cNvPicPr>
                      <a:picLocks noChangeAspect="1" noChangeArrowheads="1"/>
                    </pic:cNvPicPr>
                  </pic:nvPicPr>
                  <pic:blipFill>
                    <a:blip r:embed="rId5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623462" cy="309335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157CC6" w:rsidRDefault="00157CC6" w:rsidP="00CE0659">
      <w:pPr>
        <w:spacing w:after="0" w:line="240" w:lineRule="auto"/>
      </w:pPr>
    </w:p>
    <w:p w:rsidR="00157CC6" w:rsidRDefault="00956CED" w:rsidP="00CE0659">
      <w:pPr>
        <w:spacing w:after="0" w:line="240" w:lineRule="auto"/>
      </w:pPr>
      <w:proofErr w:type="gramStart"/>
      <w:r>
        <w:t>Which gives us the following:</w:t>
      </w:r>
      <w:proofErr w:type="gramEnd"/>
    </w:p>
    <w:p w:rsidR="00157CC6" w:rsidRDefault="00157CC6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5838825" cy="3600450"/>
            <wp:effectExtent l="0" t="0" r="9525" b="0"/>
            <wp:docPr id="10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7"/>
                    <pic:cNvPicPr>
                      <a:picLocks noChangeAspect="1" noChangeArrowheads="1"/>
                    </pic:cNvPicPr>
                  </pic:nvPicPr>
                  <pic:blipFill>
                    <a:blip r:embed="rId5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838825" cy="36004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956CED" w:rsidRDefault="00157CC6" w:rsidP="00CE0659">
      <w:pPr>
        <w:spacing w:after="0" w:line="240" w:lineRule="auto"/>
      </w:pPr>
      <w:r>
        <w:t xml:space="preserve">In the next table, the requirement is to show the Sum Spend Summary with the pound sign and also, </w:t>
      </w:r>
      <w:r w:rsidR="00956CED">
        <w:t>(</w:t>
      </w:r>
      <w:r>
        <w:t>knowing the default</w:t>
      </w:r>
      <w:r w:rsidR="00956CED">
        <w:t xml:space="preserve"> is to include commas as thousand separators),</w:t>
      </w:r>
      <w:r>
        <w:t xml:space="preserve"> to ensure that there are no commas included in the output figure</w:t>
      </w:r>
      <w:r w:rsidR="00956CED">
        <w:t>.</w:t>
      </w:r>
      <w:r>
        <w:t xml:space="preserve"> </w:t>
      </w:r>
    </w:p>
    <w:p w:rsidR="00157CC6" w:rsidRDefault="00956CED" w:rsidP="00CE0659">
      <w:pPr>
        <w:spacing w:after="0" w:line="240" w:lineRule="auto"/>
      </w:pPr>
      <w:proofErr w:type="gramStart"/>
      <w:r>
        <w:t>i</w:t>
      </w:r>
      <w:r w:rsidR="00157CC6">
        <w:t>.e</w:t>
      </w:r>
      <w:proofErr w:type="gramEnd"/>
      <w:r w:rsidR="00157CC6">
        <w:t>. A thousand pounds is displayed as £1000 and not £1,000.</w:t>
      </w:r>
    </w:p>
    <w:p w:rsidR="00956CED" w:rsidRPr="008D20D9" w:rsidRDefault="00956CED" w:rsidP="00CE0659">
      <w:pPr>
        <w:spacing w:after="0" w:line="240" w:lineRule="auto"/>
        <w:rPr>
          <w:sz w:val="10"/>
          <w:szCs w:val="10"/>
        </w:rPr>
      </w:pPr>
    </w:p>
    <w:p w:rsidR="00956CED" w:rsidRDefault="00956CED" w:rsidP="00CE0659">
      <w:pPr>
        <w:spacing w:after="0" w:line="240" w:lineRule="auto"/>
      </w:pPr>
      <w:r>
        <w:t>So right in the calculations of the general tab &gt; Insert &gt; select ‘Script (sum)’ and name the calculation accordingly</w:t>
      </w:r>
    </w:p>
    <w:p w:rsidR="00956CED" w:rsidRDefault="00956CED" w:rsidP="00CE0659">
      <w:pPr>
        <w:spacing w:after="0" w:line="240" w:lineRule="auto"/>
      </w:pPr>
      <w:r>
        <w:rPr>
          <w:noProof/>
          <w:lang w:eastAsia="en-GB"/>
        </w:rPr>
        <w:lastRenderedPageBreak/>
        <w:drawing>
          <wp:inline distT="0" distB="0" distL="0" distR="0">
            <wp:extent cx="3831504" cy="1756408"/>
            <wp:effectExtent l="0" t="0" r="0" b="0"/>
            <wp:docPr id="12" name="Picture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9"/>
                    <pic:cNvPicPr>
                      <a:picLocks noChangeAspect="1" noChangeArrowheads="1"/>
                    </pic:cNvPicPr>
                  </pic:nvPicPr>
                  <pic:blipFill>
                    <a:blip r:embed="rId5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832541" cy="175688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956CED" w:rsidRDefault="00956CED" w:rsidP="00CE0659">
      <w:pPr>
        <w:spacing w:after="0" w:line="240" w:lineRule="auto"/>
      </w:pPr>
      <w:r>
        <w:t>Set up the script formatting as follows</w:t>
      </w:r>
    </w:p>
    <w:p w:rsidR="00956CED" w:rsidRDefault="00956CED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7124700" cy="3467100"/>
            <wp:effectExtent l="0" t="0" r="0" b="0"/>
            <wp:docPr id="11" name="Picture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8"/>
                    <pic:cNvPicPr>
                      <a:picLocks noChangeAspect="1" noChangeArrowheads="1"/>
                    </pic:cNvPicPr>
                  </pic:nvPicPr>
                  <pic:blipFill>
                    <a:blip r:embed="rId5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124700" cy="34671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157CC6" w:rsidRDefault="00157CC6" w:rsidP="00CE0659">
      <w:pPr>
        <w:spacing w:after="0" w:line="240" w:lineRule="auto"/>
      </w:pPr>
    </w:p>
    <w:p w:rsidR="00956CED" w:rsidRDefault="00956CED" w:rsidP="00CE0659">
      <w:pPr>
        <w:spacing w:after="0" w:line="240" w:lineRule="auto"/>
      </w:pPr>
      <w:r>
        <w:t>So in this case we see that we can remove commas as the thousand separator by using the below:</w:t>
      </w:r>
    </w:p>
    <w:p w:rsidR="00956CED" w:rsidRDefault="00956CED" w:rsidP="00CE0659">
      <w:pPr>
        <w:spacing w:after="0" w:line="240" w:lineRule="auto"/>
        <w:rPr>
          <w:rFonts w:ascii="System" w:hAnsi="System" w:cs="System"/>
          <w:b/>
          <w:bCs/>
          <w:color w:val="000000"/>
          <w:sz w:val="20"/>
          <w:szCs w:val="20"/>
        </w:rPr>
      </w:pPr>
      <w:r>
        <w:rPr>
          <w:rFonts w:ascii="System" w:hAnsi="System" w:cs="System"/>
          <w:b/>
          <w:bCs/>
          <w:color w:val="00007F"/>
          <w:sz w:val="20"/>
          <w:szCs w:val="20"/>
        </w:rPr>
        <w:t>"£"</w:t>
      </w:r>
      <w:proofErr w:type="gramStart"/>
      <w:r>
        <w:rPr>
          <w:rFonts w:ascii="System" w:hAnsi="System" w:cs="System"/>
          <w:b/>
          <w:bCs/>
          <w:color w:val="0000FF"/>
          <w:sz w:val="20"/>
          <w:szCs w:val="20"/>
        </w:rPr>
        <w:t>+</w:t>
      </w:r>
      <w:r>
        <w:rPr>
          <w:rFonts w:ascii="System" w:hAnsi="System" w:cs="System"/>
          <w:b/>
          <w:bCs/>
          <w:color w:val="00B400"/>
          <w:sz w:val="20"/>
          <w:szCs w:val="20"/>
        </w:rPr>
        <w:t>{</w:t>
      </w:r>
      <w:proofErr w:type="gramEnd"/>
      <w:r>
        <w:rPr>
          <w:rFonts w:ascii="System" w:hAnsi="System" w:cs="System"/>
          <w:b/>
          <w:bCs/>
          <w:color w:val="00B400"/>
          <w:sz w:val="20"/>
          <w:szCs w:val="20"/>
        </w:rPr>
        <w:t>1}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.</w:t>
      </w:r>
      <w:r>
        <w:rPr>
          <w:rFonts w:ascii="System" w:hAnsi="System" w:cs="System"/>
          <w:b/>
          <w:bCs/>
          <w:color w:val="0000FF"/>
          <w:sz w:val="20"/>
          <w:szCs w:val="20"/>
        </w:rPr>
        <w:t>Format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(</w:t>
      </w:r>
      <w:r>
        <w:rPr>
          <w:rFonts w:ascii="System" w:hAnsi="System" w:cs="System"/>
          <w:b/>
          <w:bCs/>
          <w:color w:val="00007F"/>
          <w:sz w:val="20"/>
          <w:szCs w:val="20"/>
        </w:rPr>
        <w:t>"####.00"</w:t>
      </w:r>
      <w:r>
        <w:rPr>
          <w:rFonts w:ascii="System" w:hAnsi="System" w:cs="System"/>
          <w:b/>
          <w:bCs/>
          <w:color w:val="000000"/>
          <w:sz w:val="20"/>
          <w:szCs w:val="20"/>
        </w:rPr>
        <w:t xml:space="preserve">) </w:t>
      </w:r>
    </w:p>
    <w:p w:rsidR="00956CED" w:rsidRDefault="00956CED" w:rsidP="00CE0659">
      <w:pPr>
        <w:spacing w:after="0" w:line="240" w:lineRule="auto"/>
      </w:pPr>
    </w:p>
    <w:p w:rsidR="00956CED" w:rsidRDefault="00956CED" w:rsidP="00956CED">
      <w:pPr>
        <w:spacing w:after="0" w:line="240" w:lineRule="auto"/>
      </w:pPr>
      <w:r>
        <w:t xml:space="preserve">But what would we use in case we wanted the opposite? </w:t>
      </w:r>
      <w:proofErr w:type="gramStart"/>
      <w:r>
        <w:t>i.e</w:t>
      </w:r>
      <w:proofErr w:type="gramEnd"/>
      <w:r>
        <w:t>. by default, the commas were not included and we want to force their inclusion as the thousand separator. In that case we can use the below.</w:t>
      </w:r>
    </w:p>
    <w:p w:rsidR="00956CED" w:rsidRDefault="00956CED" w:rsidP="00956CED">
      <w:pPr>
        <w:spacing w:after="0" w:line="240" w:lineRule="auto"/>
      </w:pPr>
      <w:r>
        <w:rPr>
          <w:rFonts w:ascii="System" w:hAnsi="System" w:cs="System"/>
          <w:b/>
          <w:bCs/>
          <w:color w:val="00007F"/>
          <w:sz w:val="20"/>
          <w:szCs w:val="20"/>
        </w:rPr>
        <w:t>"£"</w:t>
      </w:r>
      <w:proofErr w:type="gramStart"/>
      <w:r>
        <w:rPr>
          <w:rFonts w:ascii="System" w:hAnsi="System" w:cs="System"/>
          <w:b/>
          <w:bCs/>
          <w:color w:val="0000FF"/>
          <w:sz w:val="20"/>
          <w:szCs w:val="20"/>
        </w:rPr>
        <w:t>+</w:t>
      </w:r>
      <w:r>
        <w:rPr>
          <w:rFonts w:ascii="System" w:hAnsi="System" w:cs="System"/>
          <w:b/>
          <w:bCs/>
          <w:color w:val="00B400"/>
          <w:sz w:val="20"/>
          <w:szCs w:val="20"/>
        </w:rPr>
        <w:t>{</w:t>
      </w:r>
      <w:proofErr w:type="gramEnd"/>
      <w:r>
        <w:rPr>
          <w:rFonts w:ascii="System" w:hAnsi="System" w:cs="System"/>
          <w:b/>
          <w:bCs/>
          <w:color w:val="00B400"/>
          <w:sz w:val="20"/>
          <w:szCs w:val="20"/>
        </w:rPr>
        <w:t>1}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.</w:t>
      </w:r>
      <w:r>
        <w:rPr>
          <w:rFonts w:ascii="System" w:hAnsi="System" w:cs="System"/>
          <w:b/>
          <w:bCs/>
          <w:color w:val="0000FF"/>
          <w:sz w:val="20"/>
          <w:szCs w:val="20"/>
        </w:rPr>
        <w:t>Format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(</w:t>
      </w:r>
      <w:r>
        <w:rPr>
          <w:rFonts w:ascii="System" w:hAnsi="System" w:cs="System"/>
          <w:b/>
          <w:bCs/>
          <w:color w:val="00007F"/>
          <w:sz w:val="20"/>
          <w:szCs w:val="20"/>
        </w:rPr>
        <w:t>"#,###.00"</w:t>
      </w:r>
      <w:r>
        <w:rPr>
          <w:rFonts w:ascii="System" w:hAnsi="System" w:cs="System"/>
          <w:b/>
          <w:bCs/>
          <w:color w:val="000000"/>
          <w:sz w:val="20"/>
          <w:szCs w:val="20"/>
        </w:rPr>
        <w:t>)</w:t>
      </w:r>
    </w:p>
    <w:p w:rsidR="00956CED" w:rsidRDefault="00956CED" w:rsidP="00CE0659">
      <w:pPr>
        <w:spacing w:after="0" w:line="240" w:lineRule="auto"/>
      </w:pPr>
    </w:p>
    <w:p w:rsidR="00956CED" w:rsidRDefault="00956CED" w:rsidP="00CE0659">
      <w:pPr>
        <w:spacing w:after="0" w:line="240" w:lineRule="auto"/>
      </w:pPr>
      <w:r>
        <w:t>Here, if the default is to display £1000, it will override that and show £1,000</w:t>
      </w:r>
      <w:r w:rsidR="00FD72C2">
        <w:t>.</w:t>
      </w:r>
    </w:p>
    <w:p w:rsidR="00FD72C2" w:rsidRDefault="00FD72C2" w:rsidP="00CE0659">
      <w:pPr>
        <w:spacing w:after="0" w:line="240" w:lineRule="auto"/>
      </w:pPr>
    </w:p>
    <w:p w:rsidR="00FD72C2" w:rsidRDefault="00FD72C2" w:rsidP="00CE0659">
      <w:pPr>
        <w:spacing w:after="0" w:line="240" w:lineRule="auto"/>
      </w:pPr>
      <w:r>
        <w:t>In fact there are many number formatting options explained in the Askia Design online assistant here:</w:t>
      </w:r>
    </w:p>
    <w:p w:rsidR="00FD72C2" w:rsidRDefault="00356B63" w:rsidP="00CE0659">
      <w:pPr>
        <w:spacing w:after="0" w:line="240" w:lineRule="auto"/>
      </w:pPr>
      <w:hyperlink r:id="rId59" w:history="1">
        <w:r w:rsidR="00FD72C2" w:rsidRPr="007846EB">
          <w:rPr>
            <w:rStyle w:val="Hyperlink"/>
          </w:rPr>
          <w:t>http://www.askia.com/Downloads/Assistant/AskiaDesign_en/</w:t>
        </w:r>
      </w:hyperlink>
    </w:p>
    <w:p w:rsidR="00FD72C2" w:rsidRDefault="00FD72C2" w:rsidP="00CE0659">
      <w:pPr>
        <w:spacing w:after="0" w:line="240" w:lineRule="auto"/>
      </w:pPr>
      <w:r>
        <w:t>Simply search for ‘</w:t>
      </w:r>
      <w:r w:rsidRPr="00FD72C2">
        <w:t>Number formatting</w:t>
      </w:r>
      <w:r>
        <w:t>’.</w:t>
      </w:r>
    </w:p>
    <w:p w:rsidR="0033600F" w:rsidRDefault="0033600F" w:rsidP="00CE0659">
      <w:pPr>
        <w:spacing w:after="0" w:line="240" w:lineRule="auto"/>
      </w:pPr>
    </w:p>
    <w:p w:rsidR="0033600F" w:rsidRDefault="0033600F" w:rsidP="00CE0659">
      <w:pPr>
        <w:spacing w:after="0" w:line="240" w:lineRule="auto"/>
      </w:pPr>
      <w:r>
        <w:t>Our resulting table is as follows:</w:t>
      </w:r>
    </w:p>
    <w:p w:rsidR="0033600F" w:rsidRDefault="0033600F" w:rsidP="00CE0659">
      <w:pPr>
        <w:spacing w:after="0" w:line="240" w:lineRule="auto"/>
      </w:pPr>
      <w:r>
        <w:rPr>
          <w:noProof/>
          <w:lang w:eastAsia="en-GB"/>
        </w:rPr>
        <w:lastRenderedPageBreak/>
        <w:drawing>
          <wp:inline distT="0" distB="0" distL="0" distR="0">
            <wp:extent cx="5279666" cy="4177735"/>
            <wp:effectExtent l="0" t="0" r="0" b="0"/>
            <wp:docPr id="14" name="Picture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1"/>
                    <pic:cNvPicPr>
                      <a:picLocks noChangeAspect="1" noChangeArrowheads="1"/>
                    </pic:cNvPicPr>
                  </pic:nvPicPr>
                  <pic:blipFill>
                    <a:blip r:embed="rId6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279407" cy="417753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451B07" w:rsidRDefault="00451B07" w:rsidP="00CE0659">
      <w:pPr>
        <w:spacing w:after="0" w:line="240" w:lineRule="auto"/>
      </w:pPr>
      <w:r>
        <w:t xml:space="preserve">Imagine we have the final requirement which is to do this for a ‘Profit’ calculation where profit is defined as: </w:t>
      </w:r>
    </w:p>
    <w:p w:rsidR="00451B07" w:rsidRPr="002E7656" w:rsidRDefault="00451B07" w:rsidP="00CE0659">
      <w:pPr>
        <w:spacing w:after="0" w:line="240" w:lineRule="auto"/>
        <w:rPr>
          <w:sz w:val="6"/>
          <w:szCs w:val="6"/>
        </w:rPr>
      </w:pPr>
    </w:p>
    <w:p w:rsidR="00451B07" w:rsidRPr="001345B1" w:rsidRDefault="00451B07" w:rsidP="00CE0659">
      <w:pPr>
        <w:spacing w:after="0" w:line="240" w:lineRule="auto"/>
        <w:rPr>
          <w:b/>
        </w:rPr>
      </w:pPr>
      <w:r w:rsidRPr="001345B1">
        <w:rPr>
          <w:b/>
        </w:rPr>
        <w:t>80% of (Income – Spend)</w:t>
      </w:r>
    </w:p>
    <w:p w:rsidR="001345B1" w:rsidRPr="002E7656" w:rsidRDefault="001345B1" w:rsidP="00CE0659">
      <w:pPr>
        <w:spacing w:after="0" w:line="240" w:lineRule="auto"/>
        <w:rPr>
          <w:sz w:val="6"/>
          <w:szCs w:val="6"/>
        </w:rPr>
      </w:pPr>
    </w:p>
    <w:p w:rsidR="001345B1" w:rsidRDefault="001345B1" w:rsidP="00CE0659">
      <w:pPr>
        <w:spacing w:after="0" w:line="240" w:lineRule="auto"/>
      </w:pPr>
      <w:r>
        <w:t>We would set up our calculations as follows:</w:t>
      </w:r>
    </w:p>
    <w:p w:rsidR="001345B1" w:rsidRDefault="001345B1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5130800" cy="5520444"/>
            <wp:effectExtent l="0" t="0" r="0" b="4445"/>
            <wp:docPr id="15" name="Picture 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2"/>
                    <pic:cNvPicPr>
                      <a:picLocks noChangeAspect="1" noChangeArrowheads="1"/>
                    </pic:cNvPicPr>
                  </pic:nvPicPr>
                  <pic:blipFill>
                    <a:blip r:embed="rId6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133856" cy="55237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1345B1" w:rsidRDefault="001345B1" w:rsidP="00CE0659">
      <w:pPr>
        <w:spacing w:after="0" w:line="240" w:lineRule="auto"/>
      </w:pPr>
    </w:p>
    <w:p w:rsidR="001345B1" w:rsidRDefault="001345B1" w:rsidP="00CE0659">
      <w:pPr>
        <w:spacing w:after="0" w:line="240" w:lineRule="auto"/>
      </w:pPr>
      <w:r>
        <w:t>And this would give us our final table:</w:t>
      </w:r>
    </w:p>
    <w:p w:rsidR="001345B1" w:rsidRDefault="00B55439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5955665" cy="4866005"/>
            <wp:effectExtent l="0" t="0" r="6985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6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955665" cy="48660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7C6D50" w:rsidRDefault="007C6D50" w:rsidP="00CE0659">
      <w:pPr>
        <w:spacing w:after="0" w:line="240" w:lineRule="auto"/>
      </w:pPr>
    </w:p>
    <w:p w:rsidR="007C6D50" w:rsidRDefault="007C6D50" w:rsidP="00CE0659">
      <w:pPr>
        <w:spacing w:after="0" w:line="240" w:lineRule="auto"/>
      </w:pPr>
      <w:r>
        <w:t>The portfolio showing the different table set-ups and calculatio</w:t>
      </w:r>
      <w:r w:rsidR="00B55439">
        <w:t>ns is in the attached .zip file</w:t>
      </w:r>
      <w:r w:rsidR="00BC2C66">
        <w:t xml:space="preserve"> here.</w:t>
      </w: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  <w:r>
        <w:t>It’s a common request to be able to sort such a table, so how would we go about doing this?</w:t>
      </w: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  <w:r>
        <w:t>If, for example, the request is to sort mean profit for the total column we do the following:</w:t>
      </w:r>
    </w:p>
    <w:p w:rsidR="00BC2C66" w:rsidRDefault="00BC2C66" w:rsidP="00CE0659">
      <w:pPr>
        <w:spacing w:after="0" w:line="240" w:lineRule="auto"/>
      </w:pPr>
      <w:r>
        <w:t xml:space="preserve">Find / create a variable which has a code containing the total base of your table (See </w:t>
      </w:r>
      <w:r w:rsidRPr="00BC2C66">
        <w:rPr>
          <w:b/>
        </w:rPr>
        <w:t>Total</w:t>
      </w:r>
      <w:r>
        <w:t xml:space="preserve"> variable):</w:t>
      </w:r>
    </w:p>
    <w:p w:rsidR="00BC2C66" w:rsidRDefault="00BC2C66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 wp14:anchorId="1D856947" wp14:editId="222488A2">
            <wp:extent cx="4095750" cy="2686050"/>
            <wp:effectExtent l="0" t="0" r="0" b="0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63"/>
                    <a:stretch>
                      <a:fillRect/>
                    </a:stretch>
                  </pic:blipFill>
                  <pic:spPr>
                    <a:xfrm>
                      <a:off x="0" y="0"/>
                      <a:ext cx="4095750" cy="26860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  <w:r>
        <w:t>Now in your rows right click &gt; advanced sort</w:t>
      </w:r>
      <w:r w:rsidR="002C0723">
        <w:t xml:space="preserve"> and set-up as follows:</w:t>
      </w:r>
    </w:p>
    <w:p w:rsidR="002C0723" w:rsidRDefault="002C0723" w:rsidP="00CE0659">
      <w:pPr>
        <w:spacing w:after="0" w:line="240" w:lineRule="auto"/>
      </w:pPr>
      <w:r>
        <w:rPr>
          <w:noProof/>
          <w:lang w:eastAsia="en-GB"/>
        </w:rPr>
        <w:lastRenderedPageBreak/>
        <w:drawing>
          <wp:inline distT="0" distB="0" distL="0" distR="0">
            <wp:extent cx="6003290" cy="5176520"/>
            <wp:effectExtent l="0" t="0" r="0" b="5080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6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003290" cy="51765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BC2C66" w:rsidRDefault="00BC2C66" w:rsidP="00CE0659">
      <w:pPr>
        <w:spacing w:after="0" w:line="240" w:lineRule="auto"/>
      </w:pPr>
    </w:p>
    <w:p w:rsidR="00BC2C66" w:rsidRDefault="002C0723" w:rsidP="00CE0659">
      <w:pPr>
        <w:spacing w:after="0" w:line="240" w:lineRule="auto"/>
      </w:pPr>
      <w:r>
        <w:t>Hit the results and you will see the following:</w:t>
      </w:r>
    </w:p>
    <w:p w:rsidR="002C0723" w:rsidRDefault="002C0723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4835661" cy="3986890"/>
            <wp:effectExtent l="0" t="0" r="3175" b="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6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837525" cy="39884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</w:p>
    <w:p w:rsidR="00BC2C66" w:rsidRDefault="002C0723" w:rsidP="00CE0659">
      <w:pPr>
        <w:spacing w:after="0" w:line="240" w:lineRule="auto"/>
      </w:pPr>
      <w:r>
        <w:t>Until now we have been looking at summary tables using numeric variables but it’s very common to have closed rating questions which have scaled values</w:t>
      </w:r>
      <w:r w:rsidR="00B32D22">
        <w:t xml:space="preserve"> applied.</w:t>
      </w:r>
    </w:p>
    <w:p w:rsidR="00B32D22" w:rsidRDefault="00B32D22" w:rsidP="00CE0659">
      <w:pPr>
        <w:spacing w:after="0" w:line="240" w:lineRule="auto"/>
      </w:pPr>
    </w:p>
    <w:p w:rsidR="00B32D22" w:rsidRDefault="00B32D22" w:rsidP="00CE0659">
      <w:pPr>
        <w:spacing w:after="0" w:line="240" w:lineRule="auto"/>
      </w:pPr>
      <w:r>
        <w:t>So how do we go about creating a mean summary table for this closed question and its scaled values 100, 75, 50, 25, 0?</w:t>
      </w:r>
    </w:p>
    <w:p w:rsidR="00BC2C66" w:rsidRDefault="00B32D22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5228590" cy="2266315"/>
            <wp:effectExtent l="0" t="0" r="0" b="635"/>
            <wp:docPr id="13" name="Picture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/>
                    <pic:cNvPicPr>
                      <a:picLocks noChangeAspect="1" noChangeArrowheads="1"/>
                    </pic:cNvPicPr>
                  </pic:nvPicPr>
                  <pic:blipFill>
                    <a:blip r:embed="rId6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228590" cy="226631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B32D22" w:rsidRDefault="00B32D22" w:rsidP="00CE0659">
      <w:pPr>
        <w:spacing w:after="0" w:line="240" w:lineRule="auto"/>
      </w:pPr>
    </w:p>
    <w:p w:rsidR="00B32D22" w:rsidRDefault="00B32D22" w:rsidP="00CE0659">
      <w:pPr>
        <w:spacing w:after="0" w:line="240" w:lineRule="auto"/>
      </w:pPr>
      <w:r>
        <w:t>Have a look at portfolio chapter 5 (</w:t>
      </w:r>
      <w:r w:rsidRPr="00B32D22">
        <w:t>Mean Summary for Scaled Values</w:t>
      </w:r>
      <w:r>
        <w:t>)</w:t>
      </w:r>
    </w:p>
    <w:p w:rsidR="00B32D22" w:rsidRDefault="00B32D22" w:rsidP="00CE0659">
      <w:pPr>
        <w:spacing w:after="0" w:line="240" w:lineRule="auto"/>
        <w:rPr>
          <w:b/>
        </w:rPr>
      </w:pPr>
      <w:r>
        <w:t xml:space="preserve">In this set-up there is only one variable in the rows: </w:t>
      </w:r>
      <w:r w:rsidRPr="00B32D22">
        <w:rPr>
          <w:b/>
        </w:rPr>
        <w:t>Brands</w:t>
      </w:r>
    </w:p>
    <w:p w:rsidR="00B32D22" w:rsidRPr="00B32D22" w:rsidRDefault="00B32D22" w:rsidP="00CE0659">
      <w:pPr>
        <w:spacing w:after="0" w:line="240" w:lineRule="auto"/>
      </w:pPr>
      <w:r w:rsidRPr="00B32D22">
        <w:t xml:space="preserve">We </w:t>
      </w:r>
      <w:r>
        <w:t xml:space="preserve">want to display a summary table of means at the </w:t>
      </w:r>
      <w:r w:rsidRPr="00B32D22">
        <w:rPr>
          <w:b/>
        </w:rPr>
        <w:t>Rating</w:t>
      </w:r>
      <w:r>
        <w:t xml:space="preserve"> question – we do this by inserting a Script (mean</w:t>
      </w:r>
      <w:r w:rsidR="005500E1">
        <w:t>)</w:t>
      </w:r>
      <w:r>
        <w:t xml:space="preserve"> calculation and setting the script to be: </w:t>
      </w:r>
      <w:proofErr w:type="gramStart"/>
      <w:r w:rsidRPr="00B32D22">
        <w:rPr>
          <w:rFonts w:ascii="Courier New" w:hAnsi="Courier New" w:cs="Courier New"/>
          <w:b/>
          <w:color w:val="0000FF"/>
          <w:sz w:val="20"/>
          <w:szCs w:val="20"/>
        </w:rPr>
        <w:t>ON</w:t>
      </w:r>
      <w:r w:rsidRPr="00B32D22">
        <w:rPr>
          <w:rFonts w:ascii="Courier New" w:hAnsi="Courier New" w:cs="Courier New"/>
          <w:b/>
          <w:sz w:val="20"/>
          <w:szCs w:val="20"/>
        </w:rPr>
        <w:t>(</w:t>
      </w:r>
      <w:proofErr w:type="gramEnd"/>
      <w:r w:rsidRPr="00B32D22">
        <w:rPr>
          <w:rFonts w:ascii="Courier New" w:hAnsi="Courier New" w:cs="Courier New"/>
          <w:b/>
          <w:color w:val="007F00"/>
          <w:sz w:val="20"/>
          <w:szCs w:val="20"/>
        </w:rPr>
        <w:t>??Rating??</w:t>
      </w:r>
      <w:proofErr w:type="gramStart"/>
      <w:r w:rsidRPr="00B32D22">
        <w:rPr>
          <w:rFonts w:ascii="Courier New" w:hAnsi="Courier New" w:cs="Courier New"/>
          <w:b/>
          <w:color w:val="0000FF"/>
          <w:sz w:val="20"/>
          <w:szCs w:val="20"/>
        </w:rPr>
        <w:t>,</w:t>
      </w:r>
      <w:r w:rsidRPr="00B32D22">
        <w:rPr>
          <w:rFonts w:ascii="Courier New" w:hAnsi="Courier New" w:cs="Courier New"/>
          <w:b/>
          <w:color w:val="7800C8"/>
          <w:sz w:val="20"/>
          <w:szCs w:val="20"/>
        </w:rPr>
        <w:t>100</w:t>
      </w:r>
      <w:r w:rsidRPr="00B32D22">
        <w:rPr>
          <w:rFonts w:ascii="Courier New" w:hAnsi="Courier New" w:cs="Courier New"/>
          <w:b/>
          <w:color w:val="0000FF"/>
          <w:sz w:val="20"/>
          <w:szCs w:val="20"/>
        </w:rPr>
        <w:t>,</w:t>
      </w:r>
      <w:r w:rsidRPr="00B32D22">
        <w:rPr>
          <w:rFonts w:ascii="Courier New" w:hAnsi="Courier New" w:cs="Courier New"/>
          <w:b/>
          <w:color w:val="7800C8"/>
          <w:sz w:val="20"/>
          <w:szCs w:val="20"/>
        </w:rPr>
        <w:t>75</w:t>
      </w:r>
      <w:r w:rsidRPr="00B32D22">
        <w:rPr>
          <w:rFonts w:ascii="Courier New" w:hAnsi="Courier New" w:cs="Courier New"/>
          <w:b/>
          <w:color w:val="0000FF"/>
          <w:sz w:val="20"/>
          <w:szCs w:val="20"/>
        </w:rPr>
        <w:t>,</w:t>
      </w:r>
      <w:r w:rsidRPr="00B32D22">
        <w:rPr>
          <w:rFonts w:ascii="Courier New" w:hAnsi="Courier New" w:cs="Courier New"/>
          <w:b/>
          <w:color w:val="7800C8"/>
          <w:sz w:val="20"/>
          <w:szCs w:val="20"/>
        </w:rPr>
        <w:t>50</w:t>
      </w:r>
      <w:r w:rsidRPr="00B32D22">
        <w:rPr>
          <w:rFonts w:ascii="Courier New" w:hAnsi="Courier New" w:cs="Courier New"/>
          <w:b/>
          <w:color w:val="0000FF"/>
          <w:sz w:val="20"/>
          <w:szCs w:val="20"/>
        </w:rPr>
        <w:t>,</w:t>
      </w:r>
      <w:r w:rsidRPr="00B32D22">
        <w:rPr>
          <w:rFonts w:ascii="Courier New" w:hAnsi="Courier New" w:cs="Courier New"/>
          <w:b/>
          <w:color w:val="7800C8"/>
          <w:sz w:val="20"/>
          <w:szCs w:val="20"/>
        </w:rPr>
        <w:t>25</w:t>
      </w:r>
      <w:r w:rsidRPr="00B32D22">
        <w:rPr>
          <w:rFonts w:ascii="Courier New" w:hAnsi="Courier New" w:cs="Courier New"/>
          <w:b/>
          <w:color w:val="0000FF"/>
          <w:sz w:val="20"/>
          <w:szCs w:val="20"/>
        </w:rPr>
        <w:t>,</w:t>
      </w:r>
      <w:r w:rsidRPr="00B32D22">
        <w:rPr>
          <w:rFonts w:ascii="Courier New" w:hAnsi="Courier New" w:cs="Courier New"/>
          <w:b/>
          <w:color w:val="7800C8"/>
          <w:sz w:val="20"/>
          <w:szCs w:val="20"/>
        </w:rPr>
        <w:t>0</w:t>
      </w:r>
      <w:r w:rsidRPr="00B32D22">
        <w:rPr>
          <w:rFonts w:ascii="Courier New" w:hAnsi="Courier New" w:cs="Courier New"/>
          <w:b/>
          <w:color w:val="0000FF"/>
          <w:sz w:val="20"/>
          <w:szCs w:val="20"/>
        </w:rPr>
        <w:t>,</w:t>
      </w:r>
      <w:r w:rsidRPr="00B32D22">
        <w:rPr>
          <w:rFonts w:ascii="Courier New" w:hAnsi="Courier New" w:cs="Courier New"/>
          <w:b/>
          <w:color w:val="7800C8"/>
          <w:sz w:val="20"/>
          <w:szCs w:val="20"/>
        </w:rPr>
        <w:t>nr</w:t>
      </w:r>
      <w:proofErr w:type="gramEnd"/>
      <w:r w:rsidRPr="00B32D22">
        <w:rPr>
          <w:rFonts w:ascii="Courier New" w:hAnsi="Courier New" w:cs="Courier New"/>
          <w:b/>
          <w:sz w:val="20"/>
          <w:szCs w:val="20"/>
        </w:rPr>
        <w:t>)</w:t>
      </w:r>
    </w:p>
    <w:p w:rsidR="00B32D22" w:rsidRDefault="00B32D22" w:rsidP="00CE0659">
      <w:pPr>
        <w:spacing w:after="0" w:line="240" w:lineRule="auto"/>
      </w:pPr>
    </w:p>
    <w:p w:rsidR="00BC2C66" w:rsidRDefault="00BC2C66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6858000" cy="4495800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6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858000" cy="44958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5500E1" w:rsidRDefault="005500E1" w:rsidP="00CE0659">
      <w:pPr>
        <w:spacing w:after="0" w:line="240" w:lineRule="auto"/>
      </w:pPr>
    </w:p>
    <w:p w:rsidR="005500E1" w:rsidRDefault="005500E1" w:rsidP="00CE0659">
      <w:pPr>
        <w:spacing w:after="0" w:line="240" w:lineRule="auto"/>
      </w:pPr>
      <w:r>
        <w:t>This gives Table A below which gives the same results as a conventional summary table for these variables with no scripts involved.</w:t>
      </w:r>
    </w:p>
    <w:p w:rsidR="005500E1" w:rsidRDefault="005500E1" w:rsidP="00CE0659">
      <w:pPr>
        <w:spacing w:after="0" w:line="240" w:lineRule="auto"/>
      </w:pPr>
    </w:p>
    <w:p w:rsidR="005500E1" w:rsidRDefault="005500E1" w:rsidP="00CE0659">
      <w:pPr>
        <w:spacing w:after="0" w:line="240" w:lineRule="auto"/>
      </w:pPr>
      <w:r>
        <w:rPr>
          <w:noProof/>
          <w:lang w:eastAsia="en-GB"/>
        </w:rPr>
        <w:lastRenderedPageBreak/>
        <w:drawing>
          <wp:inline distT="0" distB="0" distL="0" distR="0">
            <wp:extent cx="7124700" cy="2496185"/>
            <wp:effectExtent l="0" t="0" r="0" b="0"/>
            <wp:docPr id="17" name="Picture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7"/>
                    <pic:cNvPicPr>
                      <a:picLocks noChangeAspect="1" noChangeArrowheads="1"/>
                    </pic:cNvPicPr>
                  </pic:nvPicPr>
                  <pic:blipFill>
                    <a:blip r:embed="rId6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124700" cy="249618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5500E1" w:rsidRDefault="005500E1" w:rsidP="00CE0659">
      <w:pPr>
        <w:spacing w:after="0" w:line="240" w:lineRule="auto"/>
      </w:pPr>
    </w:p>
    <w:p w:rsidR="005500E1" w:rsidRDefault="005500E1" w:rsidP="00CE0659">
      <w:pPr>
        <w:spacing w:after="0" w:line="240" w:lineRule="auto"/>
      </w:pPr>
      <w:r>
        <w:t>The final request at this point is to sort on the mean. You can set up as below. Note this time I have selected ‘Ascending sort’.</w:t>
      </w:r>
    </w:p>
    <w:p w:rsidR="005500E1" w:rsidRDefault="005500E1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5924550" cy="5086350"/>
            <wp:effectExtent l="0" t="0" r="0" b="0"/>
            <wp:docPr id="18" name="Picture 1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8"/>
                    <pic:cNvPicPr>
                      <a:picLocks noChangeAspect="1" noChangeArrowheads="1"/>
                    </pic:cNvPicPr>
                  </pic:nvPicPr>
                  <pic:blipFill>
                    <a:blip r:embed="rId6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924550" cy="50863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0231E2" w:rsidRDefault="000231E2" w:rsidP="00CE0659">
      <w:pPr>
        <w:spacing w:after="0" w:line="240" w:lineRule="auto"/>
      </w:pPr>
    </w:p>
    <w:p w:rsidR="000231E2" w:rsidRDefault="000231E2" w:rsidP="00CE0659">
      <w:pPr>
        <w:spacing w:after="0" w:line="240" w:lineRule="auto"/>
      </w:pPr>
      <w:r>
        <w:t>The results are as follows:</w:t>
      </w:r>
    </w:p>
    <w:p w:rsidR="000231E2" w:rsidRDefault="000231E2" w:rsidP="00CE0659">
      <w:pPr>
        <w:spacing w:after="0" w:line="240" w:lineRule="auto"/>
      </w:pPr>
    </w:p>
    <w:p w:rsidR="000231E2" w:rsidRPr="00B12FD7" w:rsidRDefault="000231E2" w:rsidP="00CE0659">
      <w:pPr>
        <w:spacing w:after="0" w:line="240" w:lineRule="auto"/>
      </w:pPr>
      <w:r>
        <w:rPr>
          <w:noProof/>
          <w:lang w:eastAsia="en-GB"/>
        </w:rPr>
        <w:drawing>
          <wp:inline distT="0" distB="0" distL="0" distR="0">
            <wp:extent cx="2760029" cy="1883584"/>
            <wp:effectExtent l="0" t="0" r="2540" b="2540"/>
            <wp:docPr id="19" name="Picture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9"/>
                    <pic:cNvPicPr>
                      <a:picLocks noChangeAspect="1" noChangeArrowheads="1"/>
                    </pic:cNvPicPr>
                  </pic:nvPicPr>
                  <pic:blipFill>
                    <a:blip r:embed="rId7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760187" cy="188369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bookmarkStart w:id="0" w:name="_GoBack"/>
      <w:bookmarkEnd w:id="0"/>
    </w:p>
    <w:sectPr w:rsidR="000231E2" w:rsidRPr="00B12FD7" w:rsidSect="002B45A4">
      <w:pgSz w:w="11906" w:h="16838"/>
      <w:pgMar w:top="238" w:right="340" w:bottom="249" w:left="340" w:header="708" w:footer="708" w:gutter="0"/>
      <w:cols w:space="708"/>
      <w:docGrid w:linePitch="360"/>
    </w:sectPr>
  </w:body>
</w:document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Cordia New">
    <w:panose1 w:val="020B0304020202020204"/>
    <w:charset w:val="00"/>
    <w:family w:val="swiss"/>
    <w:pitch w:val="variable"/>
    <w:sig w:usb0="81000003" w:usb1="00000000" w:usb2="00000000" w:usb3="00000000" w:csb0="0001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ystem">
    <w:panose1 w:val="00000000000000000000"/>
    <w:charset w:val="00"/>
    <w:family w:val="swiss"/>
    <w:notTrueType/>
    <w:pitch w:val="variable"/>
    <w:sig w:usb0="00000003" w:usb1="00000000" w:usb2="00000000" w:usb3="00000000" w:csb0="00000001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Angsana New">
    <w:panose1 w:val="02020603050405020304"/>
    <w:charset w:val="00"/>
    <w:family w:val="roman"/>
    <w:pitch w:val="variable"/>
    <w:sig w:usb0="81000003" w:usb1="00000000" w:usb2="00000000" w:usb3="00000000" w:csb0="00010001" w:csb1="00000000"/>
  </w:font>
</w:fonts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1222621D"/>
    <w:multiLevelType w:val="hybridMultilevel"/>
    <w:tmpl w:val="52AADB0C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>
    <w:nsid w:val="125D353B"/>
    <w:multiLevelType w:val="hybridMultilevel"/>
    <w:tmpl w:val="93C8076E"/>
    <w:lvl w:ilvl="0" w:tplc="08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>
    <w:nsid w:val="12C135DB"/>
    <w:multiLevelType w:val="hybridMultilevel"/>
    <w:tmpl w:val="B33A2EDE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>
    <w:nsid w:val="27D0122E"/>
    <w:multiLevelType w:val="hybridMultilevel"/>
    <w:tmpl w:val="456476BC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>
    <w:nsid w:val="488900B9"/>
    <w:multiLevelType w:val="hybridMultilevel"/>
    <w:tmpl w:val="CC22CE58"/>
    <w:lvl w:ilvl="0" w:tplc="08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>
    <w:nsid w:val="489C59E8"/>
    <w:multiLevelType w:val="hybridMultilevel"/>
    <w:tmpl w:val="D68064A6"/>
    <w:lvl w:ilvl="0" w:tplc="08090015">
      <w:start w:val="1"/>
      <w:numFmt w:val="upperLetter"/>
      <w:lvlText w:val="%1."/>
      <w:lvlJc w:val="left"/>
      <w:pPr>
        <w:ind w:left="720" w:hanging="360"/>
      </w:p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>
    <w:nsid w:val="53F77A92"/>
    <w:multiLevelType w:val="hybridMultilevel"/>
    <w:tmpl w:val="2EB2D94A"/>
    <w:lvl w:ilvl="0" w:tplc="08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>
    <w:nsid w:val="557401B9"/>
    <w:multiLevelType w:val="hybridMultilevel"/>
    <w:tmpl w:val="E6329C96"/>
    <w:lvl w:ilvl="0" w:tplc="08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809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>
    <w:nsid w:val="590E43AD"/>
    <w:multiLevelType w:val="hybridMultilevel"/>
    <w:tmpl w:val="EBBAFFCE"/>
    <w:lvl w:ilvl="0" w:tplc="08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>
    <w:nsid w:val="603779E0"/>
    <w:multiLevelType w:val="hybridMultilevel"/>
    <w:tmpl w:val="C4767CB0"/>
    <w:lvl w:ilvl="0" w:tplc="08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>
    <w:nsid w:val="6C333466"/>
    <w:multiLevelType w:val="hybridMultilevel"/>
    <w:tmpl w:val="A6F8E5E4"/>
    <w:lvl w:ilvl="0" w:tplc="08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>
    <w:nsid w:val="76574897"/>
    <w:multiLevelType w:val="hybridMultilevel"/>
    <w:tmpl w:val="2A5C99E8"/>
    <w:lvl w:ilvl="0" w:tplc="0809000B">
      <w:start w:val="1"/>
      <w:numFmt w:val="bullet"/>
      <w:lvlText w:val=""/>
      <w:lvlJc w:val="left"/>
      <w:pPr>
        <w:ind w:left="216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4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72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920" w:hanging="360"/>
      </w:pPr>
      <w:rPr>
        <w:rFonts w:ascii="Wingdings" w:hAnsi="Wingdings" w:hint="default"/>
      </w:rPr>
    </w:lvl>
  </w:abstractNum>
  <w:abstractNum w:abstractNumId="12">
    <w:nsid w:val="7B13554D"/>
    <w:multiLevelType w:val="multilevel"/>
    <w:tmpl w:val="416A06D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num w:numId="1">
    <w:abstractNumId w:val="10"/>
  </w:num>
  <w:num w:numId="2">
    <w:abstractNumId w:val="0"/>
  </w:num>
  <w:num w:numId="3">
    <w:abstractNumId w:val="5"/>
  </w:num>
  <w:num w:numId="4">
    <w:abstractNumId w:val="6"/>
  </w:num>
  <w:num w:numId="5">
    <w:abstractNumId w:val="4"/>
  </w:num>
  <w:num w:numId="6">
    <w:abstractNumId w:val="7"/>
  </w:num>
  <w:num w:numId="7">
    <w:abstractNumId w:val="11"/>
  </w:num>
  <w:num w:numId="8">
    <w:abstractNumId w:val="8"/>
  </w:num>
  <w:num w:numId="9">
    <w:abstractNumId w:val="12"/>
  </w:num>
  <w:num w:numId="10">
    <w:abstractNumId w:val="1"/>
  </w:num>
  <w:num w:numId="11">
    <w:abstractNumId w:val="9"/>
  </w:num>
  <w:num w:numId="12">
    <w:abstractNumId w:val="2"/>
  </w:num>
  <w:num w:numId="13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50"/>
  <w:proofState w:spelling="clean" w:grammar="clean"/>
  <w:defaultTabStop w:val="720"/>
  <w:characterSpacingControl w:val="doNotCompress"/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docVars>
    <w:docVar w:name="askiaWordCustomXmlPart" w:val="{485EFA10-0D8A-435B-B93E-5D2370E2F0B7}"/>
  </w:docVars>
  <w:rsids>
    <w:rsidRoot w:val="008108BD"/>
    <w:rsid w:val="00012186"/>
    <w:rsid w:val="00013CBC"/>
    <w:rsid w:val="000231E2"/>
    <w:rsid w:val="000B2ED0"/>
    <w:rsid w:val="000B549C"/>
    <w:rsid w:val="001345B1"/>
    <w:rsid w:val="00157CC6"/>
    <w:rsid w:val="001A5038"/>
    <w:rsid w:val="00200C8E"/>
    <w:rsid w:val="00230FC0"/>
    <w:rsid w:val="002607E4"/>
    <w:rsid w:val="002B45A4"/>
    <w:rsid w:val="002C0723"/>
    <w:rsid w:val="002D4408"/>
    <w:rsid w:val="002E7656"/>
    <w:rsid w:val="00335FAE"/>
    <w:rsid w:val="0033600F"/>
    <w:rsid w:val="00356B63"/>
    <w:rsid w:val="00377B68"/>
    <w:rsid w:val="003951E4"/>
    <w:rsid w:val="003C2BB4"/>
    <w:rsid w:val="00442B30"/>
    <w:rsid w:val="00451B07"/>
    <w:rsid w:val="005500E1"/>
    <w:rsid w:val="006C664F"/>
    <w:rsid w:val="006D5FF5"/>
    <w:rsid w:val="006F2DB5"/>
    <w:rsid w:val="007C6D50"/>
    <w:rsid w:val="007D1BE7"/>
    <w:rsid w:val="008108BD"/>
    <w:rsid w:val="008B1808"/>
    <w:rsid w:val="008D20D9"/>
    <w:rsid w:val="008F12B3"/>
    <w:rsid w:val="00956CED"/>
    <w:rsid w:val="00997B0A"/>
    <w:rsid w:val="009B4459"/>
    <w:rsid w:val="009C2D39"/>
    <w:rsid w:val="00AB0895"/>
    <w:rsid w:val="00AB50C9"/>
    <w:rsid w:val="00AF205B"/>
    <w:rsid w:val="00B034A8"/>
    <w:rsid w:val="00B12FD7"/>
    <w:rsid w:val="00B24369"/>
    <w:rsid w:val="00B272A6"/>
    <w:rsid w:val="00B32D22"/>
    <w:rsid w:val="00B55439"/>
    <w:rsid w:val="00BA09BF"/>
    <w:rsid w:val="00BC2C66"/>
    <w:rsid w:val="00C6545E"/>
    <w:rsid w:val="00CE0659"/>
    <w:rsid w:val="00DD1E3A"/>
    <w:rsid w:val="00ED6DCF"/>
    <w:rsid w:val="00F3161A"/>
    <w:rsid w:val="00F72AF8"/>
    <w:rsid w:val="00F95F8F"/>
    <w:rsid w:val="00FC2DDB"/>
    <w:rsid w:val="00FD72C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th-TH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basedOn w:val="DefaultParagraphFont"/>
    <w:uiPriority w:val="99"/>
    <w:unhideWhenUsed/>
    <w:rsid w:val="008108BD"/>
    <w:rPr>
      <w:color w:val="0000FF" w:themeColor="hyperlink"/>
      <w:u w:val="single"/>
    </w:rPr>
  </w:style>
  <w:style w:type="paragraph" w:styleId="ListParagraph">
    <w:name w:val="List Paragraph"/>
    <w:basedOn w:val="Normal"/>
    <w:uiPriority w:val="34"/>
    <w:qFormat/>
    <w:rsid w:val="00C6545E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9C2D39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9C2D39"/>
    <w:rPr>
      <w:rFonts w:ascii="Tahoma" w:hAnsi="Tahoma" w:cs="Tahoma"/>
      <w:sz w:val="16"/>
      <w:szCs w:val="16"/>
    </w:rPr>
  </w:style>
  <w:style w:type="paragraph" w:styleId="NormalWeb">
    <w:name w:val="Normal (Web)"/>
    <w:basedOn w:val="Normal"/>
    <w:uiPriority w:val="99"/>
    <w:semiHidden/>
    <w:unhideWhenUsed/>
    <w:rsid w:val="000B2ED0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en-GB"/>
    </w:rPr>
  </w:style>
  <w:style w:type="character" w:styleId="FollowedHyperlink">
    <w:name w:val="FollowedHyperlink"/>
    <w:basedOn w:val="DefaultParagraphFont"/>
    <w:uiPriority w:val="99"/>
    <w:semiHidden/>
    <w:unhideWhenUsed/>
    <w:rsid w:val="00230FC0"/>
    <w:rPr>
      <w:color w:val="800080" w:themeColor="followedHyperlink"/>
      <w:u w:val="single"/>
    </w:rPr>
  </w:style>
  <w:style w:type="character" w:styleId="Strong">
    <w:name w:val="Strong"/>
    <w:basedOn w:val="DefaultParagraphFont"/>
    <w:uiPriority w:val="22"/>
    <w:qFormat/>
    <w:rsid w:val="00AB50C9"/>
    <w:rPr>
      <w:b/>
      <w:bCs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basedOn w:val="DefaultParagraphFont"/>
    <w:uiPriority w:val="99"/>
    <w:unhideWhenUsed/>
    <w:rsid w:val="008108BD"/>
    <w:rPr>
      <w:color w:val="0000FF" w:themeColor="hyperlink"/>
      <w:u w:val="single"/>
    </w:rPr>
  </w:style>
  <w:style w:type="paragraph" w:styleId="ListParagraph">
    <w:name w:val="List Paragraph"/>
    <w:basedOn w:val="Normal"/>
    <w:uiPriority w:val="34"/>
    <w:qFormat/>
    <w:rsid w:val="00C6545E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9C2D39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9C2D39"/>
    <w:rPr>
      <w:rFonts w:ascii="Tahoma" w:hAnsi="Tahoma" w:cs="Tahoma"/>
      <w:sz w:val="16"/>
      <w:szCs w:val="16"/>
    </w:rPr>
  </w:style>
  <w:style w:type="paragraph" w:styleId="NormalWeb">
    <w:name w:val="Normal (Web)"/>
    <w:basedOn w:val="Normal"/>
    <w:uiPriority w:val="99"/>
    <w:semiHidden/>
    <w:unhideWhenUsed/>
    <w:rsid w:val="000B2ED0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en-GB"/>
    </w:rPr>
  </w:style>
  <w:style w:type="character" w:styleId="FollowedHyperlink">
    <w:name w:val="FollowedHyperlink"/>
    <w:basedOn w:val="DefaultParagraphFont"/>
    <w:uiPriority w:val="99"/>
    <w:semiHidden/>
    <w:unhideWhenUsed/>
    <w:rsid w:val="00230FC0"/>
    <w:rPr>
      <w:color w:val="800080" w:themeColor="followedHyperlink"/>
      <w:u w:val="single"/>
    </w:rPr>
  </w:style>
  <w:style w:type="character" w:styleId="Strong">
    <w:name w:val="Strong"/>
    <w:basedOn w:val="DefaultParagraphFont"/>
    <w:uiPriority w:val="22"/>
    <w:qFormat/>
    <w:rsid w:val="00AB50C9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ivs>
    <w:div w:id="135605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8344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4161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981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1790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42" Type="http://schemas.openxmlformats.org/officeDocument/2006/relationships/customXml" Target="../customXml/item42.xml"/><Relationship Id="rId47" Type="http://schemas.openxmlformats.org/officeDocument/2006/relationships/numbering" Target="numbering.xml"/><Relationship Id="rId63" Type="http://schemas.openxmlformats.org/officeDocument/2006/relationships/image" Target="media/image10.png"/><Relationship Id="rId68" Type="http://schemas.openxmlformats.org/officeDocument/2006/relationships/image" Target="media/image15.png"/><Relationship Id="rId7" Type="http://schemas.openxmlformats.org/officeDocument/2006/relationships/customXml" Target="../customXml/item7.xml"/><Relationship Id="rId71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53" Type="http://schemas.openxmlformats.org/officeDocument/2006/relationships/image" Target="media/image1.png"/><Relationship Id="rId58" Type="http://schemas.openxmlformats.org/officeDocument/2006/relationships/image" Target="media/image6.png"/><Relationship Id="rId66" Type="http://schemas.openxmlformats.org/officeDocument/2006/relationships/image" Target="media/image13.png"/><Relationship Id="rId5" Type="http://schemas.openxmlformats.org/officeDocument/2006/relationships/customXml" Target="../customXml/item5.xml"/><Relationship Id="rId61" Type="http://schemas.openxmlformats.org/officeDocument/2006/relationships/image" Target="media/image8.png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styles" Target="styles.xml"/><Relationship Id="rId56" Type="http://schemas.openxmlformats.org/officeDocument/2006/relationships/image" Target="media/image4.png"/><Relationship Id="rId64" Type="http://schemas.openxmlformats.org/officeDocument/2006/relationships/image" Target="media/image11.png"/><Relationship Id="rId69" Type="http://schemas.openxmlformats.org/officeDocument/2006/relationships/image" Target="media/image16.png"/><Relationship Id="rId8" Type="http://schemas.openxmlformats.org/officeDocument/2006/relationships/customXml" Target="../customXml/item8.xml"/><Relationship Id="rId51" Type="http://schemas.openxmlformats.org/officeDocument/2006/relationships/webSettings" Target="webSettings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hyperlink" Target="http://www.askia.com/Downloads/Assistant/AskiaDesign_en/" TargetMode="External"/><Relationship Id="rId67" Type="http://schemas.openxmlformats.org/officeDocument/2006/relationships/image" Target="media/image14.png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image" Target="media/image2.png"/><Relationship Id="rId62" Type="http://schemas.openxmlformats.org/officeDocument/2006/relationships/image" Target="media/image9.png"/><Relationship Id="rId70" Type="http://schemas.openxmlformats.org/officeDocument/2006/relationships/image" Target="media/image17.png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microsoft.com/office/2007/relationships/stylesWithEffects" Target="stylesWithEffects.xml"/><Relationship Id="rId57" Type="http://schemas.openxmlformats.org/officeDocument/2006/relationships/image" Target="media/image5.png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hyperlink" Target="https://support.askia.com/hc/en-us/article_attachments/200352221/Analyse_Mean_Summary_Tables.rar" TargetMode="External"/><Relationship Id="rId60" Type="http://schemas.openxmlformats.org/officeDocument/2006/relationships/image" Target="media/image7.png"/><Relationship Id="rId65" Type="http://schemas.openxmlformats.org/officeDocument/2006/relationships/image" Target="media/image12.png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34" Type="http://schemas.openxmlformats.org/officeDocument/2006/relationships/customXml" Target="../customXml/item34.xml"/><Relationship Id="rId50" Type="http://schemas.openxmlformats.org/officeDocument/2006/relationships/settings" Target="settings.xml"/><Relationship Id="rId55" Type="http://schemas.openxmlformats.org/officeDocument/2006/relationships/image" Target="media/image3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A3735C1A-A450-48A6-B34D-53C9EC2C43AC}">
  <ds:schemaRefs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E1D62A7-9290-4A88-9F6F-B95B6929A5F7}">
  <ds:schemaRefs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9BAB603-B7F3-4525-8A1B-72CD853EA290}">
  <ds:schemaRefs>
    <ds:schemaRef ds:uri="http://www.w3.org/2001/XMLSchema"/>
  </ds:schemaRefs>
</ds:datastoreItem>
</file>

<file path=customXml/itemProps4.xml><?xml version="1.0" encoding="utf-8"?>
<ds:datastoreItem xmlns:ds="http://schemas.openxmlformats.org/officeDocument/2006/customXml" ds:itemID="{AAF55CDB-530B-4134-8629-D6C3EDACD222}">
  <ds:schemaRefs>
    <ds:schemaRef ds:uri="http://www.w3.org/2001/XMLSchema"/>
  </ds:schemaRefs>
</ds:datastoreItem>
</file>

<file path=customXml/itemProps5.xml><?xml version="1.0" encoding="utf-8"?>
<ds:datastoreItem xmlns:ds="http://schemas.openxmlformats.org/officeDocument/2006/customXml" ds:itemID="{CBAFDAD4-9169-4C8F-88CB-FBD4143A3C6D}">
  <ds:schemaRefs>
    <ds:schemaRef ds:uri="http://www.w3.org/2001/XMLSchema"/>
  </ds:schemaRefs>
</ds:datastoreItem>
</file>

<file path=customXml/itemProps6.xml><?xml version="1.0" encoding="utf-8"?>
<ds:datastoreItem xmlns:ds="http://schemas.openxmlformats.org/officeDocument/2006/customXml" ds:itemID="{B2D3A255-13DA-4AAA-AC74-11909E54CF61}">
  <ds:schemaRefs>
    <ds:schemaRef ds:uri="http://www.w3.org/2001/XMLSchema"/>
  </ds:schemaRefs>
</ds:datastoreItem>
</file>

<file path=customXml/itemProps7.xml><?xml version="1.0" encoding="utf-8"?>
<ds:datastoreItem xmlns:ds="http://schemas.openxmlformats.org/officeDocument/2006/customXml" ds:itemID="{2ECB6029-ACE7-4FE6-8938-53EFCC6860A4}">
  <ds:schemaRefs>
    <ds:schemaRef ds:uri="http://www.w3.org/2001/XMLSchema"/>
  </ds:schemaRefs>
</ds:datastoreItem>
</file>

<file path=customXml/itemProps8.xml><?xml version="1.0" encoding="utf-8"?>
<ds:datastoreItem xmlns:ds="http://schemas.openxmlformats.org/officeDocument/2006/customXml" ds:itemID="{DF9C4F3D-D8AC-4F1C-81D1-79D3912B74AA}">
  <ds:schemaRefs>
    <ds:schemaRef ds:uri="http://www.w3.org/2001/XMLSchema"/>
  </ds:schemaRefs>
</ds:datastoreItem>
</file>

<file path=customXml/itemProps9.xml><?xml version="1.0" encoding="utf-8"?>
<ds:datastoreItem xmlns:ds="http://schemas.openxmlformats.org/officeDocument/2006/customXml" ds:itemID="{08561F99-94FB-4517-81DD-233C2F2FF3E3}">
  <ds:schemaRefs>
    <ds:schemaRef ds:uri="http://www.w3.org/2001/XMLSchema"/>
  </ds:schemaRefs>
</ds:datastoreItem>
</file>

<file path=customXml/itemProps10.xml><?xml version="1.0" encoding="utf-8"?>
<ds:datastoreItem xmlns:ds="http://schemas.openxmlformats.org/officeDocument/2006/customXml" ds:itemID="{25C0B777-05FA-4A08-94F6-708174592B90}">
  <ds:schemaRefs>
    <ds:schemaRef ds:uri="http://www.w3.org/2001/XMLSchema"/>
  </ds:schemaRefs>
</ds:datastoreItem>
</file>

<file path=customXml/itemProps11.xml><?xml version="1.0" encoding="utf-8"?>
<ds:datastoreItem xmlns:ds="http://schemas.openxmlformats.org/officeDocument/2006/customXml" ds:itemID="{4A60E1FE-55AF-4669-BD8C-E3423EC198D1}">
  <ds:schemaRefs>
    <ds:schemaRef ds:uri="http://www.w3.org/2001/XMLSchema"/>
  </ds:schemaRefs>
</ds:datastoreItem>
</file>

<file path=customXml/itemProps12.xml><?xml version="1.0" encoding="utf-8"?>
<ds:datastoreItem xmlns:ds="http://schemas.openxmlformats.org/officeDocument/2006/customXml" ds:itemID="{DB90A4E2-6785-4CFB-AF3D-D3BA080B038E}">
  <ds:schemaRefs>
    <ds:schemaRef ds:uri="http://www.w3.org/2001/XMLSchema"/>
  </ds:schemaRefs>
</ds:datastoreItem>
</file>

<file path=customXml/itemProps13.xml><?xml version="1.0" encoding="utf-8"?>
<ds:datastoreItem xmlns:ds="http://schemas.openxmlformats.org/officeDocument/2006/customXml" ds:itemID="{ABCF74DA-16F5-4ABB-BE32-59B65B2AC931}">
  <ds:schemaRefs>
    <ds:schemaRef ds:uri="http://www.w3.org/2001/XMLSchema"/>
  </ds:schemaRefs>
</ds:datastoreItem>
</file>

<file path=customXml/itemProps14.xml><?xml version="1.0" encoding="utf-8"?>
<ds:datastoreItem xmlns:ds="http://schemas.openxmlformats.org/officeDocument/2006/customXml" ds:itemID="{B408F2FF-B918-4C83-98E8-80E6D118552E}">
  <ds:schemaRefs>
    <ds:schemaRef ds:uri="http://www.w3.org/2001/XMLSchema"/>
  </ds:schemaRefs>
</ds:datastoreItem>
</file>

<file path=customXml/itemProps15.xml><?xml version="1.0" encoding="utf-8"?>
<ds:datastoreItem xmlns:ds="http://schemas.openxmlformats.org/officeDocument/2006/customXml" ds:itemID="{E1B5A54D-A381-4EAE-9AEF-267F6A0BC224}">
  <ds:schemaRefs>
    <ds:schemaRef ds:uri="http://www.w3.org/2001/XMLSchema"/>
  </ds:schemaRefs>
</ds:datastoreItem>
</file>

<file path=customXml/itemProps16.xml><?xml version="1.0" encoding="utf-8"?>
<ds:datastoreItem xmlns:ds="http://schemas.openxmlformats.org/officeDocument/2006/customXml" ds:itemID="{CAF42481-FC66-4379-BA88-7BF166F60BA8}">
  <ds:schemaRefs>
    <ds:schemaRef ds:uri="http://www.w3.org/2001/XMLSchema"/>
  </ds:schemaRefs>
</ds:datastoreItem>
</file>

<file path=customXml/itemProps17.xml><?xml version="1.0" encoding="utf-8"?>
<ds:datastoreItem xmlns:ds="http://schemas.openxmlformats.org/officeDocument/2006/customXml" ds:itemID="{02638C96-F4FE-4357-B7D2-33CD20B5FF57}">
  <ds:schemaRefs>
    <ds:schemaRef ds:uri="http://www.w3.org/2001/XMLSchema"/>
  </ds:schemaRefs>
</ds:datastoreItem>
</file>

<file path=customXml/itemProps18.xml><?xml version="1.0" encoding="utf-8"?>
<ds:datastoreItem xmlns:ds="http://schemas.openxmlformats.org/officeDocument/2006/customXml" ds:itemID="{6FE5DC88-BBA2-49AE-A558-EB64208B5379}">
  <ds:schemaRefs>
    <ds:schemaRef ds:uri="http://www.w3.org/2001/XMLSchema"/>
  </ds:schemaRefs>
</ds:datastoreItem>
</file>

<file path=customXml/itemProps19.xml><?xml version="1.0" encoding="utf-8"?>
<ds:datastoreItem xmlns:ds="http://schemas.openxmlformats.org/officeDocument/2006/customXml" ds:itemID="{F52AB9C2-1B31-4896-A784-AFFB4A0EBF2E}">
  <ds:schemaRefs>
    <ds:schemaRef ds:uri="http://www.w3.org/2001/XMLSchema"/>
  </ds:schemaRefs>
</ds:datastoreItem>
</file>

<file path=customXml/itemProps20.xml><?xml version="1.0" encoding="utf-8"?>
<ds:datastoreItem xmlns:ds="http://schemas.openxmlformats.org/officeDocument/2006/customXml" ds:itemID="{F4168F5A-2D5E-437A-8168-80A656E089F9}">
  <ds:schemaRefs>
    <ds:schemaRef ds:uri="http://www.w3.org/2001/XMLSchema"/>
  </ds:schemaRefs>
</ds:datastoreItem>
</file>

<file path=customXml/itemProps21.xml><?xml version="1.0" encoding="utf-8"?>
<ds:datastoreItem xmlns:ds="http://schemas.openxmlformats.org/officeDocument/2006/customXml" ds:itemID="{3EE01C20-2032-4DEA-BFA1-94D38891EC18}">
  <ds:schemaRefs>
    <ds:schemaRef ds:uri="http://www.w3.org/2001/XMLSchema"/>
  </ds:schemaRefs>
</ds:datastoreItem>
</file>

<file path=customXml/itemProps22.xml><?xml version="1.0" encoding="utf-8"?>
<ds:datastoreItem xmlns:ds="http://schemas.openxmlformats.org/officeDocument/2006/customXml" ds:itemID="{E083D44C-514E-4CBB-AAD8-6CEF77B18DD3}">
  <ds:schemaRefs>
    <ds:schemaRef ds:uri="http://www.w3.org/2001/XMLSchema"/>
  </ds:schemaRefs>
</ds:datastoreItem>
</file>

<file path=customXml/itemProps23.xml><?xml version="1.0" encoding="utf-8"?>
<ds:datastoreItem xmlns:ds="http://schemas.openxmlformats.org/officeDocument/2006/customXml" ds:itemID="{10C96463-B270-424B-A47B-590B8FAAC89D}">
  <ds:schemaRefs>
    <ds:schemaRef ds:uri="http://www.w3.org/2001/XMLSchema"/>
  </ds:schemaRefs>
</ds:datastoreItem>
</file>

<file path=customXml/itemProps24.xml><?xml version="1.0" encoding="utf-8"?>
<ds:datastoreItem xmlns:ds="http://schemas.openxmlformats.org/officeDocument/2006/customXml" ds:itemID="{5E5568B3-6AFD-47A5-A822-C77D2C017823}">
  <ds:schemaRefs>
    <ds:schemaRef ds:uri="http://www.w3.org/2001/XMLSchema"/>
  </ds:schemaRefs>
</ds:datastoreItem>
</file>

<file path=customXml/itemProps25.xml><?xml version="1.0" encoding="utf-8"?>
<ds:datastoreItem xmlns:ds="http://schemas.openxmlformats.org/officeDocument/2006/customXml" ds:itemID="{BBE8FC8F-B9DC-43BA-A6E4-9417151A897B}">
  <ds:schemaRefs>
    <ds:schemaRef ds:uri="http://www.w3.org/2001/XMLSchema"/>
  </ds:schemaRefs>
</ds:datastoreItem>
</file>

<file path=customXml/itemProps26.xml><?xml version="1.0" encoding="utf-8"?>
<ds:datastoreItem xmlns:ds="http://schemas.openxmlformats.org/officeDocument/2006/customXml" ds:itemID="{76153C55-FB6E-44D6-8A25-ED8BFABA3162}">
  <ds:schemaRefs>
    <ds:schemaRef ds:uri="http://www.w3.org/2001/XMLSchema"/>
  </ds:schemaRefs>
</ds:datastoreItem>
</file>

<file path=customXml/itemProps27.xml><?xml version="1.0" encoding="utf-8"?>
<ds:datastoreItem xmlns:ds="http://schemas.openxmlformats.org/officeDocument/2006/customXml" ds:itemID="{DDD5D4A6-C298-419F-BDD4-8F702E2548FE}">
  <ds:schemaRefs>
    <ds:schemaRef ds:uri="http://www.w3.org/2001/XMLSchema"/>
  </ds:schemaRefs>
</ds:datastoreItem>
</file>

<file path=customXml/itemProps28.xml><?xml version="1.0" encoding="utf-8"?>
<ds:datastoreItem xmlns:ds="http://schemas.openxmlformats.org/officeDocument/2006/customXml" ds:itemID="{8FC0D0BF-5957-47C4-9ECE-3A55E9E034A7}">
  <ds:schemaRefs>
    <ds:schemaRef ds:uri="http://www.w3.org/2001/XMLSchema"/>
  </ds:schemaRefs>
</ds:datastoreItem>
</file>

<file path=customXml/itemProps29.xml><?xml version="1.0" encoding="utf-8"?>
<ds:datastoreItem xmlns:ds="http://schemas.openxmlformats.org/officeDocument/2006/customXml" ds:itemID="{9E09D4D9-416C-4B6D-8CB6-0D196F471462}">
  <ds:schemaRefs>
    <ds:schemaRef ds:uri="http://www.w3.org/2001/XMLSchema"/>
  </ds:schemaRefs>
</ds:datastoreItem>
</file>

<file path=customXml/itemProps30.xml><?xml version="1.0" encoding="utf-8"?>
<ds:datastoreItem xmlns:ds="http://schemas.openxmlformats.org/officeDocument/2006/customXml" ds:itemID="{FA4C257E-8DA9-47FA-9D49-9A17300F5272}">
  <ds:schemaRefs>
    <ds:schemaRef ds:uri="http://www.w3.org/2001/XMLSchema"/>
  </ds:schemaRefs>
</ds:datastoreItem>
</file>

<file path=customXml/itemProps31.xml><?xml version="1.0" encoding="utf-8"?>
<ds:datastoreItem xmlns:ds="http://schemas.openxmlformats.org/officeDocument/2006/customXml" ds:itemID="{27AEF204-4BAC-4968-A3BC-29B7EFABA20D}">
  <ds:schemaRefs>
    <ds:schemaRef ds:uri="http://www.w3.org/2001/XMLSchema"/>
  </ds:schemaRefs>
</ds:datastoreItem>
</file>

<file path=customXml/itemProps32.xml><?xml version="1.0" encoding="utf-8"?>
<ds:datastoreItem xmlns:ds="http://schemas.openxmlformats.org/officeDocument/2006/customXml" ds:itemID="{606193FF-E18C-4176-9D8E-7FBB413C4328}">
  <ds:schemaRefs>
    <ds:schemaRef ds:uri="http://www.w3.org/2001/XMLSchema"/>
  </ds:schemaRefs>
</ds:datastoreItem>
</file>

<file path=customXml/itemProps33.xml><?xml version="1.0" encoding="utf-8"?>
<ds:datastoreItem xmlns:ds="http://schemas.openxmlformats.org/officeDocument/2006/customXml" ds:itemID="{E2F3971D-C260-4698-A8D6-D2C27ED574F8}">
  <ds:schemaRefs>
    <ds:schemaRef ds:uri="http://www.w3.org/2001/XMLSchema"/>
  </ds:schemaRefs>
</ds:datastoreItem>
</file>

<file path=customXml/itemProps34.xml><?xml version="1.0" encoding="utf-8"?>
<ds:datastoreItem xmlns:ds="http://schemas.openxmlformats.org/officeDocument/2006/customXml" ds:itemID="{C417C390-5B2E-4F6B-B532-C141E25A2363}">
  <ds:schemaRefs>
    <ds:schemaRef ds:uri="http://www.w3.org/2001/XMLSchema"/>
  </ds:schemaRefs>
</ds:datastoreItem>
</file>

<file path=customXml/itemProps35.xml><?xml version="1.0" encoding="utf-8"?>
<ds:datastoreItem xmlns:ds="http://schemas.openxmlformats.org/officeDocument/2006/customXml" ds:itemID="{57490E90-15CC-46F9-BCDA-21D34B989343}">
  <ds:schemaRefs>
    <ds:schemaRef ds:uri="http://www.w3.org/2001/XMLSchema"/>
  </ds:schemaRefs>
</ds:datastoreItem>
</file>

<file path=customXml/itemProps36.xml><?xml version="1.0" encoding="utf-8"?>
<ds:datastoreItem xmlns:ds="http://schemas.openxmlformats.org/officeDocument/2006/customXml" ds:itemID="{A2614FD5-47D6-4841-9751-962B0670FCB5}">
  <ds:schemaRefs>
    <ds:schemaRef ds:uri="http://www.w3.org/2001/XMLSchema"/>
  </ds:schemaRefs>
</ds:datastoreItem>
</file>

<file path=customXml/itemProps37.xml><?xml version="1.0" encoding="utf-8"?>
<ds:datastoreItem xmlns:ds="http://schemas.openxmlformats.org/officeDocument/2006/customXml" ds:itemID="{9ADD4360-3401-40EA-B525-BFE24711513F}">
  <ds:schemaRefs>
    <ds:schemaRef ds:uri="http://www.w3.org/2001/XMLSchema"/>
  </ds:schemaRefs>
</ds:datastoreItem>
</file>

<file path=customXml/itemProps38.xml><?xml version="1.0" encoding="utf-8"?>
<ds:datastoreItem xmlns:ds="http://schemas.openxmlformats.org/officeDocument/2006/customXml" ds:itemID="{2957B39B-9D94-4E62-8182-21492105488C}">
  <ds:schemaRefs>
    <ds:schemaRef ds:uri="http://www.w3.org/2001/XMLSchema"/>
  </ds:schemaRefs>
</ds:datastoreItem>
</file>

<file path=customXml/itemProps39.xml><?xml version="1.0" encoding="utf-8"?>
<ds:datastoreItem xmlns:ds="http://schemas.openxmlformats.org/officeDocument/2006/customXml" ds:itemID="{46F539B8-6E35-4FBA-B598-31232F52BEFA}">
  <ds:schemaRefs>
    <ds:schemaRef ds:uri="http://www.w3.org/2001/XMLSchema"/>
  </ds:schemaRefs>
</ds:datastoreItem>
</file>

<file path=customXml/itemProps40.xml><?xml version="1.0" encoding="utf-8"?>
<ds:datastoreItem xmlns:ds="http://schemas.openxmlformats.org/officeDocument/2006/customXml" ds:itemID="{76761E44-77C1-4C65-8A38-B85FCA40E342}">
  <ds:schemaRefs>
    <ds:schemaRef ds:uri="http://www.w3.org/2001/XMLSchema"/>
  </ds:schemaRefs>
</ds:datastoreItem>
</file>

<file path=customXml/itemProps41.xml><?xml version="1.0" encoding="utf-8"?>
<ds:datastoreItem xmlns:ds="http://schemas.openxmlformats.org/officeDocument/2006/customXml" ds:itemID="{6013FFAC-93CB-42E2-A611-7E5306CB8223}">
  <ds:schemaRefs>
    <ds:schemaRef ds:uri="http://www.w3.org/2001/XMLSchema"/>
  </ds:schemaRefs>
</ds:datastoreItem>
</file>

<file path=customXml/itemProps42.xml><?xml version="1.0" encoding="utf-8"?>
<ds:datastoreItem xmlns:ds="http://schemas.openxmlformats.org/officeDocument/2006/customXml" ds:itemID="{23E825E0-E1F1-4DF9-84E8-4E5AD6E996AF}">
  <ds:schemaRefs>
    <ds:schemaRef ds:uri="http://www.w3.org/2001/XMLSchema"/>
  </ds:schemaRefs>
</ds:datastoreItem>
</file>

<file path=customXml/itemProps43.xml><?xml version="1.0" encoding="utf-8"?>
<ds:datastoreItem xmlns:ds="http://schemas.openxmlformats.org/officeDocument/2006/customXml" ds:itemID="{733B5345-B8BE-441E-B41E-038510104335}">
  <ds:schemaRefs>
    <ds:schemaRef ds:uri="http://www.w3.org/2001/XMLSchema"/>
  </ds:schemaRefs>
</ds:datastoreItem>
</file>

<file path=customXml/itemProps44.xml><?xml version="1.0" encoding="utf-8"?>
<ds:datastoreItem xmlns:ds="http://schemas.openxmlformats.org/officeDocument/2006/customXml" ds:itemID="{E169C6C7-4E0F-4F5B-9AAD-B9BA93CFECB1}">
  <ds:schemaRefs>
    <ds:schemaRef ds:uri="http://www.w3.org/2001/XMLSchema"/>
  </ds:schemaRefs>
</ds:datastoreItem>
</file>

<file path=customXml/itemProps45.xml><?xml version="1.0" encoding="utf-8"?>
<ds:datastoreItem xmlns:ds="http://schemas.openxmlformats.org/officeDocument/2006/customXml" ds:itemID="{485EFA10-0D8A-435B-B93E-5D2370E2F0B7}">
  <ds:schemaRefs>
    <ds:schemaRef ds:uri="http://www.w3.org/2001/XMLSchema"/>
  </ds:schemaRefs>
</ds:datastoreItem>
</file>

<file path=customXml/itemProps46.xml><?xml version="1.0" encoding="utf-8"?>
<ds:datastoreItem xmlns:ds="http://schemas.openxmlformats.org/officeDocument/2006/customXml" ds:itemID="{FAB80B03-A3F1-434B-99A7-42142BD5FC22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267</TotalTime>
  <Pages>8</Pages>
  <Words>691</Words>
  <Characters>3945</Characters>
  <Application>Microsoft Office Word</Application>
  <DocSecurity>0</DocSecurity>
  <Lines>32</Lines>
  <Paragraphs>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4627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Seyf Altindal</dc:creator>
  <cp:lastModifiedBy>Seyfettin Altindal</cp:lastModifiedBy>
  <cp:revision>18</cp:revision>
  <dcterms:created xsi:type="dcterms:W3CDTF">2014-07-20T23:24:00Z</dcterms:created>
  <dcterms:modified xsi:type="dcterms:W3CDTF">2014-08-21T15:44:00Z</dcterms:modified>
</cp:coreProperties>
</file>