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6" r:id="rId1"/>
  </p:sldMasterIdLst>
  <p:notesMasterIdLst>
    <p:notesMasterId r:id="rId33"/>
  </p:notesMasterIdLst>
  <p:sldIdLst>
    <p:sldId id="284" r:id="rId2"/>
    <p:sldId id="285" r:id="rId3"/>
    <p:sldId id="286" r:id="rId4"/>
    <p:sldId id="287" r:id="rId5"/>
    <p:sldId id="288" r:id="rId6"/>
    <p:sldId id="289" r:id="rId7"/>
    <p:sldId id="276" r:id="rId8"/>
    <p:sldId id="291" r:id="rId9"/>
    <p:sldId id="321" r:id="rId10"/>
    <p:sldId id="292" r:id="rId11"/>
    <p:sldId id="264" r:id="rId12"/>
    <p:sldId id="314" r:id="rId13"/>
    <p:sldId id="315" r:id="rId14"/>
    <p:sldId id="296" r:id="rId15"/>
    <p:sldId id="297" r:id="rId16"/>
    <p:sldId id="298" r:id="rId17"/>
    <p:sldId id="299" r:id="rId18"/>
    <p:sldId id="300" r:id="rId19"/>
    <p:sldId id="301" r:id="rId20"/>
    <p:sldId id="319" r:id="rId21"/>
    <p:sldId id="320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6" r:id="rId30"/>
    <p:sldId id="318" r:id="rId31"/>
    <p:sldId id="31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4335"/>
    <a:srgbClr val="F7941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49" autoAdjust="0"/>
    <p:restoredTop sz="94660"/>
  </p:normalViewPr>
  <p:slideViewPr>
    <p:cSldViewPr snapToGrid="0" snapToObjects="1">
      <p:cViewPr>
        <p:scale>
          <a:sx n="103" d="100"/>
          <a:sy n="103" d="100"/>
        </p:scale>
        <p:origin x="-2448" y="-1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19FE2-4826-A540-866C-AEE5468B3138}" type="datetimeFigureOut">
              <a:rPr lang="en-US" smtClean="0"/>
              <a:t>10/01/17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783DC-F1EF-A54F-A870-0A6E7756C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739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the course 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this is the last slide in this</a:t>
            </a:r>
            <a:r>
              <a:rPr lang="en-US" baseline="0" dirty="0" smtClean="0"/>
              <a:t> session. </a:t>
            </a:r>
          </a:p>
          <a:p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Another slide follows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860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Another slide follows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152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Another slide follows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9797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Another slide follows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195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last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9689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94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there is another</a:t>
            </a:r>
            <a:r>
              <a:rPr lang="en-US" baseline="0" dirty="0" smtClean="0"/>
              <a:t> slide following this slide, on simple quotas.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last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6502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033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916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 another slide to follow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6665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 another slide to follow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227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There is another slide to follow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74758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last slide in this</a:t>
            </a:r>
            <a:r>
              <a:rPr lang="en-US" baseline="0" dirty="0" smtClean="0"/>
              <a:t> section.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4630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Tutor: this is the only slide in this</a:t>
            </a:r>
            <a:r>
              <a:rPr lang="en-US" baseline="0" dirty="0" smtClean="0"/>
              <a:t> session.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Transfer to the live </a:t>
            </a:r>
            <a:r>
              <a:rPr lang="en-US" baseline="0" dirty="0" err="1" smtClean="0"/>
              <a:t>Askia</a:t>
            </a:r>
            <a:r>
              <a:rPr lang="en-US" baseline="0" dirty="0" smtClean="0"/>
              <a:t> demonstration.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Next</a:t>
            </a:r>
            <a:r>
              <a:rPr lang="en-US" b="1" baseline="0" dirty="0" smtClean="0"/>
              <a:t> slide</a:t>
            </a:r>
            <a:r>
              <a:rPr lang="en-US" baseline="0" dirty="0" smtClean="0"/>
              <a:t>: learning cycle for each session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Next</a:t>
            </a:r>
            <a:r>
              <a:rPr lang="en-US" baseline="0" dirty="0" smtClean="0"/>
              <a:t>: When you are ready to start session 201, show the next slide.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Tutor: there are two slides to show in this session.</a:t>
            </a:r>
          </a:p>
          <a:p>
            <a:r>
              <a:rPr lang="en-US" b="1" dirty="0" smtClean="0"/>
              <a:t>Next</a:t>
            </a:r>
            <a:r>
              <a:rPr lang="en-US" dirty="0" smtClean="0"/>
              <a:t>: show the next slide “Modules of the </a:t>
            </a:r>
            <a:r>
              <a:rPr lang="en-US" dirty="0" err="1" smtClean="0"/>
              <a:t>Askia</a:t>
            </a:r>
            <a:r>
              <a:rPr lang="en-US" dirty="0" smtClean="0"/>
              <a:t> suite”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slide follows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</a:t>
            </a:r>
            <a:r>
              <a:rPr lang="en-US" smtClean="0"/>
              <a:t>slide follows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783DC-F1EF-A54F-A870-0A6E7756C0C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156" y="522289"/>
            <a:ext cx="6858000" cy="1677987"/>
          </a:xfrm>
        </p:spPr>
        <p:txBody>
          <a:bodyPr anchor="b">
            <a:normAutofit/>
          </a:bodyPr>
          <a:lstStyle>
            <a:lvl1pPr algn="l">
              <a:defRPr sz="3000" b="1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</a:t>
            </a:r>
            <a:br>
              <a:rPr lang="en-US" dirty="0"/>
            </a:br>
            <a:r>
              <a:rPr lang="en-US" dirty="0"/>
              <a:t>presentation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7156" y="2336803"/>
            <a:ext cx="2057400" cy="365125"/>
          </a:xfrm>
        </p:spPr>
        <p:txBody>
          <a:bodyPr/>
          <a:lstStyle>
            <a:lvl1pPr>
              <a:defRPr sz="2000">
                <a:solidFill>
                  <a:srgbClr val="283B49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8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40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92882" y="285751"/>
            <a:ext cx="4993481" cy="6353175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Click here to </a:t>
            </a:r>
            <a:r>
              <a:rPr lang="fr-FR" dirty="0" err="1"/>
              <a:t>add</a:t>
            </a:r>
            <a:r>
              <a:rPr lang="fr-FR" dirty="0"/>
              <a:t> contact information</a:t>
            </a:r>
          </a:p>
        </p:txBody>
      </p:sp>
    </p:spTree>
    <p:extLst>
      <p:ext uri="{BB962C8B-B14F-4D97-AF65-F5344CB8AC3E}">
        <p14:creationId xmlns:p14="http://schemas.microsoft.com/office/powerpoint/2010/main" val="3085713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4830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04080"/>
            <a:ext cx="7086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84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47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93801" cy="365125"/>
          </a:xfrm>
          <a:prstGeom prst="rect">
            <a:avLst/>
          </a:prstGeom>
        </p:spPr>
        <p:txBody>
          <a:bodyPr/>
          <a:lstStyle/>
          <a:p>
            <a:fld id="{1C5EB3B8-D0EC-774E-B8DE-18D71CFABA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4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Titl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8158" y="776292"/>
            <a:ext cx="5734049" cy="3719509"/>
          </a:xfrm>
        </p:spPr>
        <p:txBody>
          <a:bodyPr anchor="b">
            <a:normAutofit/>
          </a:bodyPr>
          <a:lstStyle>
            <a:lvl1pPr>
              <a:defRPr sz="53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title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857875" y="6489703"/>
            <a:ext cx="2057400" cy="365125"/>
          </a:xfrm>
        </p:spPr>
        <p:txBody>
          <a:bodyPr/>
          <a:lstStyle>
            <a:lvl1pPr algn="r">
              <a:defRPr baseline="0"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7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828925"/>
            <a:ext cx="7886700" cy="3348038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  <a:lvl2pPr>
              <a:defRPr>
                <a:latin typeface="Arial"/>
                <a:cs typeface="Arial"/>
              </a:defRPr>
            </a:lvl2pPr>
            <a:lvl3pPr>
              <a:defRPr>
                <a:latin typeface="Arial"/>
                <a:cs typeface="Arial"/>
              </a:defRPr>
            </a:lvl3pPr>
            <a:lvl4pPr>
              <a:defRPr>
                <a:latin typeface="Arial"/>
                <a:cs typeface="Arial"/>
              </a:defRPr>
            </a:lvl4pPr>
            <a:lvl5pP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05190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607719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799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628651" y="2832100"/>
            <a:ext cx="3907631" cy="33528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err="1"/>
              <a:t>Add</a:t>
            </a:r>
            <a:r>
              <a:rPr lang="fr-FR" dirty="0"/>
              <a:t> a </a:t>
            </a:r>
            <a:r>
              <a:rPr lang="fr-FR" dirty="0" err="1"/>
              <a:t>picture</a:t>
            </a:r>
            <a:r>
              <a:rPr lang="fr-FR" dirty="0"/>
              <a:t> / </a:t>
            </a:r>
            <a:r>
              <a:rPr lang="fr-FR" dirty="0" err="1"/>
              <a:t>icon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65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541545"/>
            <a:ext cx="7886700" cy="578892"/>
          </a:xfrm>
        </p:spPr>
        <p:txBody>
          <a:bodyPr>
            <a:normAutofit/>
          </a:bodyPr>
          <a:lstStyle>
            <a:lvl1pPr>
              <a:defRPr sz="28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2240871"/>
            <a:ext cx="7886700" cy="3936092"/>
          </a:xfr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defRPr baseline="0">
                <a:solidFill>
                  <a:schemeClr val="bg1"/>
                </a:solidFill>
                <a:latin typeface="MaxOT"/>
                <a:cs typeface="MaxOT"/>
              </a:defRPr>
            </a:lvl1pPr>
            <a:lvl2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2pPr>
            <a:lvl3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3pPr>
            <a:lvl4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4pPr>
            <a:lvl5pPr>
              <a:lnSpc>
                <a:spcPct val="110000"/>
              </a:lnSpc>
              <a:defRPr baseline="0">
                <a:solidFill>
                  <a:schemeClr val="bg1"/>
                </a:solidFill>
                <a:latin typeface="MaxOT"/>
                <a:cs typeface="MaxOT"/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064414"/>
            <a:ext cx="7886700" cy="89634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3200" b="1" i="0" baseline="0">
                <a:solidFill>
                  <a:srgbClr val="DF4335"/>
                </a:solidFill>
                <a:latin typeface="MaxOT"/>
                <a:cs typeface="MaxOT"/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463076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1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625578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30217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+ Image (alt) Dark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slide title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02079" y="2828925"/>
            <a:ext cx="3913271" cy="3348038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 baseline="0">
                <a:solidFill>
                  <a:schemeClr val="bg1"/>
                </a:solidFill>
              </a:defRPr>
            </a:lvl2pPr>
            <a:lvl3pPr>
              <a:defRPr baseline="0">
                <a:solidFill>
                  <a:schemeClr val="bg1"/>
                </a:solidFill>
              </a:defRPr>
            </a:lvl3pPr>
            <a:lvl4pPr>
              <a:defRPr baseline="0">
                <a:solidFill>
                  <a:schemeClr val="bg1"/>
                </a:solidFill>
              </a:defRPr>
            </a:lvl4pPr>
            <a:lvl5pPr>
              <a:defRPr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here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7118" y="6492876"/>
            <a:ext cx="1870364" cy="365125"/>
          </a:xfrm>
        </p:spPr>
        <p:txBody>
          <a:bodyPr/>
          <a:lstStyle>
            <a:lvl1pPr algn="r">
              <a:defRPr>
                <a:solidFill>
                  <a:srgbClr val="DF4335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28650" y="1819275"/>
            <a:ext cx="7886700" cy="876300"/>
          </a:xfrm>
        </p:spPr>
        <p:txBody>
          <a:bodyPr/>
          <a:lstStyle>
            <a:lvl1pPr marL="0" indent="0">
              <a:buNone/>
              <a:defRPr b="1" i="0" baseline="0">
                <a:solidFill>
                  <a:srgbClr val="DF4335"/>
                </a:solidFill>
              </a:defRPr>
            </a:lvl1pPr>
          </a:lstStyle>
          <a:p>
            <a:pPr lvl="0"/>
            <a:r>
              <a:rPr lang="fr-FR" dirty="0"/>
              <a:t>Click here to edit subtitle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8650" y="2832100"/>
            <a:ext cx="3889772" cy="33528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Drag picture to placeholder or click icon to add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0285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Ligh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905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245E3A2-442C-6848-95DE-597FEF51A121}" type="datetimeFigureOut">
              <a:rPr lang="en-US" smtClean="0"/>
              <a:pPr/>
              <a:t>10/01/17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5.png"/><Relationship Id="rId9" Type="http://schemas.openxmlformats.org/officeDocument/2006/relationships/image" Target="../media/image7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5.png"/><Relationship Id="rId9" Type="http://schemas.openxmlformats.org/officeDocument/2006/relationships/image" Target="../media/image7.png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62892"/>
            <a:ext cx="7772400" cy="901438"/>
          </a:xfrm>
        </p:spPr>
        <p:txBody>
          <a:bodyPr/>
          <a:lstStyle/>
          <a:p>
            <a:r>
              <a:rPr lang="en-US" sz="3600" b="1" dirty="0" err="1" smtClean="0">
                <a:solidFill>
                  <a:srgbClr val="F7941E"/>
                </a:solidFill>
                <a:latin typeface="MaxOT-Bold"/>
                <a:cs typeface="MaxOT-Bold"/>
              </a:rPr>
              <a:t>Askia</a:t>
            </a:r>
            <a:r>
              <a:rPr lang="en-US" sz="3600" b="1" dirty="0" smtClean="0">
                <a:solidFill>
                  <a:srgbClr val="F7941E"/>
                </a:solidFill>
                <a:latin typeface="MaxOT-Bold"/>
                <a:cs typeface="MaxOT-Bold"/>
              </a:rPr>
              <a:t> Field</a:t>
            </a:r>
            <a:endParaRPr lang="en-US" sz="3600" b="1" dirty="0">
              <a:solidFill>
                <a:srgbClr val="F7941E"/>
              </a:solidFill>
              <a:latin typeface="MaxOT-Bold"/>
              <a:cs typeface="MaxOT-Bol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764330"/>
            <a:ext cx="7086600" cy="2038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Introductory training Course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/>
            </a:r>
            <a:br>
              <a:rPr lang="en-US" sz="2400" dirty="0" smtClean="0">
                <a:solidFill>
                  <a:srgbClr val="000000"/>
                </a:solidFill>
              </a:rPr>
            </a:br>
            <a:r>
              <a:rPr lang="en-US" sz="2400" dirty="0" smtClean="0">
                <a:solidFill>
                  <a:srgbClr val="000000"/>
                </a:solidFill>
              </a:rPr>
              <a:t>Your tutor: name here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1030734"/>
            <a:ext cx="3288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latin typeface="Handwriting - Dakota"/>
                <a:cs typeface="Handwriting - Dakota"/>
              </a:rPr>
              <a:t>Welcome to your</a:t>
            </a:r>
            <a:endParaRPr lang="en-US" sz="2800" dirty="0">
              <a:solidFill>
                <a:srgbClr val="000000"/>
              </a:solidFill>
              <a:latin typeface="Handwriting - Dakota"/>
              <a:cs typeface="Handwriting - Dakota"/>
            </a:endParaRPr>
          </a:p>
        </p:txBody>
      </p:sp>
      <p:sp>
        <p:nvSpPr>
          <p:cNvPr id="12" name="Down Ribbon 11"/>
          <p:cNvSpPr/>
          <p:nvPr/>
        </p:nvSpPr>
        <p:spPr>
          <a:xfrm>
            <a:off x="1016000" y="5145580"/>
            <a:ext cx="2501900" cy="1012858"/>
          </a:xfrm>
          <a:prstGeom prst="ribbon">
            <a:avLst>
              <a:gd name="adj1" fmla="val 16667"/>
              <a:gd name="adj2" fmla="val 68274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logo</a:t>
            </a:r>
          </a:p>
          <a:p>
            <a:pPr algn="ctr"/>
            <a:r>
              <a:rPr lang="en-US" dirty="0" smtClean="0"/>
              <a:t>goes here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18037" y="4727989"/>
            <a:ext cx="980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cs typeface="Arial"/>
              </a:rPr>
              <a:t>a</a:t>
            </a:r>
            <a:r>
              <a:rPr lang="en-US" sz="1400" dirty="0" err="1" smtClean="0">
                <a:solidFill>
                  <a:srgbClr val="000000"/>
                </a:solidFill>
                <a:cs typeface="Arial"/>
              </a:rPr>
              <a:t>skiaface</a:t>
            </a:r>
            <a:endParaRPr lang="en-US" sz="14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90221" y="4727989"/>
            <a:ext cx="1058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cs typeface="Arial"/>
              </a:rPr>
              <a:t>askiavoice</a:t>
            </a:r>
            <a:endParaRPr lang="en-US" sz="1400" dirty="0">
              <a:solidFill>
                <a:srgbClr val="000000"/>
              </a:solidFill>
              <a:cs typeface="Arial Black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1987" y="5914470"/>
            <a:ext cx="9724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000000"/>
                </a:solidFill>
                <a:cs typeface="Arial"/>
              </a:rPr>
              <a:t>askiaweb</a:t>
            </a:r>
            <a:endParaRPr lang="en-US" sz="1400" dirty="0">
              <a:solidFill>
                <a:srgbClr val="000000"/>
              </a:solidFill>
              <a:cs typeface="Arial Black"/>
            </a:endParaRPr>
          </a:p>
        </p:txBody>
      </p:sp>
      <p:pic>
        <p:nvPicPr>
          <p:cNvPr id="4" name="Picture 3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23" y="3902681"/>
            <a:ext cx="899999" cy="899999"/>
          </a:xfrm>
          <a:prstGeom prst="rect">
            <a:avLst/>
          </a:prstGeom>
        </p:spPr>
      </p:pic>
      <p:pic>
        <p:nvPicPr>
          <p:cNvPr id="5" name="Picture 4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223" y="5089162"/>
            <a:ext cx="899999" cy="899999"/>
          </a:xfrm>
          <a:prstGeom prst="rect">
            <a:avLst/>
          </a:prstGeom>
        </p:spPr>
      </p:pic>
      <p:pic>
        <p:nvPicPr>
          <p:cNvPr id="6" name="Picture 5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76" y="3902681"/>
            <a:ext cx="899999" cy="899999"/>
          </a:xfrm>
          <a:prstGeom prst="rect">
            <a:avLst/>
          </a:prstGeom>
        </p:spPr>
      </p:pic>
      <p:pic>
        <p:nvPicPr>
          <p:cNvPr id="7" name="Picture 6" descr="field-solut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423" y="1448125"/>
            <a:ext cx="2009777" cy="200977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66166" y="5910123"/>
            <a:ext cx="706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  <a:cs typeface="Arial"/>
              </a:rPr>
              <a:t>kodim</a:t>
            </a:r>
            <a:endParaRPr lang="en-US" sz="1400" dirty="0">
              <a:solidFill>
                <a:srgbClr val="000000"/>
              </a:solidFill>
              <a:cs typeface="Arial Black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9276" y="5084815"/>
            <a:ext cx="899999" cy="89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20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14323" y="694151"/>
            <a:ext cx="7632678" cy="769938"/>
          </a:xfrm>
        </p:spPr>
        <p:txBody>
          <a:bodyPr/>
          <a:lstStyle/>
          <a:p>
            <a:r>
              <a:rPr lang="en-GB" dirty="0" err="1"/>
              <a:t>a</a:t>
            </a:r>
            <a:r>
              <a:rPr lang="en-GB" noProof="0" dirty="0" err="1" smtClean="0"/>
              <a:t>skia</a:t>
            </a:r>
            <a:r>
              <a:rPr lang="en-GB" noProof="0" dirty="0" smtClean="0"/>
              <a:t> field modules</a:t>
            </a:r>
            <a:endParaRPr lang="en-GB" noProof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10109" y="1616254"/>
            <a:ext cx="1152486" cy="4653928"/>
            <a:chOff x="2641749" y="1616254"/>
            <a:chExt cx="1152486" cy="465392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2235" y="1616254"/>
              <a:ext cx="1152000" cy="1152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3156234"/>
              <a:ext cx="1152000" cy="1152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4794451"/>
              <a:ext cx="1152000" cy="1152000"/>
            </a:xfrm>
            <a:prstGeom prst="rect">
              <a:avLst/>
            </a:prstGeom>
          </p:spPr>
        </p:pic>
        <p:sp>
          <p:nvSpPr>
            <p:cNvPr id="124" name="TextBox 123"/>
            <p:cNvSpPr txBox="1"/>
            <p:nvPr/>
          </p:nvSpPr>
          <p:spPr>
            <a:xfrm>
              <a:off x="2920677" y="279592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face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2867547" y="4293328"/>
              <a:ext cx="6848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voice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2937380" y="5931628"/>
              <a:ext cx="586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web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970128" y="3090439"/>
            <a:ext cx="1306947" cy="1217795"/>
          </a:xfrm>
          <a:prstGeom prst="roundRect">
            <a:avLst>
              <a:gd name="adj" fmla="val 36293"/>
            </a:avLst>
          </a:prstGeom>
          <a:solidFill>
            <a:srgbClr val="F79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cs typeface="Arial Black"/>
              </a:rPr>
              <a:t>CCA</a:t>
            </a:r>
            <a:endParaRPr lang="en-US" dirty="0">
              <a:solidFill>
                <a:schemeClr val="tx1"/>
              </a:solidFill>
              <a:cs typeface="Arial Black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571251" y="2673322"/>
            <a:ext cx="1145100" cy="2194876"/>
            <a:chOff x="3841241" y="2673322"/>
            <a:chExt cx="1145100" cy="2194876"/>
          </a:xfrm>
        </p:grpSpPr>
        <p:cxnSp>
          <p:nvCxnSpPr>
            <p:cNvPr id="14" name="Straight Arrow Connector 13"/>
            <p:cNvCxnSpPr/>
            <p:nvPr/>
          </p:nvCxnSpPr>
          <p:spPr>
            <a:xfrm>
              <a:off x="3841241" y="2673322"/>
              <a:ext cx="1116000" cy="834234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3858011" y="4033964"/>
              <a:ext cx="1116000" cy="834234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3870341" y="3746259"/>
              <a:ext cx="1116000" cy="0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 flipH="1">
            <a:off x="5473241" y="2677774"/>
            <a:ext cx="1145100" cy="2194876"/>
            <a:chOff x="3841241" y="2673322"/>
            <a:chExt cx="1145100" cy="2194876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3841241" y="2673322"/>
              <a:ext cx="1116000" cy="834234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858011" y="4033964"/>
              <a:ext cx="1116000" cy="834234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870341" y="3746259"/>
              <a:ext cx="1116000" cy="0"/>
            </a:xfrm>
            <a:prstGeom prst="straightConnector1">
              <a:avLst/>
            </a:prstGeom>
            <a:ln w="57150" cmpd="sng">
              <a:solidFill>
                <a:srgbClr val="DF4335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6486910" y="5019283"/>
            <a:ext cx="1502084" cy="1255993"/>
            <a:chOff x="6486910" y="5019283"/>
            <a:chExt cx="1502084" cy="1255993"/>
          </a:xfrm>
        </p:grpSpPr>
        <p:sp>
          <p:nvSpPr>
            <p:cNvPr id="7" name="Cube 6"/>
            <p:cNvSpPr/>
            <p:nvPr/>
          </p:nvSpPr>
          <p:spPr>
            <a:xfrm>
              <a:off x="6645708" y="5019283"/>
              <a:ext cx="1158990" cy="912345"/>
            </a:xfrm>
            <a:prstGeom prst="cube">
              <a:avLst>
                <a:gd name="adj" fmla="val 2724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86910" y="5967499"/>
              <a:ext cx="15020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survey database</a:t>
              </a:r>
              <a:endParaRPr lang="en-US" sz="1400" dirty="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33721" y="1616255"/>
            <a:ext cx="1900868" cy="1441279"/>
            <a:chOff x="6733721" y="1616255"/>
            <a:chExt cx="1900868" cy="1441279"/>
          </a:xfrm>
          <a:solidFill>
            <a:schemeClr val="accent1"/>
          </a:solidFill>
        </p:grpSpPr>
        <p:grpSp>
          <p:nvGrpSpPr>
            <p:cNvPr id="11" name="Group 10"/>
            <p:cNvGrpSpPr/>
            <p:nvPr/>
          </p:nvGrpSpPr>
          <p:grpSpPr>
            <a:xfrm>
              <a:off x="6746041" y="1616255"/>
              <a:ext cx="1300860" cy="881484"/>
              <a:chOff x="6946443" y="1164194"/>
              <a:chExt cx="1121451" cy="707693"/>
            </a:xfrm>
            <a:grpFill/>
          </p:grpSpPr>
          <p:grpSp>
            <p:nvGrpSpPr>
              <p:cNvPr id="10" name="Group 9"/>
              <p:cNvGrpSpPr/>
              <p:nvPr/>
            </p:nvGrpSpPr>
            <p:grpSpPr>
              <a:xfrm>
                <a:off x="6946443" y="1176523"/>
                <a:ext cx="431999" cy="542964"/>
                <a:chOff x="6946443" y="1176523"/>
                <a:chExt cx="431999" cy="542964"/>
              </a:xfrm>
              <a:grpFill/>
            </p:grpSpPr>
            <p:sp>
              <p:nvSpPr>
                <p:cNvPr id="3" name="Oval 2"/>
                <p:cNvSpPr/>
                <p:nvPr/>
              </p:nvSpPr>
              <p:spPr>
                <a:xfrm>
                  <a:off x="7047951" y="1176523"/>
                  <a:ext cx="228982" cy="228982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Trapezoid 3"/>
                <p:cNvSpPr/>
                <p:nvPr/>
              </p:nvSpPr>
              <p:spPr>
                <a:xfrm flipV="1">
                  <a:off x="7018118" y="1395487"/>
                  <a:ext cx="288649" cy="324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Trapezoid 24"/>
                <p:cNvSpPr/>
                <p:nvPr/>
              </p:nvSpPr>
              <p:spPr>
                <a:xfrm>
                  <a:off x="6946443" y="1393219"/>
                  <a:ext cx="431999" cy="72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7" name="Group 26"/>
              <p:cNvGrpSpPr/>
              <p:nvPr/>
            </p:nvGrpSpPr>
            <p:grpSpPr>
              <a:xfrm>
                <a:off x="7296123" y="1328923"/>
                <a:ext cx="431999" cy="542964"/>
                <a:chOff x="6946443" y="1176523"/>
                <a:chExt cx="431999" cy="542964"/>
              </a:xfrm>
              <a:grpFill/>
            </p:grpSpPr>
            <p:sp>
              <p:nvSpPr>
                <p:cNvPr id="28" name="Oval 27"/>
                <p:cNvSpPr/>
                <p:nvPr/>
              </p:nvSpPr>
              <p:spPr>
                <a:xfrm>
                  <a:off x="7047951" y="1176523"/>
                  <a:ext cx="228982" cy="228982"/>
                </a:xfrm>
                <a:prstGeom prst="ellipse">
                  <a:avLst/>
                </a:prstGeom>
                <a:solidFill>
                  <a:srgbClr val="F7941E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rapezoid 28"/>
                <p:cNvSpPr/>
                <p:nvPr/>
              </p:nvSpPr>
              <p:spPr>
                <a:xfrm flipV="1">
                  <a:off x="7018118" y="1395487"/>
                  <a:ext cx="288649" cy="324000"/>
                </a:xfrm>
                <a:prstGeom prst="trapezoid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Trapezoid 29"/>
                <p:cNvSpPr/>
                <p:nvPr/>
              </p:nvSpPr>
              <p:spPr>
                <a:xfrm>
                  <a:off x="6946443" y="1393219"/>
                  <a:ext cx="431999" cy="72000"/>
                </a:xfrm>
                <a:prstGeom prst="trapezoid">
                  <a:avLst/>
                </a:prstGeom>
                <a:solidFill>
                  <a:srgbClr val="F7941E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635895" y="1164194"/>
                <a:ext cx="431999" cy="542964"/>
                <a:chOff x="6946443" y="1176523"/>
                <a:chExt cx="431999" cy="542964"/>
              </a:xfrm>
              <a:grpFill/>
            </p:grpSpPr>
            <p:sp>
              <p:nvSpPr>
                <p:cNvPr id="32" name="Oval 31"/>
                <p:cNvSpPr/>
                <p:nvPr/>
              </p:nvSpPr>
              <p:spPr>
                <a:xfrm>
                  <a:off x="7047951" y="1176523"/>
                  <a:ext cx="228982" cy="228982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Trapezoid 32"/>
                <p:cNvSpPr/>
                <p:nvPr/>
              </p:nvSpPr>
              <p:spPr>
                <a:xfrm flipV="1">
                  <a:off x="7018118" y="1395487"/>
                  <a:ext cx="288649" cy="324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Trapezoid 33"/>
                <p:cNvSpPr/>
                <p:nvPr/>
              </p:nvSpPr>
              <p:spPr>
                <a:xfrm>
                  <a:off x="6946443" y="1393219"/>
                  <a:ext cx="431999" cy="72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6" name="TextBox 35"/>
            <p:cNvSpPr txBox="1"/>
            <p:nvPr/>
          </p:nvSpPr>
          <p:spPr>
            <a:xfrm>
              <a:off x="6733721" y="2534314"/>
              <a:ext cx="190086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  <a:latin typeface="Arial"/>
                  <a:cs typeface="Arial"/>
                </a:rPr>
                <a:t>p</a:t>
              </a: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articipants or</a:t>
              </a:r>
              <a:b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</a:br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 interviewers (agents)</a:t>
              </a:r>
              <a:endParaRPr lang="en-US" sz="1400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7129402" y="3306779"/>
            <a:ext cx="1211449" cy="1404043"/>
            <a:chOff x="7129402" y="3306779"/>
            <a:chExt cx="1211449" cy="1404043"/>
          </a:xfrm>
          <a:solidFill>
            <a:schemeClr val="accent1"/>
          </a:solidFill>
        </p:grpSpPr>
        <p:grpSp>
          <p:nvGrpSpPr>
            <p:cNvPr id="24" name="Group 23"/>
            <p:cNvGrpSpPr/>
            <p:nvPr/>
          </p:nvGrpSpPr>
          <p:grpSpPr>
            <a:xfrm>
              <a:off x="7129402" y="3306779"/>
              <a:ext cx="1211449" cy="950386"/>
              <a:chOff x="7628933" y="3563594"/>
              <a:chExt cx="1211449" cy="950386"/>
            </a:xfrm>
            <a:grpFill/>
          </p:grpSpPr>
          <p:grpSp>
            <p:nvGrpSpPr>
              <p:cNvPr id="40" name="Group 39"/>
              <p:cNvGrpSpPr/>
              <p:nvPr/>
            </p:nvGrpSpPr>
            <p:grpSpPr>
              <a:xfrm>
                <a:off x="7973285" y="3563594"/>
                <a:ext cx="501110" cy="652447"/>
                <a:chOff x="6946443" y="1176523"/>
                <a:chExt cx="431999" cy="523812"/>
              </a:xfrm>
              <a:grpFill/>
            </p:grpSpPr>
            <p:sp>
              <p:nvSpPr>
                <p:cNvPr id="41" name="Oval 40"/>
                <p:cNvSpPr/>
                <p:nvPr/>
              </p:nvSpPr>
              <p:spPr>
                <a:xfrm>
                  <a:off x="7047951" y="1176523"/>
                  <a:ext cx="228982" cy="228982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rapezoid 41"/>
                <p:cNvSpPr/>
                <p:nvPr/>
              </p:nvSpPr>
              <p:spPr>
                <a:xfrm flipV="1">
                  <a:off x="7018118" y="1395487"/>
                  <a:ext cx="288649" cy="304848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Trapezoid 42"/>
                <p:cNvSpPr/>
                <p:nvPr/>
              </p:nvSpPr>
              <p:spPr>
                <a:xfrm>
                  <a:off x="6946443" y="1393219"/>
                  <a:ext cx="431999" cy="72000"/>
                </a:xfrm>
                <a:prstGeom prst="trapezoid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3" name="Straight Connector 12"/>
              <p:cNvCxnSpPr/>
              <p:nvPr/>
            </p:nvCxnSpPr>
            <p:spPr>
              <a:xfrm>
                <a:off x="7698755" y="4168082"/>
                <a:ext cx="0" cy="335570"/>
              </a:xfrm>
              <a:prstGeom prst="line">
                <a:avLst/>
              </a:prstGeom>
              <a:grpFill/>
              <a:ln w="76200" cmpd="sng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8765009" y="4168988"/>
                <a:ext cx="0" cy="335570"/>
              </a:xfrm>
              <a:prstGeom prst="line">
                <a:avLst/>
              </a:prstGeom>
              <a:grpFill/>
              <a:ln w="76200" cmpd="sng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7797393" y="4028033"/>
                <a:ext cx="0" cy="335570"/>
              </a:xfrm>
              <a:prstGeom prst="line">
                <a:avLst/>
              </a:prstGeom>
              <a:grpFill/>
              <a:ln w="508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8659481" y="4045720"/>
                <a:ext cx="0" cy="335570"/>
              </a:xfrm>
              <a:prstGeom prst="line">
                <a:avLst/>
              </a:prstGeom>
              <a:grpFill/>
              <a:ln w="50800">
                <a:solidFill>
                  <a:schemeClr val="accent2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rapezoid 54"/>
              <p:cNvSpPr/>
              <p:nvPr/>
            </p:nvSpPr>
            <p:spPr>
              <a:xfrm flipV="1">
                <a:off x="8189567" y="4033604"/>
                <a:ext cx="72463" cy="384768"/>
              </a:xfrm>
              <a:prstGeom prst="trapezoid">
                <a:avLst>
                  <a:gd name="adj" fmla="val 229"/>
                </a:avLst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8008747" y="4417939"/>
                <a:ext cx="72463" cy="72000"/>
              </a:xfrm>
              <a:prstGeom prst="ellipse">
                <a:avLst/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Trapezoid 58"/>
              <p:cNvSpPr/>
              <p:nvPr/>
            </p:nvSpPr>
            <p:spPr>
              <a:xfrm>
                <a:off x="8028572" y="4408695"/>
                <a:ext cx="398195" cy="43809"/>
              </a:xfrm>
              <a:prstGeom prst="trapezoid">
                <a:avLst/>
              </a:prstGeom>
              <a:solidFill>
                <a:srgbClr val="F7941E"/>
              </a:solidFill>
              <a:ln>
                <a:solidFill>
                  <a:srgbClr val="F7941E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8187635" y="4439902"/>
                <a:ext cx="74396" cy="74078"/>
              </a:xfrm>
              <a:prstGeom prst="ellipse">
                <a:avLst/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8383088" y="4424289"/>
                <a:ext cx="72463" cy="72000"/>
              </a:xfrm>
              <a:prstGeom prst="ellipse">
                <a:avLst/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Trapezoid 62"/>
              <p:cNvSpPr/>
              <p:nvPr/>
            </p:nvSpPr>
            <p:spPr>
              <a:xfrm rot="540000" flipH="1" flipV="1">
                <a:off x="7984967" y="4111585"/>
                <a:ext cx="234401" cy="379309"/>
              </a:xfrm>
              <a:custGeom>
                <a:avLst/>
                <a:gdLst>
                  <a:gd name="connsiteX0" fmla="*/ 0 w 79379"/>
                  <a:gd name="connsiteY0" fmla="*/ 214577 h 214577"/>
                  <a:gd name="connsiteX1" fmla="*/ 19845 w 79379"/>
                  <a:gd name="connsiteY1" fmla="*/ 0 h 214577"/>
                  <a:gd name="connsiteX2" fmla="*/ 59534 w 79379"/>
                  <a:gd name="connsiteY2" fmla="*/ 0 h 214577"/>
                  <a:gd name="connsiteX3" fmla="*/ 79379 w 79379"/>
                  <a:gd name="connsiteY3" fmla="*/ 214577 h 214577"/>
                  <a:gd name="connsiteX4" fmla="*/ 0 w 79379"/>
                  <a:gd name="connsiteY4" fmla="*/ 214577 h 214577"/>
                  <a:gd name="connsiteX0" fmla="*/ 0 w 79379"/>
                  <a:gd name="connsiteY0" fmla="*/ 214577 h 214577"/>
                  <a:gd name="connsiteX1" fmla="*/ 18789 w 79379"/>
                  <a:gd name="connsiteY1" fmla="*/ 102017 h 214577"/>
                  <a:gd name="connsiteX2" fmla="*/ 19845 w 79379"/>
                  <a:gd name="connsiteY2" fmla="*/ 0 h 214577"/>
                  <a:gd name="connsiteX3" fmla="*/ 59534 w 79379"/>
                  <a:gd name="connsiteY3" fmla="*/ 0 h 214577"/>
                  <a:gd name="connsiteX4" fmla="*/ 79379 w 79379"/>
                  <a:gd name="connsiteY4" fmla="*/ 214577 h 214577"/>
                  <a:gd name="connsiteX5" fmla="*/ 0 w 79379"/>
                  <a:gd name="connsiteY5" fmla="*/ 214577 h 214577"/>
                  <a:gd name="connsiteX0" fmla="*/ 0 w 79379"/>
                  <a:gd name="connsiteY0" fmla="*/ 214577 h 214577"/>
                  <a:gd name="connsiteX1" fmla="*/ 18789 w 79379"/>
                  <a:gd name="connsiteY1" fmla="*/ 102017 h 214577"/>
                  <a:gd name="connsiteX2" fmla="*/ 19845 w 79379"/>
                  <a:gd name="connsiteY2" fmla="*/ 0 h 214577"/>
                  <a:gd name="connsiteX3" fmla="*/ 59534 w 79379"/>
                  <a:gd name="connsiteY3" fmla="*/ 0 h 214577"/>
                  <a:gd name="connsiteX4" fmla="*/ 74583 w 79379"/>
                  <a:gd name="connsiteY4" fmla="*/ 109253 h 214577"/>
                  <a:gd name="connsiteX5" fmla="*/ 79379 w 79379"/>
                  <a:gd name="connsiteY5" fmla="*/ 214577 h 214577"/>
                  <a:gd name="connsiteX6" fmla="*/ 0 w 79379"/>
                  <a:gd name="connsiteY6" fmla="*/ 214577 h 214577"/>
                  <a:gd name="connsiteX0" fmla="*/ 0 w 140622"/>
                  <a:gd name="connsiteY0" fmla="*/ 214577 h 214577"/>
                  <a:gd name="connsiteX1" fmla="*/ 18789 w 140622"/>
                  <a:gd name="connsiteY1" fmla="*/ 102017 h 214577"/>
                  <a:gd name="connsiteX2" fmla="*/ 19845 w 140622"/>
                  <a:gd name="connsiteY2" fmla="*/ 0 h 214577"/>
                  <a:gd name="connsiteX3" fmla="*/ 59534 w 140622"/>
                  <a:gd name="connsiteY3" fmla="*/ 0 h 214577"/>
                  <a:gd name="connsiteX4" fmla="*/ 140622 w 140622"/>
                  <a:gd name="connsiteY4" fmla="*/ 140583 h 214577"/>
                  <a:gd name="connsiteX5" fmla="*/ 79379 w 140622"/>
                  <a:gd name="connsiteY5" fmla="*/ 214577 h 214577"/>
                  <a:gd name="connsiteX6" fmla="*/ 0 w 140622"/>
                  <a:gd name="connsiteY6" fmla="*/ 214577 h 214577"/>
                  <a:gd name="connsiteX0" fmla="*/ 0 w 140622"/>
                  <a:gd name="connsiteY0" fmla="*/ 214577 h 214577"/>
                  <a:gd name="connsiteX1" fmla="*/ 71291 w 140622"/>
                  <a:gd name="connsiteY1" fmla="*/ 129062 h 214577"/>
                  <a:gd name="connsiteX2" fmla="*/ 19845 w 140622"/>
                  <a:gd name="connsiteY2" fmla="*/ 0 h 214577"/>
                  <a:gd name="connsiteX3" fmla="*/ 59534 w 140622"/>
                  <a:gd name="connsiteY3" fmla="*/ 0 h 214577"/>
                  <a:gd name="connsiteX4" fmla="*/ 140622 w 140622"/>
                  <a:gd name="connsiteY4" fmla="*/ 140583 h 214577"/>
                  <a:gd name="connsiteX5" fmla="*/ 79379 w 140622"/>
                  <a:gd name="connsiteY5" fmla="*/ 214577 h 214577"/>
                  <a:gd name="connsiteX6" fmla="*/ 0 w 140622"/>
                  <a:gd name="connsiteY6" fmla="*/ 214577 h 21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2" h="214577">
                    <a:moveTo>
                      <a:pt x="0" y="214577"/>
                    </a:moveTo>
                    <a:lnTo>
                      <a:pt x="71291" y="129062"/>
                    </a:lnTo>
                    <a:lnTo>
                      <a:pt x="19845" y="0"/>
                    </a:lnTo>
                    <a:lnTo>
                      <a:pt x="59534" y="0"/>
                    </a:lnTo>
                    <a:lnTo>
                      <a:pt x="140622" y="140583"/>
                    </a:lnTo>
                    <a:lnTo>
                      <a:pt x="79379" y="214577"/>
                    </a:lnTo>
                    <a:lnTo>
                      <a:pt x="0" y="21457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Trapezoid 62"/>
              <p:cNvSpPr/>
              <p:nvPr/>
            </p:nvSpPr>
            <p:spPr>
              <a:xfrm rot="21060000" flipV="1">
                <a:off x="8234054" y="4115035"/>
                <a:ext cx="234401" cy="296851"/>
              </a:xfrm>
              <a:custGeom>
                <a:avLst/>
                <a:gdLst>
                  <a:gd name="connsiteX0" fmla="*/ 0 w 79379"/>
                  <a:gd name="connsiteY0" fmla="*/ 214577 h 214577"/>
                  <a:gd name="connsiteX1" fmla="*/ 19845 w 79379"/>
                  <a:gd name="connsiteY1" fmla="*/ 0 h 214577"/>
                  <a:gd name="connsiteX2" fmla="*/ 59534 w 79379"/>
                  <a:gd name="connsiteY2" fmla="*/ 0 h 214577"/>
                  <a:gd name="connsiteX3" fmla="*/ 79379 w 79379"/>
                  <a:gd name="connsiteY3" fmla="*/ 214577 h 214577"/>
                  <a:gd name="connsiteX4" fmla="*/ 0 w 79379"/>
                  <a:gd name="connsiteY4" fmla="*/ 214577 h 214577"/>
                  <a:gd name="connsiteX0" fmla="*/ 0 w 79379"/>
                  <a:gd name="connsiteY0" fmla="*/ 214577 h 214577"/>
                  <a:gd name="connsiteX1" fmla="*/ 18789 w 79379"/>
                  <a:gd name="connsiteY1" fmla="*/ 102017 h 214577"/>
                  <a:gd name="connsiteX2" fmla="*/ 19845 w 79379"/>
                  <a:gd name="connsiteY2" fmla="*/ 0 h 214577"/>
                  <a:gd name="connsiteX3" fmla="*/ 59534 w 79379"/>
                  <a:gd name="connsiteY3" fmla="*/ 0 h 214577"/>
                  <a:gd name="connsiteX4" fmla="*/ 79379 w 79379"/>
                  <a:gd name="connsiteY4" fmla="*/ 214577 h 214577"/>
                  <a:gd name="connsiteX5" fmla="*/ 0 w 79379"/>
                  <a:gd name="connsiteY5" fmla="*/ 214577 h 214577"/>
                  <a:gd name="connsiteX0" fmla="*/ 0 w 79379"/>
                  <a:gd name="connsiteY0" fmla="*/ 214577 h 214577"/>
                  <a:gd name="connsiteX1" fmla="*/ 18789 w 79379"/>
                  <a:gd name="connsiteY1" fmla="*/ 102017 h 214577"/>
                  <a:gd name="connsiteX2" fmla="*/ 19845 w 79379"/>
                  <a:gd name="connsiteY2" fmla="*/ 0 h 214577"/>
                  <a:gd name="connsiteX3" fmla="*/ 59534 w 79379"/>
                  <a:gd name="connsiteY3" fmla="*/ 0 h 214577"/>
                  <a:gd name="connsiteX4" fmla="*/ 74583 w 79379"/>
                  <a:gd name="connsiteY4" fmla="*/ 109253 h 214577"/>
                  <a:gd name="connsiteX5" fmla="*/ 79379 w 79379"/>
                  <a:gd name="connsiteY5" fmla="*/ 214577 h 214577"/>
                  <a:gd name="connsiteX6" fmla="*/ 0 w 79379"/>
                  <a:gd name="connsiteY6" fmla="*/ 214577 h 214577"/>
                  <a:gd name="connsiteX0" fmla="*/ 0 w 140622"/>
                  <a:gd name="connsiteY0" fmla="*/ 214577 h 214577"/>
                  <a:gd name="connsiteX1" fmla="*/ 18789 w 140622"/>
                  <a:gd name="connsiteY1" fmla="*/ 102017 h 214577"/>
                  <a:gd name="connsiteX2" fmla="*/ 19845 w 140622"/>
                  <a:gd name="connsiteY2" fmla="*/ 0 h 214577"/>
                  <a:gd name="connsiteX3" fmla="*/ 59534 w 140622"/>
                  <a:gd name="connsiteY3" fmla="*/ 0 h 214577"/>
                  <a:gd name="connsiteX4" fmla="*/ 140622 w 140622"/>
                  <a:gd name="connsiteY4" fmla="*/ 140583 h 214577"/>
                  <a:gd name="connsiteX5" fmla="*/ 79379 w 140622"/>
                  <a:gd name="connsiteY5" fmla="*/ 214577 h 214577"/>
                  <a:gd name="connsiteX6" fmla="*/ 0 w 140622"/>
                  <a:gd name="connsiteY6" fmla="*/ 214577 h 214577"/>
                  <a:gd name="connsiteX0" fmla="*/ 0 w 140622"/>
                  <a:gd name="connsiteY0" fmla="*/ 214577 h 214577"/>
                  <a:gd name="connsiteX1" fmla="*/ 71291 w 140622"/>
                  <a:gd name="connsiteY1" fmla="*/ 129062 h 214577"/>
                  <a:gd name="connsiteX2" fmla="*/ 19845 w 140622"/>
                  <a:gd name="connsiteY2" fmla="*/ 0 h 214577"/>
                  <a:gd name="connsiteX3" fmla="*/ 59534 w 140622"/>
                  <a:gd name="connsiteY3" fmla="*/ 0 h 214577"/>
                  <a:gd name="connsiteX4" fmla="*/ 140622 w 140622"/>
                  <a:gd name="connsiteY4" fmla="*/ 140583 h 214577"/>
                  <a:gd name="connsiteX5" fmla="*/ 79379 w 140622"/>
                  <a:gd name="connsiteY5" fmla="*/ 214577 h 214577"/>
                  <a:gd name="connsiteX6" fmla="*/ 0 w 140622"/>
                  <a:gd name="connsiteY6" fmla="*/ 214577 h 214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622" h="214577">
                    <a:moveTo>
                      <a:pt x="0" y="214577"/>
                    </a:moveTo>
                    <a:lnTo>
                      <a:pt x="71291" y="129062"/>
                    </a:lnTo>
                    <a:lnTo>
                      <a:pt x="19845" y="0"/>
                    </a:lnTo>
                    <a:lnTo>
                      <a:pt x="59534" y="0"/>
                    </a:lnTo>
                    <a:lnTo>
                      <a:pt x="140622" y="140583"/>
                    </a:lnTo>
                    <a:lnTo>
                      <a:pt x="79379" y="214577"/>
                    </a:lnTo>
                    <a:lnTo>
                      <a:pt x="0" y="21457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rapezoid 66"/>
              <p:cNvSpPr/>
              <p:nvPr/>
            </p:nvSpPr>
            <p:spPr>
              <a:xfrm flipV="1">
                <a:off x="8155588" y="4145457"/>
                <a:ext cx="132428" cy="154221"/>
              </a:xfrm>
              <a:prstGeom prst="trapezoid">
                <a:avLst>
                  <a:gd name="adj" fmla="val 229"/>
                </a:avLst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rapezoid 49"/>
              <p:cNvSpPr/>
              <p:nvPr/>
            </p:nvSpPr>
            <p:spPr>
              <a:xfrm>
                <a:off x="7628933" y="3960293"/>
                <a:ext cx="1211449" cy="223565"/>
              </a:xfrm>
              <a:prstGeom prst="trapezoid">
                <a:avLst>
                  <a:gd name="adj" fmla="val 51912"/>
                </a:avLst>
              </a:prstGeom>
              <a:solidFill>
                <a:srgbClr val="F7941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7231409" y="4403045"/>
              <a:ext cx="11025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00000"/>
                  </a:solidFill>
                  <a:latin typeface="Arial"/>
                  <a:cs typeface="Arial"/>
                </a:rPr>
                <a:t>supervisors</a:t>
              </a:r>
              <a:endParaRPr lang="en-US" sz="1400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3527664" y="4523264"/>
            <a:ext cx="2253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“call </a:t>
            </a:r>
            <a:r>
              <a:rPr lang="en-US" sz="1400" dirty="0" err="1" smtClean="0">
                <a:solidFill>
                  <a:srgbClr val="000000"/>
                </a:solidFill>
                <a:latin typeface="Arial"/>
                <a:cs typeface="Arial"/>
              </a:rPr>
              <a:t>centre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cs typeface="Arial"/>
              </a:rPr>
              <a:t> administrator”</a:t>
            </a:r>
            <a:endParaRPr lang="en-US" sz="1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75" name="Right Arrow 74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00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1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</a:t>
            </a:r>
            <a:r>
              <a:rPr lang="en-US" dirty="0" smtClean="0">
                <a:latin typeface="+mn-lt"/>
                <a:cs typeface="Arial"/>
              </a:rPr>
              <a:t>302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Survey initialisation</a:t>
            </a:r>
          </a:p>
          <a:p>
            <a:pPr lvl="0"/>
            <a:r>
              <a:rPr lang="en-GB" dirty="0"/>
              <a:t>Creating a field task</a:t>
            </a:r>
          </a:p>
          <a:p>
            <a:pPr lvl="0"/>
            <a:r>
              <a:rPr lang="en-GB" dirty="0"/>
              <a:t>Selecting files and the work directory</a:t>
            </a:r>
          </a:p>
          <a:p>
            <a:pPr lvl="0"/>
            <a:r>
              <a:rPr lang="en-GB" dirty="0"/>
              <a:t>Survey options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Setting up a survey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18" name="Right Arrow 17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0938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</a:t>
            </a:r>
            <a:r>
              <a:rPr lang="en-US" dirty="0" smtClean="0">
                <a:latin typeface="+mn-lt"/>
                <a:cs typeface="Arial"/>
              </a:rPr>
              <a:t>303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pPr lvl="0">
              <a:buSzPct val="70000"/>
              <a:buFont typeface="Courier New"/>
              <a:buChar char="o"/>
            </a:pPr>
            <a:r>
              <a:rPr lang="en-GB" dirty="0"/>
              <a:t>Sample files and lists </a:t>
            </a:r>
            <a:r>
              <a:rPr lang="en-US" i="1" baseline="30000" dirty="0">
                <a:solidFill>
                  <a:srgbClr val="F7941E"/>
                </a:solidFill>
              </a:rPr>
              <a:t>CATI and WEB</a:t>
            </a:r>
            <a:endParaRPr lang="en-GB" dirty="0">
              <a:solidFill>
                <a:srgbClr val="F7941E"/>
              </a:solidFill>
            </a:endParaRPr>
          </a:p>
          <a:p>
            <a:pPr>
              <a:buSzPct val="70000"/>
              <a:buFont typeface="Courier New"/>
              <a:buChar char="o"/>
            </a:pPr>
            <a:r>
              <a:rPr lang="en-GB" dirty="0"/>
              <a:t>The Lister program </a:t>
            </a:r>
            <a:r>
              <a:rPr lang="en-US" i="1" baseline="30000" dirty="0">
                <a:solidFill>
                  <a:srgbClr val="F7941E"/>
                </a:solidFill>
              </a:rPr>
              <a:t>CATI and WEB</a:t>
            </a:r>
            <a:endParaRPr lang="en-GB" dirty="0">
              <a:solidFill>
                <a:srgbClr val="F7941E"/>
              </a:solidFill>
            </a:endParaRPr>
          </a:p>
          <a:p>
            <a:pPr>
              <a:buSzPct val="70000"/>
              <a:buFont typeface="Courier New"/>
              <a:buChar char="o"/>
            </a:pPr>
            <a:r>
              <a:rPr lang="en-US" dirty="0"/>
              <a:t>Working with external panels </a:t>
            </a:r>
            <a:r>
              <a:rPr lang="en-US" i="1" baseline="30000" dirty="0">
                <a:solidFill>
                  <a:srgbClr val="F7941E"/>
                </a:solidFill>
              </a:rPr>
              <a:t>WEB ONLY </a:t>
            </a:r>
            <a:endParaRPr lang="en-GB" dirty="0">
              <a:solidFill>
                <a:srgbClr val="F7941E"/>
              </a:solidFill>
            </a:endParaRPr>
          </a:p>
          <a:p>
            <a:pPr lvl="0"/>
            <a:r>
              <a:rPr lang="en-GB" dirty="0"/>
              <a:t>Agents and Tasks</a:t>
            </a:r>
          </a:p>
          <a:p>
            <a:pPr lvl="0">
              <a:buSzPct val="70000"/>
              <a:buFont typeface="Courier New"/>
              <a:buChar char="o"/>
            </a:pPr>
            <a:r>
              <a:rPr lang="en-US" dirty="0"/>
              <a:t>Defining Groups for CATI </a:t>
            </a:r>
            <a:r>
              <a:rPr lang="en-US" i="1" baseline="30000" dirty="0">
                <a:solidFill>
                  <a:srgbClr val="F7941E"/>
                </a:solidFill>
              </a:rPr>
              <a:t>CATI ONLY </a:t>
            </a:r>
            <a:endParaRPr lang="en-GB" dirty="0">
              <a:solidFill>
                <a:srgbClr val="F7941E"/>
              </a:solidFill>
            </a:endParaRPr>
          </a:p>
          <a:p>
            <a:pPr lvl="0">
              <a:buSzPct val="70000"/>
              <a:buFont typeface="Courier New"/>
              <a:buChar char="o"/>
            </a:pPr>
            <a:r>
              <a:rPr lang="en-US" dirty="0"/>
              <a:t>Defining Groups for CAPI </a:t>
            </a:r>
            <a:r>
              <a:rPr lang="en-US" i="1" baseline="30000" dirty="0">
                <a:solidFill>
                  <a:srgbClr val="F7941E"/>
                </a:solidFill>
              </a:rPr>
              <a:t>CAPI ONLY </a:t>
            </a:r>
            <a:endParaRPr lang="en-GB" dirty="0">
              <a:solidFill>
                <a:srgbClr val="F7941E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Preparing projects for fieldwork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18" name="Right Arrow 17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425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/>
              </a:rPr>
              <a:t>Session </a:t>
            </a:r>
            <a:r>
              <a:rPr lang="en-US" dirty="0" smtClean="0">
                <a:latin typeface="+mn-lt"/>
                <a:cs typeface="Arial"/>
              </a:rPr>
              <a:t>304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b="1" dirty="0">
                <a:solidFill>
                  <a:srgbClr val="FFFFFF"/>
                </a:solidFill>
              </a:rPr>
              <a:t>TOPICS COVERED</a:t>
            </a:r>
          </a:p>
          <a:p>
            <a:r>
              <a:rPr lang="en-US" dirty="0"/>
              <a:t>Survey links</a:t>
            </a:r>
            <a:endParaRPr lang="en-GB" i="1" baseline="30000" dirty="0">
              <a:solidFill>
                <a:srgbClr val="7F7F7F"/>
              </a:solidFill>
            </a:endParaRPr>
          </a:p>
          <a:p>
            <a:pPr lvl="0"/>
            <a:r>
              <a:rPr lang="en-GB" dirty="0"/>
              <a:t>Testing</a:t>
            </a:r>
          </a:p>
          <a:p>
            <a:pPr lvl="0"/>
            <a:r>
              <a:rPr lang="en-GB" dirty="0"/>
              <a:t>Going live with a project</a:t>
            </a:r>
          </a:p>
          <a:p>
            <a:r>
              <a:rPr lang="en-GB" dirty="0"/>
              <a:t>Activating sample lists</a:t>
            </a:r>
            <a:endParaRPr lang="en-US" dirty="0"/>
          </a:p>
          <a:p>
            <a:r>
              <a:rPr lang="en-US" dirty="0"/>
              <a:t>Invitations and reminders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Web survey operations</a:t>
            </a:r>
            <a:endParaRPr lang="en-US" dirty="0"/>
          </a:p>
        </p:txBody>
      </p:sp>
      <p:pic>
        <p:nvPicPr>
          <p:cNvPr id="17" name="Picture 16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68" y="570364"/>
            <a:ext cx="719999" cy="7199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7572091" y="1339679"/>
            <a:ext cx="9156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baseline="30000" dirty="0">
                <a:solidFill>
                  <a:srgbClr val="F7941E"/>
                </a:solidFill>
                <a:latin typeface="MaxOT"/>
                <a:cs typeface="MaxOT"/>
              </a:rPr>
              <a:t>WEB </a:t>
            </a:r>
            <a:r>
              <a:rPr lang="en-US" i="1" baseline="30000" dirty="0" smtClean="0">
                <a:solidFill>
                  <a:srgbClr val="F7941E"/>
                </a:solidFill>
                <a:latin typeface="MaxOT"/>
                <a:cs typeface="MaxOT"/>
              </a:rPr>
              <a:t>only</a:t>
            </a:r>
            <a:endParaRPr lang="en-US" dirty="0">
              <a:solidFill>
                <a:srgbClr val="F7941E"/>
              </a:solidFill>
              <a:latin typeface="MaxOT"/>
              <a:cs typeface="MaxOT"/>
            </a:endParaRPr>
          </a:p>
        </p:txBody>
      </p:sp>
    </p:spTree>
    <p:extLst>
      <p:ext uri="{BB962C8B-B14F-4D97-AF65-F5344CB8AC3E}">
        <p14:creationId xmlns:p14="http://schemas.microsoft.com/office/powerpoint/2010/main" val="97407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links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1035" y="1491444"/>
            <a:ext cx="1495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Arial"/>
                <a:cs typeface="Arial"/>
              </a:rPr>
              <a:t>Open links</a:t>
            </a:r>
            <a:endParaRPr lang="en-US" sz="2000" b="1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26878" y="1491444"/>
            <a:ext cx="2037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DF4335"/>
                </a:solidFill>
                <a:latin typeface="Arial"/>
                <a:cs typeface="Arial"/>
              </a:rPr>
              <a:t>Individual links</a:t>
            </a:r>
            <a:endParaRPr lang="en-US" sz="2000" b="1" dirty="0">
              <a:solidFill>
                <a:srgbClr val="DF4335"/>
              </a:solidFill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3945" y="2718135"/>
            <a:ext cx="271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Anyone can follow the link and take the survey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9788" y="2014215"/>
            <a:ext cx="3039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Each contain a unique ID for the respondent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3945" y="2014216"/>
            <a:ext cx="271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Do not identify the respondent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13945" y="3465694"/>
            <a:ext cx="3036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Following the link again will always restart the survey from the beginning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9788" y="3465694"/>
            <a:ext cx="34769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Following the link again will resume the interview from the last point reached until finished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9788" y="2718135"/>
            <a:ext cx="3145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Cannot access the survey unless you have a valid ID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59788" y="4492319"/>
            <a:ext cx="342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an only be used once to </a:t>
            </a:r>
            <a:r>
              <a:rPr lang="en-US" u="sng" dirty="0" smtClean="0">
                <a:latin typeface="Arial"/>
                <a:cs typeface="Arial"/>
              </a:rPr>
              <a:t>complete</a:t>
            </a:r>
            <a:r>
              <a:rPr lang="en-US" dirty="0" smtClean="0">
                <a:latin typeface="Arial"/>
                <a:cs typeface="Arial"/>
              </a:rPr>
              <a:t> a survey before the link expires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13945" y="4523533"/>
            <a:ext cx="3036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Anyone can take the survey multiple times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60704" y="764107"/>
            <a:ext cx="40959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schemeClr val="accent2"/>
                </a:solidFill>
                <a:cs typeface="Arial"/>
              </a:rPr>
              <a:t>c</a:t>
            </a:r>
            <a:r>
              <a:rPr lang="en-US" sz="2600" dirty="0" smtClean="0">
                <a:solidFill>
                  <a:schemeClr val="accent2"/>
                </a:solidFill>
                <a:cs typeface="Arial"/>
              </a:rPr>
              <a:t>an be </a:t>
            </a:r>
            <a:r>
              <a:rPr lang="en-US" sz="2600" dirty="0">
                <a:solidFill>
                  <a:schemeClr val="accent2"/>
                </a:solidFill>
                <a:cs typeface="Arial"/>
              </a:rPr>
              <a:t>open or </a:t>
            </a:r>
            <a:r>
              <a:rPr lang="en-US" sz="2600" dirty="0" smtClean="0">
                <a:solidFill>
                  <a:schemeClr val="accent2"/>
                </a:solidFill>
                <a:cs typeface="Arial"/>
              </a:rPr>
              <a:t>individual</a:t>
            </a:r>
            <a:endParaRPr lang="en-US" sz="2600" dirty="0">
              <a:solidFill>
                <a:schemeClr val="accent2"/>
              </a:solidFill>
              <a:cs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659167" y="6620988"/>
            <a:ext cx="427602" cy="207232"/>
            <a:chOff x="4796592" y="5770760"/>
            <a:chExt cx="601542" cy="290018"/>
          </a:xfrm>
        </p:grpSpPr>
        <p:sp>
          <p:nvSpPr>
            <p:cNvPr id="24" name="Right Arrow 2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159788" y="5406856"/>
            <a:ext cx="3424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 track </a:t>
            </a:r>
            <a:r>
              <a:rPr lang="en-US" dirty="0">
                <a:latin typeface="Arial"/>
                <a:cs typeface="Arial"/>
              </a:rPr>
              <a:t>participation and issue reminders </a:t>
            </a:r>
            <a:r>
              <a:rPr lang="en-US" dirty="0" smtClean="0">
                <a:latin typeface="Arial"/>
                <a:cs typeface="Arial"/>
              </a:rPr>
              <a:t>only to </a:t>
            </a:r>
            <a:r>
              <a:rPr lang="en-US" dirty="0">
                <a:latin typeface="Arial"/>
                <a:cs typeface="Arial"/>
              </a:rPr>
              <a:t>non-</a:t>
            </a:r>
            <a:r>
              <a:rPr lang="en-US" dirty="0" smtClean="0">
                <a:latin typeface="Arial"/>
                <a:cs typeface="Arial"/>
              </a:rPr>
              <a:t>responders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13945" y="5438070"/>
            <a:ext cx="32495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Can’t track participation </a:t>
            </a:r>
            <a:r>
              <a:rPr lang="en-US" dirty="0">
                <a:latin typeface="Arial"/>
                <a:cs typeface="Arial"/>
              </a:rPr>
              <a:t>at an individual level</a:t>
            </a:r>
          </a:p>
        </p:txBody>
      </p:sp>
      <p:sp>
        <p:nvSpPr>
          <p:cNvPr id="3" name="TextBox 2"/>
          <p:cNvSpPr txBox="1"/>
          <p:nvPr/>
        </p:nvSpPr>
        <p:spPr>
          <a:xfrm rot="360000">
            <a:off x="1911452" y="1629326"/>
            <a:ext cx="2324588" cy="646331"/>
          </a:xfrm>
          <a:prstGeom prst="rect">
            <a:avLst/>
          </a:prstGeom>
          <a:noFill/>
          <a:ln w="28575" cmpd="sng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/>
                </a:solidFill>
                <a:latin typeface="+mj-lt"/>
                <a:cs typeface="Arial"/>
              </a:rPr>
              <a:t>UNRESTRICTED ACCESS</a:t>
            </a:r>
            <a:endParaRPr lang="en-US" b="1" dirty="0">
              <a:solidFill>
                <a:schemeClr val="accent6"/>
              </a:solidFill>
              <a:latin typeface="+mj-lt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 rot="21360000">
            <a:off x="6610876" y="1502092"/>
            <a:ext cx="2095285" cy="646331"/>
          </a:xfrm>
          <a:prstGeom prst="rect">
            <a:avLst/>
          </a:prstGeom>
          <a:noFill/>
          <a:ln w="28575" cmpd="sng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  <a:latin typeface="MaxOT-Bold"/>
                <a:cs typeface="MaxOT-Bold"/>
              </a:rPr>
              <a:t>RESTRICTED ACCESS</a:t>
            </a:r>
            <a:endParaRPr lang="en-US" b="1" dirty="0">
              <a:solidFill>
                <a:schemeClr val="accent1"/>
              </a:solidFill>
              <a:latin typeface="MaxOT-Bold"/>
              <a:cs typeface="MaxOT-Bold"/>
            </a:endParaRPr>
          </a:p>
        </p:txBody>
      </p:sp>
    </p:spTree>
    <p:extLst>
      <p:ext uri="{BB962C8B-B14F-4D97-AF65-F5344CB8AC3E}">
        <p14:creationId xmlns:p14="http://schemas.microsoft.com/office/powerpoint/2010/main" val="3966761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2" grpId="0"/>
      <p:bldP spid="17" grpId="0"/>
      <p:bldP spid="18" grpId="0"/>
      <p:bldP spid="3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23" y="2472154"/>
            <a:ext cx="7632678" cy="769938"/>
          </a:xfrm>
        </p:spPr>
        <p:txBody>
          <a:bodyPr/>
          <a:lstStyle/>
          <a:p>
            <a:pPr algn="ctr"/>
            <a:r>
              <a:rPr lang="en-US" sz="4800" dirty="0" smtClean="0">
                <a:latin typeface="Arial"/>
                <a:cs typeface="Arial"/>
              </a:rPr>
              <a:t>What do links look like?</a:t>
            </a:r>
            <a:endParaRPr lang="en-US" sz="4800" dirty="0">
              <a:latin typeface="Arial"/>
              <a:cs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659167" y="6620988"/>
            <a:ext cx="427602" cy="207232"/>
            <a:chOff x="4796592" y="5770760"/>
            <a:chExt cx="601542" cy="290018"/>
          </a:xfrm>
          <a:solidFill>
            <a:srgbClr val="658DAB"/>
          </a:solidFill>
        </p:grpSpPr>
        <p:sp>
          <p:nvSpPr>
            <p:cNvPr id="5" name="Right Arrow 4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grpFill/>
            <a:ln w="317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Rectangle 7"/>
          <p:cNvSpPr/>
          <p:nvPr/>
        </p:nvSpPr>
        <p:spPr>
          <a:xfrm rot="21360000">
            <a:off x="1092474" y="3655661"/>
            <a:ext cx="7810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http://</a:t>
            </a:r>
            <a:r>
              <a:rPr lang="en-US" dirty="0" err="1">
                <a:solidFill>
                  <a:schemeClr val="accent6"/>
                </a:solidFill>
                <a:latin typeface="Andale Mono"/>
                <a:cs typeface="Andale Mono"/>
              </a:rPr>
              <a:t>show.askia.com</a:t>
            </a:r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chemeClr val="accent6"/>
                </a:solidFill>
                <a:latin typeface="Andale Mono"/>
                <a:cs typeface="Andale Mono"/>
              </a:rPr>
              <a:t>WebProd</a:t>
            </a:r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chemeClr val="accent6"/>
                </a:solidFill>
                <a:latin typeface="Andale Mono"/>
                <a:cs typeface="Andale Mono"/>
              </a:rPr>
              <a:t>cgi</a:t>
            </a:r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-bin/</a:t>
            </a:r>
            <a:r>
              <a:rPr lang="en-US" dirty="0" err="1" smtClean="0">
                <a:solidFill>
                  <a:schemeClr val="accent6"/>
                </a:solidFill>
                <a:latin typeface="Andale Mono"/>
                <a:cs typeface="Andale Mono"/>
              </a:rPr>
              <a:t>AskiaExt.dll</a:t>
            </a:r>
            <a:r>
              <a:rPr lang="en-US" dirty="0" smtClean="0">
                <a:solidFill>
                  <a:schemeClr val="accent6"/>
                </a:solidFill>
                <a:latin typeface="Andale Mono"/>
                <a:cs typeface="Andale Mono"/>
              </a:rPr>
              <a:t/>
            </a:r>
            <a:br>
              <a:rPr lang="en-US" dirty="0" smtClean="0">
                <a:solidFill>
                  <a:schemeClr val="accent6"/>
                </a:solidFill>
                <a:latin typeface="Andale Mono"/>
                <a:cs typeface="Andale Mono"/>
              </a:rPr>
            </a:br>
            <a:r>
              <a:rPr lang="en-US" dirty="0" smtClean="0">
                <a:solidFill>
                  <a:schemeClr val="accent6"/>
                </a:solidFill>
                <a:latin typeface="Andale Mono"/>
                <a:cs typeface="Andale Mono"/>
              </a:rPr>
              <a:t>?</a:t>
            </a:r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Action=</a:t>
            </a:r>
            <a:r>
              <a:rPr lang="en-US" dirty="0" err="1">
                <a:solidFill>
                  <a:schemeClr val="accent6"/>
                </a:solidFill>
                <a:latin typeface="Andale Mono"/>
                <a:cs typeface="Andale Mono"/>
              </a:rPr>
              <a:t>StartSurvey&amp;SurveyName</a:t>
            </a:r>
            <a:r>
              <a:rPr lang="en-US" dirty="0">
                <a:solidFill>
                  <a:schemeClr val="accent6"/>
                </a:solidFill>
                <a:latin typeface="Andale Mono"/>
                <a:cs typeface="Andale Mono"/>
              </a:rPr>
              <a:t>=</a:t>
            </a:r>
            <a:r>
              <a:rPr lang="en-US" dirty="0" err="1">
                <a:solidFill>
                  <a:schemeClr val="accent6"/>
                </a:solidFill>
                <a:latin typeface="Andale Mono"/>
                <a:cs typeface="Andale Mono"/>
              </a:rPr>
              <a:t>Askia_Training</a:t>
            </a:r>
            <a:endParaRPr lang="en-US" sz="2000" b="1" i="1" dirty="0">
              <a:solidFill>
                <a:schemeClr val="accent6"/>
              </a:solidFill>
              <a:latin typeface="Andale Mono"/>
              <a:cs typeface="Andale Mono"/>
            </a:endParaRPr>
          </a:p>
        </p:txBody>
      </p:sp>
      <p:sp>
        <p:nvSpPr>
          <p:cNvPr id="9" name="Rectangle 8"/>
          <p:cNvSpPr/>
          <p:nvPr/>
        </p:nvSpPr>
        <p:spPr>
          <a:xfrm rot="180000">
            <a:off x="268898" y="5112055"/>
            <a:ext cx="887510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http://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show.askia.com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/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WebProd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/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cgi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-bin/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AskiaExt.dll?Action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=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DoPanel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/>
            </a:r>
            <a:b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</a:b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&amp;Survey=</a:t>
            </a:r>
            <a:r>
              <a:rPr lang="en-US" sz="1700" dirty="0" err="1">
                <a:solidFill>
                  <a:schemeClr val="accent5"/>
                </a:solidFill>
                <a:latin typeface="Andale Mono"/>
                <a:cs typeface="Andale Mono"/>
              </a:rPr>
              <a:t>LLXCGMWWUIQCQOKT&amp;PanelId</a:t>
            </a:r>
            <a:r>
              <a:rPr lang="en-US" sz="1700" dirty="0">
                <a:solidFill>
                  <a:schemeClr val="accent5"/>
                </a:solidFill>
                <a:latin typeface="Andale Mono"/>
                <a:cs typeface="Andale Mono"/>
              </a:rPr>
              <a:t>=LLXCGMWWUIQCQOT@FFMFVYWXVWDDXCPI</a:t>
            </a:r>
            <a:endParaRPr lang="en-US" sz="1700" b="1" i="1" dirty="0">
              <a:solidFill>
                <a:schemeClr val="accent5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333369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4323" y="1553648"/>
            <a:ext cx="8097341" cy="9299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anatomy of Survey Link</a:t>
            </a:r>
            <a:br>
              <a:rPr lang="en-US" dirty="0" smtClean="0"/>
            </a:br>
            <a:r>
              <a:rPr lang="en-US" dirty="0" smtClean="0">
                <a:latin typeface="Arial"/>
                <a:cs typeface="Arial"/>
              </a:rPr>
              <a:t>1. A simple open link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4745" y="1677295"/>
            <a:ext cx="2729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F4335"/>
                </a:solidFill>
                <a:latin typeface="Andale Mono"/>
                <a:cs typeface="Andale Mono"/>
              </a:rPr>
              <a:t>http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://</a:t>
            </a:r>
            <a:r>
              <a:rPr lang="en-US" b="1" i="1" dirty="0" err="1" smtClean="0">
                <a:solidFill>
                  <a:srgbClr val="00B9F2"/>
                </a:solidFill>
                <a:latin typeface="Andale Mono"/>
                <a:cs typeface="Andale Mono"/>
              </a:rPr>
              <a:t>servername</a:t>
            </a:r>
            <a:r>
              <a:rPr lang="en-US" b="1" dirty="0" smtClean="0">
                <a:solidFill>
                  <a:srgbClr val="FF0000"/>
                </a:solidFill>
                <a:latin typeface="Andale Mono"/>
                <a:cs typeface="Andale Mono"/>
              </a:rPr>
              <a:t>/</a:t>
            </a:r>
            <a:endParaRPr lang="en-US" b="1" i="1" dirty="0" smtClean="0">
              <a:solidFill>
                <a:srgbClr val="FF0000"/>
              </a:solidFill>
              <a:latin typeface="Andale Mono"/>
              <a:cs typeface="Andale Mono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659167" y="6620988"/>
            <a:ext cx="427602" cy="207232"/>
            <a:chOff x="4796592" y="5770760"/>
            <a:chExt cx="601542" cy="290018"/>
          </a:xfrm>
        </p:grpSpPr>
        <p:sp>
          <p:nvSpPr>
            <p:cNvPr id="14" name="Right Arrow 1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330224" y="1677295"/>
            <a:ext cx="406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DF4335"/>
                </a:solidFill>
                <a:latin typeface="Andale Mono"/>
                <a:cs typeface="Andale Mono"/>
              </a:rPr>
              <a:t>webprod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/</a:t>
            </a:r>
            <a:r>
              <a:rPr lang="en-US" b="1" dirty="0" err="1">
                <a:solidFill>
                  <a:srgbClr val="DF4335"/>
                </a:solidFill>
                <a:latin typeface="Andale Mono"/>
                <a:cs typeface="Andale Mono"/>
              </a:rPr>
              <a:t>cgi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-bin/</a:t>
            </a:r>
            <a:r>
              <a:rPr lang="en-US" b="1" dirty="0" err="1">
                <a:solidFill>
                  <a:srgbClr val="DF4335"/>
                </a:solidFill>
                <a:latin typeface="Andale Mono"/>
                <a:cs typeface="Andale Mono"/>
              </a:rPr>
              <a:t>AskiaExt.dll</a:t>
            </a:r>
            <a:endParaRPr lang="en-US" dirty="0">
              <a:solidFill>
                <a:srgbClr val="DF433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71334" y="1948366"/>
            <a:ext cx="3283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&amp;</a:t>
            </a:r>
            <a:r>
              <a:rPr lang="en-US" b="1" dirty="0" err="1">
                <a:solidFill>
                  <a:srgbClr val="DF4335"/>
                </a:solidFill>
                <a:latin typeface="Andale Mono"/>
                <a:cs typeface="Andale Mono"/>
              </a:rPr>
              <a:t>SurveyName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=</a:t>
            </a:r>
            <a:r>
              <a:rPr lang="en-US" b="1" i="1" dirty="0" err="1" smtClean="0">
                <a:solidFill>
                  <a:schemeClr val="accent5"/>
                </a:solidFill>
                <a:latin typeface="Andale Mono"/>
                <a:cs typeface="Andale Mono"/>
              </a:rPr>
              <a:t>yoursurvey</a:t>
            </a:r>
            <a:endParaRPr lang="en-US" b="1" i="1" dirty="0">
              <a:solidFill>
                <a:schemeClr val="accent5"/>
              </a:solidFill>
              <a:latin typeface="Andale Mono"/>
              <a:cs typeface="Andale Mono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4745" y="1947850"/>
            <a:ext cx="2816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?Action=</a:t>
            </a:r>
            <a:r>
              <a:rPr lang="en-US" b="1" dirty="0" err="1">
                <a:solidFill>
                  <a:schemeClr val="accent6"/>
                </a:solidFill>
                <a:latin typeface="Andale Mono"/>
                <a:cs typeface="Andale Mono"/>
              </a:rPr>
              <a:t>StartSurvey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4223" y="2732632"/>
            <a:ext cx="294922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err="1" smtClean="0">
                <a:solidFill>
                  <a:schemeClr val="accent5"/>
                </a:solidFill>
                <a:latin typeface="Arial"/>
                <a:cs typeface="Arial"/>
              </a:rPr>
              <a:t>Servername</a:t>
            </a:r>
            <a:r>
              <a:rPr lang="en-US" dirty="0" smtClean="0">
                <a:solidFill>
                  <a:schemeClr val="accent5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 smtClean="0">
                <a:latin typeface="Arial"/>
                <a:cs typeface="Arial"/>
              </a:rPr>
              <a:t>URL </a:t>
            </a:r>
            <a:r>
              <a:rPr lang="en-US" dirty="0">
                <a:latin typeface="Arial"/>
                <a:cs typeface="Arial"/>
              </a:rPr>
              <a:t>of your </a:t>
            </a:r>
            <a:r>
              <a:rPr lang="en-US" dirty="0" err="1">
                <a:latin typeface="Arial"/>
                <a:cs typeface="Arial"/>
              </a:rPr>
              <a:t>Askia</a:t>
            </a:r>
            <a:r>
              <a:rPr lang="en-US" dirty="0">
                <a:latin typeface="Arial"/>
                <a:cs typeface="Arial"/>
              </a:rPr>
              <a:t> web production </a:t>
            </a:r>
            <a:r>
              <a:rPr lang="en-US" dirty="0" smtClean="0">
                <a:latin typeface="Arial"/>
                <a:cs typeface="Arial"/>
              </a:rPr>
              <a:t>server –</a:t>
            </a:r>
            <a:r>
              <a:rPr lang="en-US" b="1" i="1" dirty="0" smtClean="0">
                <a:latin typeface="Arial"/>
                <a:cs typeface="Arial"/>
              </a:rPr>
              <a:t> </a:t>
            </a:r>
            <a:r>
              <a:rPr lang="en-US" dirty="0">
                <a:latin typeface="Arial"/>
                <a:cs typeface="Arial"/>
              </a:rPr>
              <a:t>always the same for your </a:t>
            </a:r>
            <a:r>
              <a:rPr lang="en-US" dirty="0" smtClean="0">
                <a:latin typeface="Arial"/>
                <a:cs typeface="Arial"/>
              </a:rPr>
              <a:t>installation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8224" y="2732632"/>
            <a:ext cx="24271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/</a:t>
            </a:r>
            <a:r>
              <a:rPr lang="en-US" b="1" dirty="0" err="1" smtClean="0">
                <a:latin typeface="Arial"/>
                <a:cs typeface="Arial"/>
              </a:rPr>
              <a:t>webprod</a:t>
            </a:r>
            <a:r>
              <a:rPr lang="en-US" b="1" dirty="0" smtClean="0">
                <a:latin typeface="Arial"/>
                <a:cs typeface="Arial"/>
              </a:rPr>
              <a:t>/</a:t>
            </a:r>
            <a:endParaRPr lang="en-US" b="1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Folder and name of the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smtClean="0">
                <a:latin typeface="Arial"/>
                <a:cs typeface="Arial"/>
              </a:rPr>
              <a:t> program on the server to execute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14778" y="4358776"/>
            <a:ext cx="2427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Action=</a:t>
            </a:r>
            <a:r>
              <a:rPr lang="en-US" b="1" dirty="0" err="1" smtClean="0">
                <a:solidFill>
                  <a:srgbClr val="8DC63F"/>
                </a:solidFill>
                <a:latin typeface="Arial"/>
                <a:cs typeface="Arial"/>
              </a:rPr>
              <a:t>StartSurvey</a:t>
            </a:r>
            <a:endParaRPr lang="en-US" b="1" dirty="0" smtClean="0">
              <a:solidFill>
                <a:srgbClr val="8DC63F"/>
              </a:solidFill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Directive to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smtClean="0">
                <a:latin typeface="Arial"/>
                <a:cs typeface="Arial"/>
              </a:rPr>
              <a:t> to start the interview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8224" y="4358776"/>
            <a:ext cx="3135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SurveyName</a:t>
            </a:r>
            <a:r>
              <a:rPr lang="en-US" b="1" dirty="0" smtClean="0">
                <a:solidFill>
                  <a:srgbClr val="00B9F2"/>
                </a:solidFill>
                <a:latin typeface="Arial"/>
                <a:cs typeface="Arial"/>
              </a:rPr>
              <a:t>=</a:t>
            </a:r>
            <a:r>
              <a:rPr lang="en-US" b="1" dirty="0" err="1" smtClean="0">
                <a:solidFill>
                  <a:srgbClr val="00B9F2"/>
                </a:solidFill>
                <a:latin typeface="Arial"/>
                <a:cs typeface="Arial"/>
              </a:rPr>
              <a:t>yoursurvey</a:t>
            </a:r>
            <a:endParaRPr lang="en-US" b="1" dirty="0" smtClean="0">
              <a:solidFill>
                <a:srgbClr val="00B9F2"/>
              </a:solidFill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Tells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smtClean="0">
                <a:latin typeface="Arial"/>
                <a:cs typeface="Arial"/>
              </a:rPr>
              <a:t> which survey to start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4745" y="5655309"/>
            <a:ext cx="77944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DF4335"/>
                </a:solidFill>
                <a:latin typeface="Andale Mono"/>
                <a:cs typeface="Andale Mono"/>
              </a:rPr>
              <a:t>http://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show.askia.com</a:t>
            </a:r>
            <a:r>
              <a:rPr lang="en-US" dirty="0">
                <a:solidFill>
                  <a:srgbClr val="DF4335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WebProd</a:t>
            </a:r>
            <a:r>
              <a:rPr lang="en-US" dirty="0">
                <a:solidFill>
                  <a:srgbClr val="DF4335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cgi</a:t>
            </a:r>
            <a:r>
              <a:rPr lang="en-US" dirty="0">
                <a:solidFill>
                  <a:srgbClr val="DF4335"/>
                </a:solidFill>
                <a:latin typeface="Andale Mono"/>
                <a:cs typeface="Andale Mono"/>
              </a:rPr>
              <a:t>-bin/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AskiaExt.dll?</a:t>
            </a:r>
            <a:r>
              <a:rPr lang="en-US" dirty="0" err="1" smtClean="0">
                <a:solidFill>
                  <a:srgbClr val="DF4335"/>
                </a:solidFill>
                <a:latin typeface="Andale Mono"/>
                <a:cs typeface="Andale Mono"/>
              </a:rPr>
              <a:t>Action</a:t>
            </a:r>
            <a:r>
              <a:rPr lang="en-US" dirty="0" smtClean="0">
                <a:solidFill>
                  <a:srgbClr val="DF4335"/>
                </a:solidFill>
                <a:latin typeface="Andale Mono"/>
                <a:cs typeface="Andale Mono"/>
              </a:rPr>
              <a:t>=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StartSurvey&amp;SurveyName</a:t>
            </a:r>
            <a:r>
              <a:rPr lang="en-US" dirty="0">
                <a:solidFill>
                  <a:srgbClr val="DF4335"/>
                </a:solidFill>
                <a:latin typeface="Andale Mono"/>
                <a:cs typeface="Andale Mono"/>
              </a:rPr>
              <a:t>=</a:t>
            </a:r>
            <a:r>
              <a:rPr lang="en-US" dirty="0" err="1">
                <a:solidFill>
                  <a:srgbClr val="DF4335"/>
                </a:solidFill>
                <a:latin typeface="Andale Mono"/>
                <a:cs typeface="Andale Mono"/>
              </a:rPr>
              <a:t>Askia_Training</a:t>
            </a:r>
            <a:endParaRPr lang="en-US" sz="2000" b="1" i="1" dirty="0">
              <a:solidFill>
                <a:srgbClr val="DF4335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2080930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3.33333E-6 0.5782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0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4323" y="1553648"/>
            <a:ext cx="8097341" cy="92990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anatomy of Survey </a:t>
            </a:r>
            <a:r>
              <a:rPr lang="en-US" dirty="0" smtClean="0"/>
              <a:t>Link</a:t>
            </a:r>
            <a:r>
              <a:rPr lang="en-US" dirty="0">
                <a:latin typeface="Arial"/>
                <a:cs typeface="Arial"/>
              </a:rPr>
              <a:t/>
            </a:r>
            <a:br>
              <a:rPr lang="en-US" dirty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2. A </a:t>
            </a:r>
            <a:r>
              <a:rPr lang="en-US" dirty="0">
                <a:latin typeface="Arial"/>
                <a:cs typeface="Arial"/>
              </a:rPr>
              <a:t>test link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8659167" y="6620988"/>
            <a:ext cx="427602" cy="207232"/>
            <a:chOff x="4796592" y="5770760"/>
            <a:chExt cx="601542" cy="290018"/>
          </a:xfrm>
        </p:grpSpPr>
        <p:sp>
          <p:nvSpPr>
            <p:cNvPr id="14" name="Right Arrow 1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044223" y="2732632"/>
            <a:ext cx="29492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8"/>
              </a:spcBef>
            </a:pPr>
            <a:r>
              <a:rPr lang="en-US" b="1" dirty="0">
                <a:latin typeface="Arial"/>
                <a:cs typeface="Arial"/>
              </a:rPr>
              <a:t>Test=true </a:t>
            </a: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Interview will </a:t>
            </a:r>
            <a:r>
              <a:rPr lang="en-US" dirty="0">
                <a:latin typeface="Arial"/>
                <a:cs typeface="Arial"/>
              </a:rPr>
              <a:t>execute in test only mode</a:t>
            </a: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8224" y="2732632"/>
            <a:ext cx="2713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No data are saved from test mode interviews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4745" y="4032544"/>
            <a:ext cx="77944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ndale Mono"/>
                <a:cs typeface="Andale Mono"/>
              </a:rPr>
              <a:t>http://</a:t>
            </a:r>
            <a:r>
              <a:rPr lang="en-US" dirty="0" err="1">
                <a:solidFill>
                  <a:schemeClr val="accent1"/>
                </a:solidFill>
                <a:latin typeface="Andale Mono"/>
                <a:cs typeface="Andale Mono"/>
              </a:rPr>
              <a:t>show.askia.com</a:t>
            </a:r>
            <a:r>
              <a:rPr lang="en-US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chemeClr val="accent1"/>
                </a:solidFill>
                <a:latin typeface="Andale Mono"/>
                <a:cs typeface="Andale Mono"/>
              </a:rPr>
              <a:t>WebProd</a:t>
            </a:r>
            <a:r>
              <a:rPr lang="en-US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dirty="0" err="1">
                <a:solidFill>
                  <a:schemeClr val="accent1"/>
                </a:solidFill>
                <a:latin typeface="Andale Mono"/>
                <a:cs typeface="Andale Mono"/>
              </a:rPr>
              <a:t>cgi</a:t>
            </a:r>
            <a:r>
              <a:rPr lang="en-US" dirty="0">
                <a:solidFill>
                  <a:schemeClr val="accent1"/>
                </a:solidFill>
                <a:latin typeface="Andale Mono"/>
                <a:cs typeface="Andale Mono"/>
              </a:rPr>
              <a:t>-bin/</a:t>
            </a:r>
            <a:r>
              <a:rPr lang="en-US" dirty="0" err="1">
                <a:solidFill>
                  <a:schemeClr val="accent1"/>
                </a:solidFill>
                <a:latin typeface="Andale Mono"/>
                <a:cs typeface="Andale Mono"/>
              </a:rPr>
              <a:t>AskiaExt.dll?</a:t>
            </a:r>
            <a:r>
              <a:rPr lang="en-US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Action</a:t>
            </a:r>
            <a:r>
              <a:rPr lang="en-US" dirty="0" smtClean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dirty="0" err="1">
                <a:solidFill>
                  <a:schemeClr val="accent1"/>
                </a:solidFill>
                <a:latin typeface="Andale Mono"/>
                <a:cs typeface="Andale Mono"/>
              </a:rPr>
              <a:t>StartSurvey&amp;SurveyName</a:t>
            </a:r>
            <a:r>
              <a:rPr lang="en-US" dirty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Askia_Training&amp;Test</a:t>
            </a:r>
            <a:r>
              <a:rPr lang="en-US" dirty="0" smtClean="0">
                <a:solidFill>
                  <a:schemeClr val="accent1"/>
                </a:solidFill>
                <a:latin typeface="Andale Mono"/>
                <a:cs typeface="Andale Mono"/>
              </a:rPr>
              <a:t>=true</a:t>
            </a:r>
            <a:endParaRPr lang="en-US" sz="2000" b="1" i="1" dirty="0">
              <a:solidFill>
                <a:schemeClr val="accent1"/>
              </a:solidFill>
              <a:latin typeface="Andale Mono"/>
              <a:cs typeface="Andale Mono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4745" y="1677295"/>
            <a:ext cx="6556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99"/>
                </a:solidFill>
                <a:latin typeface="Andale Mono"/>
                <a:cs typeface="Andale Mono"/>
              </a:rPr>
              <a:t>http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://</a:t>
            </a:r>
            <a:r>
              <a:rPr lang="en-US" b="1" i="1" dirty="0" err="1" smtClean="0">
                <a:solidFill>
                  <a:srgbClr val="003399"/>
                </a:solidFill>
                <a:latin typeface="Andale Mono"/>
                <a:cs typeface="Andale Mono"/>
              </a:rPr>
              <a:t>servername</a:t>
            </a:r>
            <a:r>
              <a:rPr lang="en-US" b="1" dirty="0" smtClean="0">
                <a:solidFill>
                  <a:srgbClr val="003399"/>
                </a:solidFill>
                <a:latin typeface="Andale Mono"/>
                <a:cs typeface="Andale Mono"/>
              </a:rPr>
              <a:t>/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webprod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/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cgi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-bin/</a:t>
            </a:r>
            <a:r>
              <a:rPr lang="en-US" b="1" dirty="0" err="1" smtClean="0">
                <a:solidFill>
                  <a:srgbClr val="003399"/>
                </a:solidFill>
                <a:latin typeface="Andale Mono"/>
                <a:cs typeface="Andale Mono"/>
              </a:rPr>
              <a:t>AskiaExt.dll</a:t>
            </a:r>
            <a:r>
              <a:rPr lang="en-US" b="1" dirty="0" smtClean="0">
                <a:solidFill>
                  <a:srgbClr val="003399"/>
                </a:solidFill>
                <a:latin typeface="Andale Mono"/>
                <a:cs typeface="Andale Mono"/>
              </a:rPr>
              <a:t/>
            </a:r>
            <a:br>
              <a:rPr lang="en-US" b="1" dirty="0" smtClean="0">
                <a:solidFill>
                  <a:srgbClr val="003399"/>
                </a:solidFill>
                <a:latin typeface="Andale Mono"/>
                <a:cs typeface="Andale Mono"/>
              </a:rPr>
            </a:br>
            <a:r>
              <a:rPr lang="en-US" b="1" dirty="0" smtClean="0">
                <a:solidFill>
                  <a:srgbClr val="003399"/>
                </a:solidFill>
                <a:latin typeface="Andale Mono"/>
                <a:cs typeface="Andale Mono"/>
              </a:rPr>
              <a:t>?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Action=</a:t>
            </a:r>
            <a:r>
              <a:rPr lang="en-US" b="1" dirty="0" err="1" smtClean="0">
                <a:solidFill>
                  <a:srgbClr val="003399"/>
                </a:solidFill>
                <a:latin typeface="Andale Mono"/>
                <a:cs typeface="Andale Mono"/>
              </a:rPr>
              <a:t>StartSurvey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&amp;SurveyName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=</a:t>
            </a:r>
            <a:r>
              <a:rPr lang="en-US" b="1" i="1" dirty="0" err="1" smtClean="0">
                <a:solidFill>
                  <a:srgbClr val="003399"/>
                </a:solidFill>
                <a:latin typeface="Andale Mono"/>
                <a:cs typeface="Andale Mono"/>
              </a:rPr>
              <a:t>yoursurvey</a:t>
            </a:r>
            <a:endParaRPr lang="en-US" b="1" i="1" dirty="0">
              <a:solidFill>
                <a:srgbClr val="003399"/>
              </a:solidFill>
              <a:latin typeface="Andale Mono"/>
              <a:cs typeface="Andale Mono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54474" y="1958643"/>
            <a:ext cx="162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ndale Mono"/>
                <a:cs typeface="Andale Mono"/>
              </a:rPr>
              <a:t>&amp;Test</a:t>
            </a:r>
            <a:r>
              <a:rPr lang="en-US" b="1" dirty="0" smtClean="0">
                <a:solidFill>
                  <a:srgbClr val="FF0000"/>
                </a:solidFill>
                <a:latin typeface="Andale Mono"/>
                <a:cs typeface="Andale Mono"/>
              </a:rPr>
              <a:t>=</a:t>
            </a:r>
            <a:r>
              <a:rPr lang="en-US" b="1" i="1" dirty="0" smtClean="0">
                <a:solidFill>
                  <a:schemeClr val="accent5"/>
                </a:solidFill>
                <a:latin typeface="Andale Mono"/>
                <a:cs typeface="Andale Mono"/>
              </a:rPr>
              <a:t>true</a:t>
            </a:r>
            <a:endParaRPr lang="en-US" b="1" i="1" dirty="0">
              <a:solidFill>
                <a:schemeClr val="accent5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251975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3399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L -2.22222E-6 0.3393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3" grpId="0"/>
      <p:bldP spid="24" grpId="0"/>
      <p:bldP spid="31" grpId="0"/>
      <p:bldP spid="18" grpId="0"/>
      <p:bldP spid="22" grpId="0"/>
      <p:bldP spid="22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4323" y="1553648"/>
            <a:ext cx="8097341" cy="929908"/>
          </a:xfrm>
          <a:prstGeom prst="rect">
            <a:avLst/>
          </a:prstGeom>
          <a:solidFill>
            <a:srgbClr val="C9F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anatomy of Survey Link </a:t>
            </a:r>
            <a:br>
              <a:rPr lang="en-US" dirty="0" smtClean="0"/>
            </a:br>
            <a:r>
              <a:rPr lang="en-US" dirty="0" smtClean="0">
                <a:latin typeface="Arial"/>
                <a:cs typeface="Arial"/>
              </a:rPr>
              <a:t>3. Individual links for each respondent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4745" y="1677295"/>
            <a:ext cx="660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ndale Mono"/>
                <a:cs typeface="Andale Mono"/>
              </a:rPr>
              <a:t>http://</a:t>
            </a:r>
            <a:r>
              <a:rPr lang="en-US" b="1" i="1" dirty="0" err="1">
                <a:latin typeface="Andale Mono"/>
                <a:cs typeface="Andale Mono"/>
              </a:rPr>
              <a:t>servername</a:t>
            </a:r>
            <a:r>
              <a:rPr lang="en-US" b="1" dirty="0">
                <a:latin typeface="Andale Mono"/>
                <a:cs typeface="Andale Mono"/>
              </a:rPr>
              <a:t>/</a:t>
            </a:r>
            <a:r>
              <a:rPr lang="en-US" b="1" dirty="0" err="1">
                <a:latin typeface="Andale Mono"/>
                <a:cs typeface="Andale Mono"/>
              </a:rPr>
              <a:t>webprod</a:t>
            </a:r>
            <a:r>
              <a:rPr lang="en-US" b="1" dirty="0">
                <a:latin typeface="Andale Mono"/>
                <a:cs typeface="Andale Mono"/>
              </a:rPr>
              <a:t>/</a:t>
            </a:r>
            <a:r>
              <a:rPr lang="en-US" b="1" dirty="0" err="1">
                <a:latin typeface="Andale Mono"/>
                <a:cs typeface="Andale Mono"/>
              </a:rPr>
              <a:t>cgi</a:t>
            </a:r>
            <a:r>
              <a:rPr lang="en-US" b="1" dirty="0">
                <a:latin typeface="Andale Mono"/>
                <a:cs typeface="Andale Mono"/>
              </a:rPr>
              <a:t>-bin/</a:t>
            </a:r>
            <a:r>
              <a:rPr lang="en-US" b="1" dirty="0" err="1">
                <a:latin typeface="Andale Mono"/>
                <a:cs typeface="Andale Mono"/>
              </a:rPr>
              <a:t>AskiaExt.dll</a:t>
            </a:r>
            <a:endParaRPr lang="en-US" b="1" i="1" dirty="0" smtClean="0">
              <a:latin typeface="Andale Mono"/>
              <a:cs typeface="Andale Mon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745" y="1948366"/>
            <a:ext cx="2262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ndale Mono"/>
                <a:cs typeface="Andale Mono"/>
              </a:rPr>
              <a:t>?Action=</a:t>
            </a:r>
            <a:r>
              <a:rPr lang="en-US" b="1" dirty="0" err="1" smtClean="0">
                <a:solidFill>
                  <a:schemeClr val="accent5"/>
                </a:solidFill>
                <a:latin typeface="Andale Mono"/>
                <a:cs typeface="Andale Mono"/>
              </a:rPr>
              <a:t>DoPanel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10091" y="1948366"/>
            <a:ext cx="2175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&amp;</a:t>
            </a:r>
            <a:r>
              <a:rPr lang="en-US" b="1" dirty="0" err="1">
                <a:solidFill>
                  <a:srgbClr val="DF4335"/>
                </a:solidFill>
                <a:latin typeface="Andale Mono"/>
                <a:cs typeface="Andale Mono"/>
              </a:rPr>
              <a:t>PanelId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=</a:t>
            </a:r>
            <a:r>
              <a:rPr lang="en-US" b="1" i="1" dirty="0">
                <a:solidFill>
                  <a:schemeClr val="accent6"/>
                </a:solidFill>
                <a:latin typeface="Andale Mono"/>
                <a:cs typeface="Andale Mono"/>
              </a:rPr>
              <a:t>value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33446" y="1948366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Andale Mono"/>
                <a:cs typeface="Andale Mono"/>
              </a:rPr>
              <a:t>&amp;</a:t>
            </a:r>
            <a:r>
              <a:rPr lang="en-US" b="1" dirty="0" err="1">
                <a:solidFill>
                  <a:schemeClr val="accent1"/>
                </a:solidFill>
                <a:latin typeface="Andale Mono"/>
                <a:cs typeface="Andale Mono"/>
              </a:rPr>
              <a:t>SurveyName</a:t>
            </a:r>
            <a:r>
              <a:rPr lang="en-US" b="1" dirty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b="1" i="1" dirty="0">
                <a:solidFill>
                  <a:srgbClr val="33A02C"/>
                </a:solidFill>
                <a:latin typeface="Andale Mono"/>
                <a:cs typeface="Andale Mono"/>
              </a:rPr>
              <a:t>your-survey</a:t>
            </a:r>
            <a:endParaRPr lang="en-US" dirty="0">
              <a:solidFill>
                <a:srgbClr val="33A02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4223" y="2690299"/>
            <a:ext cx="2892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 core URL is the same as before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8223" y="2690299"/>
            <a:ext cx="3887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Action=</a:t>
            </a:r>
            <a:r>
              <a:rPr lang="en-US" b="1" dirty="0" err="1" smtClean="0">
                <a:solidFill>
                  <a:srgbClr val="00B9F2"/>
                </a:solidFill>
                <a:latin typeface="Arial"/>
                <a:cs typeface="Arial"/>
              </a:rPr>
              <a:t>DoPanel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(not </a:t>
            </a:r>
            <a:r>
              <a:rPr lang="en-US" dirty="0" err="1" smtClean="0">
                <a:latin typeface="Arial"/>
                <a:cs typeface="Arial"/>
              </a:rPr>
              <a:t>SurveyStart</a:t>
            </a:r>
            <a:r>
              <a:rPr lang="en-US" dirty="0" smtClean="0">
                <a:latin typeface="Arial"/>
                <a:cs typeface="Arial"/>
              </a:rPr>
              <a:t>)</a:t>
            </a:r>
          </a:p>
          <a:p>
            <a:r>
              <a:rPr lang="en-US" dirty="0" smtClean="0">
                <a:latin typeface="Arial"/>
                <a:cs typeface="Arial"/>
              </a:rPr>
              <a:t>Directs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smtClean="0">
                <a:latin typeface="Arial"/>
                <a:cs typeface="Arial"/>
              </a:rPr>
              <a:t> to start the interview and link it to the sample list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44223" y="3752003"/>
            <a:ext cx="2427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>
                <a:latin typeface="Arial"/>
                <a:cs typeface="Arial"/>
              </a:rPr>
              <a:t>SurveyName</a:t>
            </a:r>
            <a:r>
              <a:rPr lang="en-US" b="1" dirty="0">
                <a:latin typeface="Arial"/>
                <a:cs typeface="Arial"/>
              </a:rPr>
              <a:t>=</a:t>
            </a:r>
          </a:p>
          <a:p>
            <a:r>
              <a:rPr lang="en-US" dirty="0">
                <a:latin typeface="Arial"/>
                <a:cs typeface="Arial"/>
              </a:rPr>
              <a:t>Tells </a:t>
            </a:r>
            <a:r>
              <a:rPr lang="en-US" dirty="0" err="1">
                <a:latin typeface="Arial"/>
                <a:cs typeface="Arial"/>
              </a:rPr>
              <a:t>Askia</a:t>
            </a:r>
            <a:r>
              <a:rPr lang="en-US" dirty="0">
                <a:latin typeface="Arial"/>
                <a:cs typeface="Arial"/>
              </a:rPr>
              <a:t> which survey to start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398224" y="3752003"/>
            <a:ext cx="34334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Panelid</a:t>
            </a:r>
            <a:r>
              <a:rPr lang="en-US" b="1" dirty="0" smtClean="0">
                <a:latin typeface="Arial"/>
                <a:cs typeface="Arial"/>
              </a:rPr>
              <a:t>=</a:t>
            </a:r>
          </a:p>
          <a:p>
            <a:r>
              <a:rPr lang="en-US" dirty="0" smtClean="0">
                <a:latin typeface="Arial"/>
                <a:cs typeface="Arial"/>
              </a:rPr>
              <a:t>Tells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smtClean="0">
                <a:latin typeface="Arial"/>
                <a:cs typeface="Arial"/>
              </a:rPr>
              <a:t> the respondent’s ID for this interview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4745" y="4977981"/>
            <a:ext cx="77944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http://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show.askia.com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WebProd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cgi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-bin/</a:t>
            </a:r>
            <a:r>
              <a:rPr lang="en-US" sz="1500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AskiaExt.dll?Action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sz="1500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DoPanel</a:t>
            </a: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/>
            </a:r>
            <a:b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</a:b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>&amp;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Survey=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LLXCGMWWUIQCQOKT&amp;PanelId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>LLXCGMWWUIQCQOT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@FFMFVYWXVWDDXCPI</a:t>
            </a:r>
            <a:endParaRPr lang="en-US" sz="1500" b="1" i="1" dirty="0">
              <a:solidFill>
                <a:schemeClr val="accent1"/>
              </a:solidFill>
              <a:latin typeface="Andale Mono"/>
              <a:cs typeface="Andale Mono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32" name="Right Arrow 31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864745" y="5852061"/>
            <a:ext cx="7241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8"/>
              </a:spcBef>
            </a:pPr>
            <a:r>
              <a:rPr lang="en-US" b="1" dirty="0" err="1" smtClean="0">
                <a:solidFill>
                  <a:srgbClr val="00B9F2"/>
                </a:solidFill>
                <a:latin typeface="Arial"/>
                <a:cs typeface="Arial"/>
              </a:rPr>
              <a:t>DoPanel</a:t>
            </a:r>
            <a:r>
              <a:rPr lang="en-US" dirty="0" smtClean="0">
                <a:latin typeface="Arial"/>
                <a:cs typeface="Arial"/>
              </a:rPr>
              <a:t> links are usually generated by CCA and are automatically encrypted into a 16-character string, to increase security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2806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3.33333E-6 0.4773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0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31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714323" y="1522075"/>
            <a:ext cx="8097341" cy="939180"/>
          </a:xfrm>
          <a:prstGeom prst="rect">
            <a:avLst/>
          </a:prstGeom>
          <a:solidFill>
            <a:srgbClr val="C9F2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links when working with external panels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4745" y="1522074"/>
            <a:ext cx="6607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http://</a:t>
            </a:r>
            <a:r>
              <a:rPr lang="en-US" b="1" i="1" dirty="0" err="1">
                <a:solidFill>
                  <a:srgbClr val="003399"/>
                </a:solidFill>
                <a:latin typeface="Andale Mono"/>
                <a:cs typeface="Andale Mono"/>
              </a:rPr>
              <a:t>servername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/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webprod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/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cgi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-bin/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AskiaExt.dll</a:t>
            </a:r>
            <a:endParaRPr lang="en-US" b="1" i="1" dirty="0" smtClean="0">
              <a:solidFill>
                <a:srgbClr val="003399"/>
              </a:solidFill>
              <a:latin typeface="Andale Mono"/>
              <a:cs typeface="Andale Mono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4745" y="1793145"/>
            <a:ext cx="337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F4335"/>
                </a:solidFill>
                <a:latin typeface="Andale Mono"/>
                <a:cs typeface="Andale Mono"/>
              </a:rPr>
              <a:t>?Action=</a:t>
            </a:r>
            <a:r>
              <a:rPr lang="en-US" b="1" dirty="0" err="1" smtClean="0">
                <a:solidFill>
                  <a:schemeClr val="accent5"/>
                </a:solidFill>
                <a:latin typeface="Andale Mono"/>
                <a:cs typeface="Andale Mono"/>
              </a:rPr>
              <a:t>DoExternalPanel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35119" y="2091922"/>
            <a:ext cx="300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F4335"/>
                </a:solidFill>
                <a:latin typeface="Andale Mono"/>
                <a:cs typeface="Andale Mono"/>
              </a:rPr>
              <a:t>&amp;</a:t>
            </a:r>
            <a:r>
              <a:rPr lang="en-US" b="1" dirty="0" err="1" smtClean="0">
                <a:solidFill>
                  <a:srgbClr val="DF4335"/>
                </a:solidFill>
                <a:latin typeface="Andale Mono"/>
                <a:cs typeface="Andale Mono"/>
              </a:rPr>
              <a:t>BrokerPanelId</a:t>
            </a:r>
            <a:r>
              <a:rPr lang="en-US" b="1" dirty="0">
                <a:solidFill>
                  <a:srgbClr val="DF4335"/>
                </a:solidFill>
                <a:latin typeface="Andale Mono"/>
                <a:cs typeface="Andale Mono"/>
              </a:rPr>
              <a:t>=</a:t>
            </a:r>
            <a:r>
              <a:rPr lang="en-US" b="1" i="1" dirty="0">
                <a:solidFill>
                  <a:srgbClr val="8DC63F"/>
                </a:solidFill>
                <a:latin typeface="Andale Mono"/>
                <a:cs typeface="Andale Mono"/>
              </a:rPr>
              <a:t>value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51974" y="179262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&amp;</a:t>
            </a:r>
            <a:r>
              <a:rPr lang="en-US" b="1" dirty="0" err="1">
                <a:solidFill>
                  <a:srgbClr val="003399"/>
                </a:solidFill>
                <a:latin typeface="Andale Mono"/>
                <a:cs typeface="Andale Mono"/>
              </a:rPr>
              <a:t>SurveyName</a:t>
            </a:r>
            <a:r>
              <a:rPr lang="en-US" b="1" dirty="0">
                <a:solidFill>
                  <a:srgbClr val="003399"/>
                </a:solidFill>
                <a:latin typeface="Andale Mono"/>
                <a:cs typeface="Andale Mono"/>
              </a:rPr>
              <a:t>=</a:t>
            </a:r>
            <a:r>
              <a:rPr lang="en-US" b="1" i="1" dirty="0">
                <a:solidFill>
                  <a:srgbClr val="003399"/>
                </a:solidFill>
                <a:latin typeface="Andale Mono"/>
                <a:cs typeface="Andale Mono"/>
              </a:rPr>
              <a:t>your-survey</a:t>
            </a:r>
            <a:endParaRPr lang="en-US" dirty="0">
              <a:solidFill>
                <a:srgbClr val="003399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4223" y="2535078"/>
            <a:ext cx="2892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The core URL is the same as before</a:t>
            </a:r>
            <a:endParaRPr lang="en-US" dirty="0">
              <a:latin typeface="Arial"/>
              <a:cs typeface="Arial"/>
            </a:endParaRPr>
          </a:p>
          <a:p>
            <a:endParaRPr lang="en-US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98223" y="2535078"/>
            <a:ext cx="3887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Action=</a:t>
            </a:r>
            <a:r>
              <a:rPr lang="en-US" b="1" dirty="0" err="1" smtClean="0">
                <a:solidFill>
                  <a:schemeClr val="accent5"/>
                </a:solidFill>
                <a:latin typeface="Arial"/>
                <a:cs typeface="Arial"/>
              </a:rPr>
              <a:t>DoExternalPanel</a:t>
            </a:r>
            <a:endParaRPr lang="en-US" dirty="0" smtClean="0">
              <a:solidFill>
                <a:schemeClr val="accent5"/>
              </a:solidFill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Special survey start action to use when working with an external panel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44223" y="3540338"/>
            <a:ext cx="31911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Broker=</a:t>
            </a:r>
            <a:r>
              <a:rPr lang="en-US" b="1" i="1" dirty="0" smtClean="0">
                <a:solidFill>
                  <a:schemeClr val="accent6"/>
                </a:solidFill>
                <a:latin typeface="Arial"/>
                <a:cs typeface="Arial"/>
              </a:rPr>
              <a:t>company</a:t>
            </a:r>
            <a:endParaRPr lang="en-US" b="1" i="1" dirty="0">
              <a:solidFill>
                <a:schemeClr val="accent6"/>
              </a:solidFill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A name or code to identify the each panel, as you may have more than one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98224" y="3540338"/>
            <a:ext cx="3433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Arial"/>
                <a:cs typeface="Arial"/>
              </a:rPr>
              <a:t>BrokerPanelId</a:t>
            </a:r>
            <a:r>
              <a:rPr lang="en-US" b="1" dirty="0" smtClean="0">
                <a:latin typeface="Arial"/>
                <a:cs typeface="Arial"/>
              </a:rPr>
              <a:t>=</a:t>
            </a:r>
            <a:r>
              <a:rPr lang="en-US" b="1" i="1" dirty="0" smtClean="0">
                <a:solidFill>
                  <a:srgbClr val="8DC63F"/>
                </a:solidFill>
                <a:latin typeface="Arial"/>
                <a:cs typeface="Arial"/>
              </a:rPr>
              <a:t>value</a:t>
            </a:r>
          </a:p>
          <a:p>
            <a:r>
              <a:rPr lang="en-US" dirty="0" smtClean="0">
                <a:latin typeface="Arial"/>
                <a:cs typeface="Arial"/>
              </a:rPr>
              <a:t>Unique identify for each </a:t>
            </a:r>
            <a:r>
              <a:rPr lang="en-US" dirty="0" err="1" smtClean="0">
                <a:latin typeface="Arial"/>
                <a:cs typeface="Arial"/>
              </a:rPr>
              <a:t>panellist</a:t>
            </a:r>
            <a:r>
              <a:rPr lang="en-US" dirty="0" smtClean="0">
                <a:latin typeface="Arial"/>
                <a:cs typeface="Arial"/>
              </a:rPr>
              <a:t> – the panel company will complete this on their side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64745" y="4963870"/>
            <a:ext cx="77944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http://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show.askia.com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WebProd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/</a:t>
            </a:r>
            <a:r>
              <a:rPr lang="en-US" sz="1500" dirty="0" err="1">
                <a:solidFill>
                  <a:schemeClr val="accent1"/>
                </a:solidFill>
                <a:latin typeface="Andale Mono"/>
                <a:cs typeface="Andale Mono"/>
              </a:rPr>
              <a:t>cgi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-bin/</a:t>
            </a:r>
            <a:r>
              <a:rPr lang="en-US" sz="1500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AskiaExt.dll?Action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=</a:t>
            </a:r>
            <a:r>
              <a:rPr lang="en-US" sz="1500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DoPanel</a:t>
            </a: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/>
            </a:r>
            <a:b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</a:b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>&amp;</a:t>
            </a:r>
            <a:r>
              <a:rPr lang="en-US" sz="1500" dirty="0">
                <a:solidFill>
                  <a:schemeClr val="accent1"/>
                </a:solidFill>
                <a:latin typeface="Andale Mono"/>
                <a:cs typeface="Andale Mono"/>
              </a:rPr>
              <a:t>Survey</a:t>
            </a:r>
            <a:r>
              <a:rPr lang="en-US" sz="1500" dirty="0" smtClean="0">
                <a:solidFill>
                  <a:schemeClr val="accent1"/>
                </a:solidFill>
                <a:latin typeface="Andale Mono"/>
                <a:cs typeface="Andale Mono"/>
              </a:rPr>
              <a:t>=J321322-1213&amp;BrokerPanelId=</a:t>
            </a:r>
            <a:r>
              <a:rPr lang="en-US" sz="1500" i="1" dirty="0" err="1" smtClean="0">
                <a:solidFill>
                  <a:schemeClr val="accent1"/>
                </a:solidFill>
                <a:latin typeface="Andale Mono"/>
                <a:cs typeface="Andale Mono"/>
              </a:rPr>
              <a:t>your_own_panellist_ID_here</a:t>
            </a:r>
            <a:endParaRPr lang="en-US" sz="1500" b="1" i="1" dirty="0">
              <a:solidFill>
                <a:schemeClr val="accent1"/>
              </a:solidFill>
              <a:latin typeface="Andale Mono"/>
              <a:cs typeface="Andale Mono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32" name="Right Arrow 31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714324" y="5739173"/>
            <a:ext cx="8166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8"/>
              </a:spcBef>
            </a:pPr>
            <a:r>
              <a:rPr lang="en-US" dirty="0" smtClean="0">
                <a:latin typeface="Arial"/>
                <a:cs typeface="Arial"/>
              </a:rPr>
              <a:t>This is an example of a model link that you would give to the panel provider, for them to use to generate survey links populated with their own </a:t>
            </a:r>
            <a:r>
              <a:rPr lang="en-US" dirty="0" err="1" smtClean="0">
                <a:latin typeface="Arial"/>
                <a:cs typeface="Arial"/>
              </a:rPr>
              <a:t>panellist</a:t>
            </a:r>
            <a:r>
              <a:rPr lang="en-US" dirty="0" smtClean="0">
                <a:latin typeface="Arial"/>
                <a:cs typeface="Arial"/>
              </a:rPr>
              <a:t> IDs.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4745" y="2091922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F4335"/>
                </a:solidFill>
                <a:latin typeface="Andale Mono"/>
                <a:cs typeface="Andale Mono"/>
              </a:rPr>
              <a:t>&amp;Broker=</a:t>
            </a:r>
            <a:r>
              <a:rPr lang="en-US" b="1" i="1" dirty="0" smtClean="0">
                <a:solidFill>
                  <a:schemeClr val="accent6"/>
                </a:solidFill>
                <a:latin typeface="Andale Mono"/>
                <a:cs typeface="Andale Mono"/>
              </a:rPr>
              <a:t>company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79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10066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F7F7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3.33333E-6 0.4773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0" grpId="0"/>
      <p:bldP spid="19" grpId="0"/>
      <p:bldP spid="20" grpId="0"/>
      <p:bldP spid="21" grpId="0"/>
      <p:bldP spid="23" grpId="0"/>
      <p:bldP spid="24" grpId="0"/>
      <p:bldP spid="25" grpId="0"/>
      <p:bldP spid="26" grpId="0"/>
      <p:bldP spid="31" grpId="0"/>
      <p:bldP spid="3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Agenda: all field modes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2930753"/>
              </p:ext>
            </p:extLst>
          </p:nvPr>
        </p:nvGraphicFramePr>
        <p:xfrm>
          <a:off x="751312" y="1600200"/>
          <a:ext cx="7786175" cy="5066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074"/>
                <a:gridCol w="1195980"/>
                <a:gridCol w="3967107"/>
                <a:gridCol w="130301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="0" dirty="0" smtClean="0">
                          <a:latin typeface="Arial"/>
                          <a:cs typeface="Arial"/>
                        </a:rPr>
                        <a:t>Start time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 smtClean="0">
                          <a:latin typeface="Arial"/>
                          <a:cs typeface="Arial"/>
                        </a:rPr>
                        <a:t>Session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b="0" dirty="0" smtClean="0">
                          <a:latin typeface="Arial"/>
                          <a:cs typeface="Arial"/>
                        </a:rPr>
                        <a:t>Details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b="0" dirty="0" smtClean="0">
                          <a:latin typeface="Arial"/>
                          <a:cs typeface="Arial"/>
                        </a:rPr>
                        <a:t>Modes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09:00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301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302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b="1" i="0" u="none" strike="noStrike" dirty="0" err="1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Askia</a:t>
                      </a: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 Field 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Setting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 up a survey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Arial"/>
                          <a:cs typeface="Arial"/>
                        </a:rPr>
                        <a:t>10:15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  <a:cs typeface="Arial"/>
                        </a:rPr>
                        <a:t>Short</a:t>
                      </a:r>
                      <a:r>
                        <a:rPr lang="en-GB" sz="1800" b="0" i="0" u="none" strike="noStrike" baseline="0" dirty="0" smtClean="0">
                          <a:solidFill>
                            <a:schemeClr val="tx2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GB" sz="1800" b="0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  <a:cs typeface="Arial"/>
                        </a:rPr>
                        <a:t>break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10:30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303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Preparing </a:t>
                      </a:r>
                      <a:r>
                        <a:rPr lang="en-GB" sz="1800" b="1" i="0" u="none" strike="noStrike" baseline="0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projects for fieldwork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Web survey operations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solidFill>
                            <a:srgbClr val="952289"/>
                          </a:solidFill>
                          <a:latin typeface="Arial"/>
                          <a:cs typeface="Arial"/>
                        </a:rPr>
                        <a:t>12:00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dirty="0" smtClean="0">
                          <a:solidFill>
                            <a:srgbClr val="952289"/>
                          </a:solidFill>
                          <a:effectLst/>
                          <a:latin typeface="Arial"/>
                          <a:cs typeface="Arial"/>
                        </a:rPr>
                        <a:t>Lunch break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13:15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305</a:t>
                      </a:r>
                      <a:b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</a:b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306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307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CATI and CAPI operations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Quotas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Call-back and dialling methods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solidFill>
                            <a:srgbClr val="952289"/>
                          </a:solidFill>
                          <a:latin typeface="Arial"/>
                          <a:cs typeface="Arial"/>
                        </a:rPr>
                        <a:t>14:45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952289"/>
                          </a:solidFill>
                          <a:effectLst/>
                          <a:latin typeface="Arial"/>
                          <a:cs typeface="Arial"/>
                        </a:rPr>
                        <a:t>Short break</a:t>
                      </a: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latin typeface="Arial"/>
                          <a:cs typeface="Arial"/>
                        </a:rPr>
                        <a:t>15:00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308 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b="0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309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Monitoring fieldwork activities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strike="noStrike" dirty="0" smtClean="0">
                          <a:solidFill>
                            <a:srgbClr val="003399"/>
                          </a:solidFill>
                          <a:effectLst/>
                          <a:latin typeface="Arial"/>
                          <a:cs typeface="Arial"/>
                        </a:rPr>
                        <a:t>Viewing, editing and coding results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Arial"/>
                          <a:cs typeface="Arial"/>
                        </a:rPr>
                        <a:t>16:30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  <a:latin typeface="Arial"/>
                          <a:cs typeface="Arial"/>
                        </a:rPr>
                        <a:t>Finish 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988385" y="1111728"/>
            <a:ext cx="52377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CATI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37158" y="1111728"/>
            <a:ext cx="543839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CAPI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11436" y="1111728"/>
            <a:ext cx="4983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Web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35857" y="1167320"/>
            <a:ext cx="1062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(TRACK </a:t>
            </a:r>
            <a:r>
              <a:rPr lang="en-US" sz="1400" dirty="0">
                <a:latin typeface="Arial"/>
                <a:cs typeface="Arial"/>
              </a:rPr>
              <a:t>1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48" name="Picture 47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97" y="431865"/>
            <a:ext cx="719999" cy="719999"/>
          </a:xfrm>
          <a:prstGeom prst="rect">
            <a:avLst/>
          </a:prstGeom>
        </p:spPr>
      </p:pic>
      <p:pic>
        <p:nvPicPr>
          <p:cNvPr id="49" name="Picture 48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68" y="431865"/>
            <a:ext cx="719999" cy="719999"/>
          </a:xfrm>
          <a:prstGeom prst="rect">
            <a:avLst/>
          </a:prstGeom>
        </p:spPr>
      </p:pic>
      <p:pic>
        <p:nvPicPr>
          <p:cNvPr id="50" name="Picture 49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343" y="431865"/>
            <a:ext cx="719999" cy="719999"/>
          </a:xfrm>
          <a:prstGeom prst="rect">
            <a:avLst/>
          </a:prstGeom>
        </p:spPr>
      </p:pic>
      <p:pic>
        <p:nvPicPr>
          <p:cNvPr id="53" name="Picture 52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822" y="4811077"/>
            <a:ext cx="287997" cy="287997"/>
          </a:xfrm>
          <a:prstGeom prst="rect">
            <a:avLst/>
          </a:prstGeom>
        </p:spPr>
      </p:pic>
      <p:pic>
        <p:nvPicPr>
          <p:cNvPr id="54" name="Picture 53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51" y="2011701"/>
            <a:ext cx="287997" cy="287997"/>
          </a:xfrm>
          <a:prstGeom prst="rect">
            <a:avLst/>
          </a:prstGeom>
        </p:spPr>
      </p:pic>
      <p:pic>
        <p:nvPicPr>
          <p:cNvPr id="55" name="Picture 54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481" y="2011701"/>
            <a:ext cx="287997" cy="287997"/>
          </a:xfrm>
          <a:prstGeom prst="rect">
            <a:avLst/>
          </a:prstGeom>
        </p:spPr>
      </p:pic>
      <p:pic>
        <p:nvPicPr>
          <p:cNvPr id="56" name="Picture 55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66" y="2011701"/>
            <a:ext cx="287997" cy="287997"/>
          </a:xfrm>
          <a:prstGeom prst="rect">
            <a:avLst/>
          </a:prstGeom>
        </p:spPr>
      </p:pic>
      <p:pic>
        <p:nvPicPr>
          <p:cNvPr id="57" name="Picture 56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235" y="2299698"/>
            <a:ext cx="287997" cy="287997"/>
          </a:xfrm>
          <a:prstGeom prst="rect">
            <a:avLst/>
          </a:prstGeom>
        </p:spPr>
      </p:pic>
      <p:pic>
        <p:nvPicPr>
          <p:cNvPr id="58" name="Picture 57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465" y="2299698"/>
            <a:ext cx="287997" cy="287997"/>
          </a:xfrm>
          <a:prstGeom prst="rect">
            <a:avLst/>
          </a:prstGeom>
        </p:spPr>
      </p:pic>
      <p:pic>
        <p:nvPicPr>
          <p:cNvPr id="59" name="Picture 58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350" y="2299698"/>
            <a:ext cx="287997" cy="287997"/>
          </a:xfrm>
          <a:prstGeom prst="rect">
            <a:avLst/>
          </a:prstGeom>
        </p:spPr>
      </p:pic>
      <p:pic>
        <p:nvPicPr>
          <p:cNvPr id="60" name="Picture 59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125" y="3094785"/>
            <a:ext cx="287997" cy="287997"/>
          </a:xfrm>
          <a:prstGeom prst="rect">
            <a:avLst/>
          </a:prstGeom>
        </p:spPr>
      </p:pic>
      <p:pic>
        <p:nvPicPr>
          <p:cNvPr id="61" name="Picture 60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355" y="3094785"/>
            <a:ext cx="287997" cy="287997"/>
          </a:xfrm>
          <a:prstGeom prst="rect">
            <a:avLst/>
          </a:prstGeom>
        </p:spPr>
      </p:pic>
      <p:pic>
        <p:nvPicPr>
          <p:cNvPr id="62" name="Picture 61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240" y="3094785"/>
            <a:ext cx="287997" cy="287997"/>
          </a:xfrm>
          <a:prstGeom prst="rect">
            <a:avLst/>
          </a:prstGeom>
        </p:spPr>
      </p:pic>
      <p:pic>
        <p:nvPicPr>
          <p:cNvPr id="64" name="Picture 63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339" y="3382782"/>
            <a:ext cx="287997" cy="287997"/>
          </a:xfrm>
          <a:prstGeom prst="rect">
            <a:avLst/>
          </a:prstGeom>
        </p:spPr>
      </p:pic>
      <p:pic>
        <p:nvPicPr>
          <p:cNvPr id="70" name="Picture 69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723" y="4235083"/>
            <a:ext cx="287997" cy="287997"/>
          </a:xfrm>
          <a:prstGeom prst="rect">
            <a:avLst/>
          </a:prstGeom>
        </p:spPr>
      </p:pic>
      <p:pic>
        <p:nvPicPr>
          <p:cNvPr id="72" name="Picture 71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838" y="4235083"/>
            <a:ext cx="287997" cy="287997"/>
          </a:xfrm>
          <a:prstGeom prst="rect">
            <a:avLst/>
          </a:prstGeom>
        </p:spPr>
      </p:pic>
      <p:pic>
        <p:nvPicPr>
          <p:cNvPr id="73" name="Picture 72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707" y="4523080"/>
            <a:ext cx="287997" cy="287997"/>
          </a:xfrm>
          <a:prstGeom prst="rect">
            <a:avLst/>
          </a:prstGeom>
        </p:spPr>
      </p:pic>
      <p:pic>
        <p:nvPicPr>
          <p:cNvPr id="74" name="Picture 73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937" y="4523080"/>
            <a:ext cx="287997" cy="287997"/>
          </a:xfrm>
          <a:prstGeom prst="rect">
            <a:avLst/>
          </a:prstGeom>
        </p:spPr>
      </p:pic>
      <p:pic>
        <p:nvPicPr>
          <p:cNvPr id="75" name="Picture 74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822" y="4523080"/>
            <a:ext cx="287997" cy="287997"/>
          </a:xfrm>
          <a:prstGeom prst="rect">
            <a:avLst/>
          </a:prstGeom>
        </p:spPr>
      </p:pic>
      <p:pic>
        <p:nvPicPr>
          <p:cNvPr id="76" name="Picture 75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51" y="5622225"/>
            <a:ext cx="287997" cy="287997"/>
          </a:xfrm>
          <a:prstGeom prst="rect">
            <a:avLst/>
          </a:prstGeom>
        </p:spPr>
      </p:pic>
      <p:pic>
        <p:nvPicPr>
          <p:cNvPr id="77" name="Picture 76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481" y="5622225"/>
            <a:ext cx="287997" cy="287997"/>
          </a:xfrm>
          <a:prstGeom prst="rect">
            <a:avLst/>
          </a:prstGeom>
        </p:spPr>
      </p:pic>
      <p:pic>
        <p:nvPicPr>
          <p:cNvPr id="78" name="Picture 77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66" y="5622225"/>
            <a:ext cx="287997" cy="287997"/>
          </a:xfrm>
          <a:prstGeom prst="rect">
            <a:avLst/>
          </a:prstGeom>
        </p:spPr>
      </p:pic>
      <p:pic>
        <p:nvPicPr>
          <p:cNvPr id="83" name="Picture 82" descr="fa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691" y="5910244"/>
            <a:ext cx="287997" cy="287997"/>
          </a:xfrm>
          <a:prstGeom prst="rect">
            <a:avLst/>
          </a:prstGeom>
        </p:spPr>
      </p:pic>
      <p:pic>
        <p:nvPicPr>
          <p:cNvPr id="84" name="Picture 83" descr="web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921" y="5910244"/>
            <a:ext cx="287997" cy="287997"/>
          </a:xfrm>
          <a:prstGeom prst="rect">
            <a:avLst/>
          </a:prstGeom>
        </p:spPr>
      </p:pic>
      <p:pic>
        <p:nvPicPr>
          <p:cNvPr id="85" name="Picture 84" descr="voice-pict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806" y="5910244"/>
            <a:ext cx="287997" cy="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07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305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Testing </a:t>
            </a:r>
          </a:p>
          <a:p>
            <a:pPr lvl="0"/>
            <a:r>
              <a:rPr lang="en-GB" dirty="0"/>
              <a:t>Going live with a project</a:t>
            </a:r>
          </a:p>
          <a:p>
            <a:r>
              <a:rPr lang="en-GB" dirty="0"/>
              <a:t>Activating sample lists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28650" y="1064414"/>
            <a:ext cx="5980059" cy="10808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CATI and CAPI survey operations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8" name="Right Arrow 7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68" y="422416"/>
            <a:ext cx="719999" cy="71999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763733" y="1182082"/>
            <a:ext cx="1787669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baseline="30000" dirty="0" smtClean="0">
                <a:solidFill>
                  <a:srgbClr val="F7941E"/>
                </a:solidFill>
                <a:latin typeface="MaxOT"/>
                <a:cs typeface="MaxOT"/>
              </a:rPr>
              <a:t>CATI and CAPI only</a:t>
            </a:r>
            <a:endParaRPr lang="en-US" sz="2000" dirty="0">
              <a:solidFill>
                <a:srgbClr val="F7941E"/>
              </a:solidFill>
              <a:latin typeface="MaxOT"/>
              <a:cs typeface="MaxOT"/>
            </a:endParaRPr>
          </a:p>
        </p:txBody>
      </p:sp>
      <p:pic>
        <p:nvPicPr>
          <p:cNvPr id="22" name="Picture 21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772" y="422416"/>
            <a:ext cx="719999" cy="7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6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306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Defining quotas</a:t>
            </a:r>
          </a:p>
          <a:p>
            <a:r>
              <a:rPr lang="en-GB" dirty="0"/>
              <a:t>Quota from sample list </a:t>
            </a:r>
            <a:endParaRPr lang="en-GB" dirty="0" smtClean="0"/>
          </a:p>
          <a:p>
            <a:r>
              <a:rPr lang="en-GB" dirty="0" smtClean="0"/>
              <a:t>Quota </a:t>
            </a:r>
            <a:r>
              <a:rPr lang="en-GB" dirty="0"/>
              <a:t>priorities</a:t>
            </a:r>
          </a:p>
          <a:p>
            <a:pPr lvl="0"/>
            <a:r>
              <a:rPr lang="en-GB" dirty="0"/>
              <a:t>Quota behaviour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Quotas</a:t>
            </a:r>
            <a:endParaRPr lang="en-GB" dirty="0"/>
          </a:p>
        </p:txBody>
      </p:sp>
      <p:pic>
        <p:nvPicPr>
          <p:cNvPr id="13" name="Picture 12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568" y="484061"/>
            <a:ext cx="719999" cy="71999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725828" y="1321643"/>
            <a:ext cx="1787669" cy="2975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i="1" baseline="30000" dirty="0" smtClean="0">
                <a:solidFill>
                  <a:srgbClr val="F7941E"/>
                </a:solidFill>
                <a:latin typeface="MaxOT"/>
                <a:cs typeface="MaxOT"/>
              </a:rPr>
              <a:t>CATI and WEB only </a:t>
            </a:r>
            <a:endParaRPr lang="en-US" sz="2000" dirty="0">
              <a:solidFill>
                <a:srgbClr val="F7941E"/>
              </a:solidFill>
              <a:latin typeface="MaxOT"/>
              <a:cs typeface="MaxOT"/>
            </a:endParaRPr>
          </a:p>
        </p:txBody>
      </p:sp>
      <p:pic>
        <p:nvPicPr>
          <p:cNvPr id="15" name="Picture 14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772" y="484061"/>
            <a:ext cx="719999" cy="7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84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384419" y="3801412"/>
            <a:ext cx="2136556" cy="1311883"/>
            <a:chOff x="5037208" y="3798002"/>
            <a:chExt cx="2136556" cy="1311883"/>
          </a:xfrm>
        </p:grpSpPr>
        <p:sp>
          <p:nvSpPr>
            <p:cNvPr id="16" name="Isosceles Triangle 15"/>
            <p:cNvSpPr/>
            <p:nvPr/>
          </p:nvSpPr>
          <p:spPr>
            <a:xfrm rot="19505220" flipV="1">
              <a:off x="5657766" y="3798002"/>
              <a:ext cx="546996" cy="402771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37208" y="4172711"/>
              <a:ext cx="2136556" cy="93717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If cell target not reached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quota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4861" y="1236876"/>
            <a:ext cx="53601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Quota by Gender: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50% male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50% female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63849" y="2009762"/>
            <a:ext cx="3221934" cy="529122"/>
          </a:xfrm>
          <a:prstGeom prst="rect">
            <a:avLst/>
          </a:prstGeom>
          <a:solidFill>
            <a:srgbClr val="F79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Start interview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163849" y="2531691"/>
            <a:ext cx="3221934" cy="720434"/>
            <a:chOff x="2816638" y="2543222"/>
            <a:chExt cx="3221934" cy="720434"/>
          </a:xfrm>
        </p:grpSpPr>
        <p:sp>
          <p:nvSpPr>
            <p:cNvPr id="14" name="Isosceles Triangle 13"/>
            <p:cNvSpPr/>
            <p:nvPr/>
          </p:nvSpPr>
          <p:spPr>
            <a:xfrm flipV="1">
              <a:off x="4225081" y="2543222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816638" y="2734534"/>
              <a:ext cx="3221934" cy="529122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Ask Gender question 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60979" y="3801412"/>
            <a:ext cx="2136556" cy="1289109"/>
            <a:chOff x="2113768" y="3798002"/>
            <a:chExt cx="2136556" cy="1289109"/>
          </a:xfrm>
        </p:grpSpPr>
        <p:sp>
          <p:nvSpPr>
            <p:cNvPr id="17" name="Isosceles Triangle 16"/>
            <p:cNvSpPr/>
            <p:nvPr/>
          </p:nvSpPr>
          <p:spPr>
            <a:xfrm rot="2094780" flipH="1" flipV="1">
              <a:off x="2655161" y="3798002"/>
              <a:ext cx="546996" cy="402771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13768" y="4149937"/>
              <a:ext cx="2136556" cy="93717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If cell target reached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3163849" y="3243270"/>
            <a:ext cx="3221934" cy="751894"/>
            <a:chOff x="2816638" y="3239860"/>
            <a:chExt cx="3221934" cy="751894"/>
          </a:xfrm>
        </p:grpSpPr>
        <p:sp>
          <p:nvSpPr>
            <p:cNvPr id="15" name="Isosceles Triangle 14"/>
            <p:cNvSpPr/>
            <p:nvPr/>
          </p:nvSpPr>
          <p:spPr>
            <a:xfrm flipV="1">
              <a:off x="4250324" y="3239860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16638" y="3462632"/>
              <a:ext cx="3221934" cy="529122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Check against quota cell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63849" y="5105462"/>
            <a:ext cx="3221934" cy="708527"/>
            <a:chOff x="2816638" y="5087111"/>
            <a:chExt cx="3221934" cy="708527"/>
          </a:xfrm>
          <a:solidFill>
            <a:schemeClr val="accent2"/>
          </a:solidFill>
        </p:grpSpPr>
        <p:sp>
          <p:nvSpPr>
            <p:cNvPr id="21" name="Rectangle 20"/>
            <p:cNvSpPr/>
            <p:nvPr/>
          </p:nvSpPr>
          <p:spPr>
            <a:xfrm>
              <a:off x="2816638" y="5266516"/>
              <a:ext cx="3221934" cy="52912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Continue interview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5502818" y="5087111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30" name="Right Arrow 29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Isosceles Triangle 35"/>
          <p:cNvSpPr/>
          <p:nvPr/>
        </p:nvSpPr>
        <p:spPr>
          <a:xfrm flipV="1">
            <a:off x="4597535" y="5809273"/>
            <a:ext cx="395998" cy="195364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27969" y="4293174"/>
            <a:ext cx="1333010" cy="1237933"/>
            <a:chOff x="1127969" y="4293174"/>
            <a:chExt cx="1333010" cy="1237933"/>
          </a:xfrm>
        </p:grpSpPr>
        <p:sp>
          <p:nvSpPr>
            <p:cNvPr id="18" name="Isosceles Triangle 17"/>
            <p:cNvSpPr/>
            <p:nvPr/>
          </p:nvSpPr>
          <p:spPr>
            <a:xfrm rot="5400000" flipH="1" flipV="1">
              <a:off x="2165298" y="4561081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4" descr="basic3-045.png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0902" y="4293174"/>
              <a:ext cx="714713" cy="71471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27969" y="5007887"/>
              <a:ext cx="101033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DF4335"/>
                  </a:solidFill>
                  <a:latin typeface="Arial"/>
                  <a:cs typeface="Arial"/>
                </a:rPr>
                <a:t>Stop interview</a:t>
              </a:r>
              <a:endParaRPr lang="en-US" sz="1400" dirty="0">
                <a:solidFill>
                  <a:srgbClr val="DF4335"/>
                </a:solidFill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119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nested quota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4861" y="1236876"/>
            <a:ext cx="27504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Quota </a:t>
            </a:r>
            <a:r>
              <a:rPr lang="en-US" sz="2000" b="1" dirty="0" smtClean="0">
                <a:solidFill>
                  <a:schemeClr val="accent5"/>
                </a:solidFill>
                <a:latin typeface="Arial"/>
                <a:cs typeface="Arial"/>
              </a:rPr>
              <a:t>Age</a:t>
            </a:r>
            <a:r>
              <a:rPr lang="en-US" sz="2000" dirty="0" smtClean="0">
                <a:solidFill>
                  <a:schemeClr val="accent5"/>
                </a:solidFill>
                <a:latin typeface="Arial"/>
                <a:cs typeface="Arial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by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Gender</a:t>
            </a:r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566600"/>
              </p:ext>
            </p:extLst>
          </p:nvPr>
        </p:nvGraphicFramePr>
        <p:xfrm>
          <a:off x="851646" y="1994647"/>
          <a:ext cx="655917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4380"/>
                <a:gridCol w="1977399"/>
                <a:gridCol w="1977398"/>
              </a:tblGrid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  <a:tabLst>
                          <a:tab pos="2509838" algn="r"/>
                        </a:tabLst>
                      </a:pP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Age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	</a:t>
                      </a: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Gender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Male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b="1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600" b="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Female</a:t>
                      </a:r>
                      <a:endParaRPr lang="en-GB" sz="16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18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-34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15.0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14.3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35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-64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24.9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25.5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65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+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9.2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11.2</a:t>
                      </a:r>
                      <a:r>
                        <a:rPr lang="en-GB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51646" y="3590080"/>
            <a:ext cx="3990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Arial"/>
                <a:cs typeface="Arial"/>
              </a:rPr>
              <a:t>England &amp; Wales, </a:t>
            </a:r>
            <a:r>
              <a:rPr lang="en-US" i="1" dirty="0" smtClean="0">
                <a:latin typeface="Arial"/>
                <a:cs typeface="Arial"/>
              </a:rPr>
              <a:t>2011 Census data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36" name="Right Arrow 35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0948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037208" y="4291055"/>
            <a:ext cx="2136556" cy="1311883"/>
            <a:chOff x="5037208" y="3798002"/>
            <a:chExt cx="2136556" cy="1311883"/>
          </a:xfrm>
        </p:grpSpPr>
        <p:sp>
          <p:nvSpPr>
            <p:cNvPr id="16" name="Isosceles Triangle 15"/>
            <p:cNvSpPr/>
            <p:nvPr/>
          </p:nvSpPr>
          <p:spPr>
            <a:xfrm rot="19505220" flipV="1">
              <a:off x="5657766" y="3798002"/>
              <a:ext cx="546996" cy="402771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037208" y="4172711"/>
              <a:ext cx="2136556" cy="93717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If cell target not reached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from sample list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4861" y="1236876"/>
            <a:ext cx="60445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Same quota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by Gender: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50% male 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Arial"/>
              </a:rPr>
              <a:t>and 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50% female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16638" y="3201632"/>
            <a:ext cx="3221934" cy="52912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Select sample record </a:t>
            </a:r>
            <a:b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don’t start interview)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113768" y="4291055"/>
            <a:ext cx="2136556" cy="1289109"/>
            <a:chOff x="2113768" y="3798002"/>
            <a:chExt cx="2136556" cy="1289109"/>
          </a:xfrm>
        </p:grpSpPr>
        <p:sp>
          <p:nvSpPr>
            <p:cNvPr id="17" name="Isosceles Triangle 16"/>
            <p:cNvSpPr/>
            <p:nvPr/>
          </p:nvSpPr>
          <p:spPr>
            <a:xfrm rot="2094780" flipH="1" flipV="1">
              <a:off x="2664298" y="3798002"/>
              <a:ext cx="546996" cy="402771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13768" y="4149937"/>
              <a:ext cx="2136556" cy="93717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If cell target reached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816638" y="3732913"/>
            <a:ext cx="3221934" cy="751894"/>
            <a:chOff x="2816638" y="3239860"/>
            <a:chExt cx="3221934" cy="751894"/>
          </a:xfrm>
        </p:grpSpPr>
        <p:sp>
          <p:nvSpPr>
            <p:cNvPr id="15" name="Isosceles Triangle 14"/>
            <p:cNvSpPr/>
            <p:nvPr/>
          </p:nvSpPr>
          <p:spPr>
            <a:xfrm flipV="1">
              <a:off x="4250324" y="3239860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816638" y="3462632"/>
              <a:ext cx="3221934" cy="529122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Check against quota cell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78614" y="5595105"/>
            <a:ext cx="3221934" cy="708527"/>
            <a:chOff x="4059742" y="5087111"/>
            <a:chExt cx="3221934" cy="708527"/>
          </a:xfrm>
        </p:grpSpPr>
        <p:sp>
          <p:nvSpPr>
            <p:cNvPr id="21" name="Rectangle 20"/>
            <p:cNvSpPr/>
            <p:nvPr/>
          </p:nvSpPr>
          <p:spPr>
            <a:xfrm>
              <a:off x="4059742" y="5266516"/>
              <a:ext cx="3221934" cy="52912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Arial"/>
                  <a:cs typeface="Arial"/>
                </a:rPr>
                <a:t>Start interview</a:t>
              </a:r>
              <a:endParaRPr lang="en-US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flipV="1">
              <a:off x="5502818" y="5087111"/>
              <a:ext cx="395998" cy="195364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" name="Elbow Connector 4"/>
          <p:cNvCxnSpPr>
            <a:stCxn id="19" idx="1"/>
            <a:endCxn id="13" idx="1"/>
          </p:cNvCxnSpPr>
          <p:nvPr/>
        </p:nvCxnSpPr>
        <p:spPr>
          <a:xfrm rot="10800000" flipH="1">
            <a:off x="2113768" y="3466193"/>
            <a:ext cx="702870" cy="1645384"/>
          </a:xfrm>
          <a:prstGeom prst="bentConnector3">
            <a:avLst>
              <a:gd name="adj1" fmla="val -172823"/>
            </a:avLst>
          </a:prstGeom>
          <a:ln w="38100" cmpd="sng">
            <a:solidFill>
              <a:schemeClr val="tx2">
                <a:lumMod val="60000"/>
                <a:lumOff val="40000"/>
              </a:schemeClr>
            </a:solidFill>
            <a:headEnd type="none"/>
            <a:tailEnd type="triangle" w="lg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734861" y="1897276"/>
            <a:ext cx="4960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Quota is checked directly from the sample </a:t>
            </a:r>
            <a:b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</a:b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– no need to 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ask</a:t>
            </a:r>
            <a:r>
              <a:rPr lang="en-US" sz="2000" dirty="0" smtClean="0">
                <a:solidFill>
                  <a:srgbClr val="000000"/>
                </a:solidFill>
                <a:latin typeface="Arial"/>
                <a:cs typeface="Arial"/>
              </a:rPr>
              <a:t> the question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23" name="Right Arrow 22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10950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controls provided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881420" y="1857780"/>
            <a:ext cx="2104840" cy="2104840"/>
          </a:xfrm>
          <a:prstGeom prst="ellipse">
            <a:avLst/>
          </a:prstGeom>
          <a:solidFill>
            <a:srgbClr val="F79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PRIORITY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Oval 4"/>
          <p:cNvSpPr/>
          <p:nvPr/>
        </p:nvSpPr>
        <p:spPr>
          <a:xfrm>
            <a:off x="5220480" y="1857780"/>
            <a:ext cx="2104840" cy="21048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BEHAVIOUR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6336" y="4369242"/>
            <a:ext cx="301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HOW QUICKLY THE SAMPLE IS RELEASED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8918" y="4369242"/>
            <a:ext cx="2916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WHAT TO DO IF THE TARGET IS REACHED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991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3651E-7 -3.13875E-6 L 0.10564 -3.13875E-6 " pathEditMode="relative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581 0 " pathEditMode="relative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6" grpId="1"/>
      <p:bldP spid="7" grpId="0"/>
      <p:bldP spid="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controls provided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6188064" y="1857780"/>
            <a:ext cx="2104840" cy="2104840"/>
          </a:xfrm>
          <a:prstGeom prst="ellipse">
            <a:avLst/>
          </a:prstGeom>
          <a:solidFill>
            <a:srgbClr val="DF43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BEHAVIOUR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76502" y="4369242"/>
            <a:ext cx="2916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WHAT TO DO IF THE TARGET IS REACHED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23" y="1562153"/>
            <a:ext cx="35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Automatic mode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35665" y="1977857"/>
            <a:ext cx="301324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Strict quota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Interview will always close</a:t>
            </a:r>
            <a:endParaRPr lang="en-US" i="1" baseline="300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4323" y="2928845"/>
            <a:ext cx="35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Manual mode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35665" y="3344549"/>
            <a:ext cx="301324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Relaxed quota</a:t>
            </a:r>
          </a:p>
          <a:p>
            <a:r>
              <a:rPr lang="en-US" dirty="0" smtClean="0">
                <a:latin typeface="Arial"/>
                <a:cs typeface="Arial"/>
              </a:rPr>
              <a:t>Interview will continue</a:t>
            </a:r>
            <a:endParaRPr lang="en-US" i="1" baseline="300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4323" y="4258550"/>
            <a:ext cx="35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Semi-automatic mode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5665" y="4674254"/>
            <a:ext cx="384552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>
                <a:latin typeface="Arial"/>
                <a:cs typeface="Arial"/>
              </a:rPr>
              <a:t>Interview continues but interviewer gets a warning message</a:t>
            </a:r>
          </a:p>
          <a:p>
            <a:pPr>
              <a:spcAft>
                <a:spcPts val="1200"/>
              </a:spcAft>
            </a:pPr>
            <a:r>
              <a:rPr lang="en-US" dirty="0" smtClean="0">
                <a:latin typeface="Arial"/>
                <a:cs typeface="Arial"/>
              </a:rPr>
              <a:t>Interviewer can choose whether to terminate</a:t>
            </a:r>
          </a:p>
          <a:p>
            <a:pPr>
              <a:spcAft>
                <a:spcPts val="1200"/>
              </a:spcAft>
            </a:pPr>
            <a:r>
              <a:rPr lang="en-US" i="1" dirty="0" smtClean="0">
                <a:latin typeface="Arial"/>
                <a:cs typeface="Arial"/>
              </a:rPr>
              <a:t>Only applies to </a:t>
            </a:r>
            <a:r>
              <a:rPr lang="en-US" i="1" cap="small" dirty="0" err="1" smtClean="0">
                <a:latin typeface="Arial"/>
                <a:cs typeface="Arial"/>
              </a:rPr>
              <a:t>capi</a:t>
            </a:r>
            <a:r>
              <a:rPr lang="en-US" i="1" cap="small" dirty="0" smtClean="0">
                <a:latin typeface="Arial"/>
                <a:cs typeface="Arial"/>
              </a:rPr>
              <a:t> </a:t>
            </a:r>
            <a:r>
              <a:rPr lang="en-US" i="1" dirty="0" smtClean="0">
                <a:latin typeface="Arial"/>
                <a:cs typeface="Arial"/>
              </a:rPr>
              <a:t>and </a:t>
            </a:r>
            <a:r>
              <a:rPr lang="en-US" i="1" cap="small" dirty="0" err="1" smtClean="0">
                <a:latin typeface="Arial"/>
                <a:cs typeface="Arial"/>
              </a:rPr>
              <a:t>cati</a:t>
            </a:r>
            <a:r>
              <a:rPr lang="en-US" i="1" cap="small" dirty="0" smtClean="0">
                <a:latin typeface="Arial"/>
                <a:cs typeface="Arial"/>
              </a:rPr>
              <a:t> </a:t>
            </a:r>
            <a:endParaRPr 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069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Quota controls provided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881420" y="1857780"/>
            <a:ext cx="2104840" cy="21048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PRIORITY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6336" y="4369242"/>
            <a:ext cx="301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HOW QUICKLY THE SAMPLE IS RELEASED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Oval 7"/>
          <p:cNvSpPr/>
          <p:nvPr/>
        </p:nvSpPr>
        <p:spPr>
          <a:xfrm>
            <a:off x="6188064" y="1857780"/>
            <a:ext cx="2104840" cy="21048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BEHAVIOUR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76502" y="4369242"/>
            <a:ext cx="2916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WHAT TO DO IF THE TARGET IS REACHED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756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608E-6 -2.0843E-6 L -0.1061 -2.0843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20889E-6 -4.60398E-6 L -0.1054 -4.60398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6946E-6 3.14961E-6 L -0.09769 3.14961E-6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93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09787 0 " pathEditMode="relative" ptsTypes="AA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8" grpId="0" animBg="1"/>
      <p:bldP spid="8" grpId="1" animBg="1"/>
      <p:bldP spid="9" grpId="0"/>
      <p:bldP spid="9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Quota controls provided</a:t>
            </a:r>
          </a:p>
        </p:txBody>
      </p:sp>
      <p:sp>
        <p:nvSpPr>
          <p:cNvPr id="4" name="Oval 3"/>
          <p:cNvSpPr/>
          <p:nvPr/>
        </p:nvSpPr>
        <p:spPr>
          <a:xfrm>
            <a:off x="987736" y="1857780"/>
            <a:ext cx="2104840" cy="210484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sz="2400" dirty="0" smtClean="0">
                <a:latin typeface="Arial"/>
                <a:cs typeface="Arial"/>
              </a:rPr>
              <a:t>PRIORITY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2652" y="4369242"/>
            <a:ext cx="3013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/>
                <a:cs typeface="Arial"/>
              </a:rPr>
              <a:t>HOW QUICKLY THE SAMPLE IS RELEASED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50104" y="1184359"/>
            <a:ext cx="3543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When quota from sample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1446" y="1695202"/>
            <a:ext cx="301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High </a:t>
            </a:r>
            <a:r>
              <a:rPr lang="en-US" i="1" baseline="30000" dirty="0" smtClean="0">
                <a:latin typeface="Arial"/>
                <a:cs typeface="Arial"/>
              </a:rPr>
              <a:t>CATI ONLY</a:t>
            </a:r>
            <a:endParaRPr lang="en-US" i="1" baseline="300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1446" y="2239943"/>
            <a:ext cx="301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Normal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1446" y="2784684"/>
            <a:ext cx="3013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Low </a:t>
            </a:r>
            <a:r>
              <a:rPr lang="en-US" i="1" baseline="30000" dirty="0" smtClean="0">
                <a:latin typeface="Arial"/>
                <a:cs typeface="Arial"/>
              </a:rPr>
              <a:t>CATI ONLY</a:t>
            </a:r>
            <a:endParaRPr lang="en-US" i="1" baseline="300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1446" y="3329424"/>
            <a:ext cx="3660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Blocked </a:t>
            </a:r>
            <a:r>
              <a:rPr lang="en-US" dirty="0" smtClean="0">
                <a:solidFill>
                  <a:schemeClr val="accent1"/>
                </a:solidFill>
                <a:latin typeface="Arial"/>
                <a:cs typeface="Arial"/>
              </a:rPr>
              <a:t>= this cell is closed off</a:t>
            </a:r>
            <a:endParaRPr lang="en-US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50105" y="4190154"/>
            <a:ext cx="2751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Option for all samples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71446" y="4647079"/>
            <a:ext cx="3808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Ignored  </a:t>
            </a:r>
            <a:r>
              <a:rPr lang="en-US" dirty="0" smtClean="0">
                <a:solidFill>
                  <a:srgbClr val="7F7F7F"/>
                </a:solidFill>
                <a:latin typeface="Arial"/>
                <a:cs typeface="Arial"/>
              </a:rPr>
              <a:t>= the priority option is </a:t>
            </a:r>
            <a:r>
              <a:rPr lang="en-US" b="1" dirty="0" smtClean="0">
                <a:solidFill>
                  <a:srgbClr val="7F7F7F"/>
                </a:solidFill>
                <a:latin typeface="Arial"/>
                <a:cs typeface="Arial"/>
              </a:rPr>
              <a:t>off</a:t>
            </a:r>
            <a:endParaRPr lang="en-US" dirty="0">
              <a:solidFill>
                <a:srgbClr val="7F7F7F"/>
              </a:solidFill>
              <a:latin typeface="Arial"/>
              <a:cs typeface="Arial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375326" y="6620988"/>
            <a:ext cx="711443" cy="207232"/>
            <a:chOff x="4397290" y="5770760"/>
            <a:chExt cx="1000844" cy="290018"/>
          </a:xfrm>
        </p:grpSpPr>
        <p:sp>
          <p:nvSpPr>
            <p:cNvPr id="17" name="Right Arrow 16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bg1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14323" y="5608372"/>
            <a:ext cx="7817817" cy="584776"/>
          </a:xfrm>
          <a:prstGeom prst="rect">
            <a:avLst/>
          </a:prstGeom>
          <a:solidFill>
            <a:srgbClr val="DF4335"/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chemeClr val="bg1"/>
                </a:solidFill>
                <a:latin typeface="Arial"/>
                <a:cs typeface="Arial"/>
              </a:rPr>
              <a:t>Askia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uses sophisticated predictive algorithms to balance the rate at which new sample is presented for </a:t>
            </a: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High</a:t>
            </a:r>
            <a:r>
              <a:rPr lang="en-US" sz="1600" smtClean="0">
                <a:solidFill>
                  <a:schemeClr val="bg1"/>
                </a:solidFill>
                <a:latin typeface="Arial"/>
                <a:cs typeface="Arial"/>
              </a:rPr>
              <a:t>, </a:t>
            </a:r>
            <a:r>
              <a:rPr lang="en-US" sz="1600" b="1" smtClean="0">
                <a:solidFill>
                  <a:schemeClr val="bg1"/>
                </a:solidFill>
                <a:latin typeface="Arial"/>
                <a:cs typeface="Arial"/>
              </a:rPr>
              <a:t>Normal </a:t>
            </a:r>
            <a:r>
              <a:rPr lang="en-US" sz="1600" smtClean="0">
                <a:solidFill>
                  <a:schemeClr val="bg1"/>
                </a:solidFill>
                <a:latin typeface="Arial"/>
                <a:cs typeface="Arial"/>
              </a:rPr>
              <a:t>and </a:t>
            </a:r>
            <a:r>
              <a:rPr lang="en-US" sz="1600" b="1" dirty="0" smtClean="0">
                <a:solidFill>
                  <a:schemeClr val="bg1"/>
                </a:solidFill>
                <a:latin typeface="Arial"/>
                <a:cs typeface="Arial"/>
              </a:rPr>
              <a:t>Low</a:t>
            </a:r>
            <a:r>
              <a:rPr lang="en-US" sz="1600" dirty="0" smtClean="0">
                <a:solidFill>
                  <a:schemeClr val="bg1"/>
                </a:solidFill>
                <a:latin typeface="Arial"/>
                <a:cs typeface="Arial"/>
              </a:rPr>
              <a:t> settings </a:t>
            </a:r>
            <a:endParaRPr lang="en-U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3037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xmlns:p14="http://schemas.microsoft.com/office/powerpoint/2010/main" spd="med" advClick="0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307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2240871"/>
            <a:ext cx="8137754" cy="393609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Call results</a:t>
            </a:r>
          </a:p>
          <a:p>
            <a:pPr lvl="0"/>
            <a:r>
              <a:rPr lang="en-GB" dirty="0" err="1"/>
              <a:t>Callback</a:t>
            </a:r>
            <a:r>
              <a:rPr lang="en-GB" dirty="0"/>
              <a:t> settings</a:t>
            </a:r>
          </a:p>
          <a:p>
            <a:pPr lvl="0">
              <a:buSzPct val="70000"/>
              <a:buFont typeface="Courier New"/>
              <a:buChar char="o"/>
            </a:pPr>
            <a:r>
              <a:rPr lang="en-GB" dirty="0"/>
              <a:t>Predictive and Progressive dialling modes </a:t>
            </a:r>
            <a:r>
              <a:rPr lang="en-GB" i="1" baseline="30000" dirty="0" smtClean="0">
                <a:solidFill>
                  <a:srgbClr val="F7941E"/>
                </a:solidFill>
              </a:rPr>
              <a:t>Dialler only</a:t>
            </a:r>
            <a:endParaRPr lang="en-GB" i="1" baseline="30000" dirty="0">
              <a:solidFill>
                <a:srgbClr val="F7941E"/>
              </a:solidFill>
            </a:endParaRPr>
          </a:p>
          <a:p>
            <a:pPr lvl="0">
              <a:buSzPct val="70000"/>
              <a:buFont typeface="Courier New"/>
              <a:buChar char="o"/>
            </a:pPr>
            <a:r>
              <a:rPr lang="en-GB" dirty="0"/>
              <a:t>Recording interviews with a dialler </a:t>
            </a:r>
            <a:r>
              <a:rPr lang="en-GB" i="1" baseline="30000" dirty="0" smtClean="0">
                <a:solidFill>
                  <a:srgbClr val="F7941E"/>
                </a:solidFill>
              </a:rPr>
              <a:t>Dialler only</a:t>
            </a:r>
            <a:endParaRPr lang="en-GB" dirty="0">
              <a:solidFill>
                <a:srgbClr val="F7941E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Call-back and dialing methods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14" name="Right Arrow 1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7376006" y="1360121"/>
            <a:ext cx="11464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baseline="30000" dirty="0" smtClean="0">
                <a:solidFill>
                  <a:srgbClr val="F7941E"/>
                </a:solidFill>
                <a:latin typeface="MaxOT"/>
                <a:cs typeface="MaxOT"/>
              </a:rPr>
              <a:t>CATI only</a:t>
            </a:r>
            <a:endParaRPr lang="en-US" sz="2400" dirty="0">
              <a:solidFill>
                <a:srgbClr val="F7941E"/>
              </a:solidFill>
              <a:latin typeface="MaxOT"/>
              <a:cs typeface="MaxOT"/>
            </a:endParaRPr>
          </a:p>
        </p:txBody>
      </p:sp>
      <p:pic>
        <p:nvPicPr>
          <p:cNvPr id="22" name="Picture 21" descr="voi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31" y="570364"/>
            <a:ext cx="719999" cy="7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12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Agenda: </a:t>
            </a:r>
            <a:r>
              <a:rPr lang="en-US" dirty="0" err="1">
                <a:latin typeface="Arial"/>
                <a:cs typeface="Arial"/>
              </a:rPr>
              <a:t>askia</a:t>
            </a:r>
            <a:r>
              <a:rPr lang="en-US" dirty="0" err="1"/>
              <a:t>web</a:t>
            </a:r>
            <a:r>
              <a:rPr lang="en-US" dirty="0"/>
              <a:t> only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5673808"/>
              </p:ext>
            </p:extLst>
          </p:nvPr>
        </p:nvGraphicFramePr>
        <p:xfrm>
          <a:off x="751312" y="1600200"/>
          <a:ext cx="7687536" cy="4487164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565304"/>
                <a:gridCol w="1418157"/>
                <a:gridCol w="470407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Start time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Session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Details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09:00</a:t>
                      </a:r>
                      <a:endParaRPr lang="en-US" sz="18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301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302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err="1" smtClean="0">
                          <a:effectLst/>
                        </a:rPr>
                        <a:t>Askia</a:t>
                      </a:r>
                      <a:r>
                        <a:rPr lang="en-GB" sz="1800" u="none" strike="noStrike" dirty="0" smtClean="0">
                          <a:effectLst/>
                        </a:rPr>
                        <a:t> Field 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Setting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up a survey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10:15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Short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break</a:t>
                      </a:r>
                      <a:endParaRPr lang="en-GB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10:30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303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304</a:t>
                      </a:r>
                      <a:endParaRPr lang="en-GB" sz="1800" b="0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Preparing 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projects for fieldwork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Web survey operations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12:00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Lunch break</a:t>
                      </a:r>
                      <a:endParaRPr lang="en-GB" sz="1800" b="0" i="0" u="none" strike="noStrike" dirty="0" smtClean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13:00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306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308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Quotas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Monitoring fieldwork activities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14:15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Short break</a:t>
                      </a: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14:30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309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Viewing, editing and coding results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15:15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Finish 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5857" y="1167320"/>
            <a:ext cx="1062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(TRACK </a:t>
            </a:r>
            <a:r>
              <a:rPr lang="en-US" sz="1400" dirty="0" smtClean="0">
                <a:latin typeface="Arial"/>
                <a:cs typeface="Arial"/>
              </a:rPr>
              <a:t>2)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48426" y="1111728"/>
            <a:ext cx="4983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Web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9" name="Picture 8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548" y="431865"/>
            <a:ext cx="719999" cy="7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80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308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>
              <a:buSzPct val="70000"/>
              <a:buFont typeface="Courier New"/>
              <a:buChar char="o"/>
            </a:pPr>
            <a:r>
              <a:rPr lang="en-GB" dirty="0"/>
              <a:t>The interviewer’s perspective </a:t>
            </a:r>
            <a:r>
              <a:rPr lang="en-GB" i="1" baseline="30000" dirty="0" smtClean="0">
                <a:solidFill>
                  <a:srgbClr val="F7941E"/>
                </a:solidFill>
              </a:rPr>
              <a:t>CATI </a:t>
            </a:r>
            <a:r>
              <a:rPr lang="en-GB" i="1" baseline="30000" dirty="0">
                <a:solidFill>
                  <a:srgbClr val="F7941E"/>
                </a:solidFill>
              </a:rPr>
              <a:t>and </a:t>
            </a:r>
            <a:r>
              <a:rPr lang="en-GB" i="1" baseline="30000" dirty="0" smtClean="0">
                <a:solidFill>
                  <a:srgbClr val="F7941E"/>
                </a:solidFill>
              </a:rPr>
              <a:t>CAPI only</a:t>
            </a:r>
            <a:endParaRPr lang="en-GB" i="1" baseline="30000" dirty="0">
              <a:solidFill>
                <a:srgbClr val="F7941E"/>
              </a:solidFill>
            </a:endParaRPr>
          </a:p>
          <a:p>
            <a:r>
              <a:rPr lang="en-GB" dirty="0"/>
              <a:t>Monitoring survey progress</a:t>
            </a:r>
          </a:p>
          <a:p>
            <a:r>
              <a:rPr lang="en-GB" dirty="0"/>
              <a:t>Interview outcomes</a:t>
            </a:r>
          </a:p>
          <a:p>
            <a:r>
              <a:rPr lang="en-GB" dirty="0"/>
              <a:t>Fieldwork reports available</a:t>
            </a:r>
          </a:p>
          <a:p>
            <a:pPr>
              <a:buSzPct val="70000"/>
              <a:buFont typeface="Courier New"/>
              <a:buChar char="o"/>
            </a:pPr>
            <a:r>
              <a:rPr lang="en-GB" dirty="0"/>
              <a:t>Monitoring agents </a:t>
            </a:r>
            <a:r>
              <a:rPr lang="en-GB" i="1" baseline="30000" dirty="0">
                <a:solidFill>
                  <a:schemeClr val="accent2"/>
                </a:solidFill>
              </a:rPr>
              <a:t>CATI </a:t>
            </a:r>
            <a:r>
              <a:rPr lang="en-GB" i="1" baseline="30000" dirty="0" smtClean="0">
                <a:solidFill>
                  <a:schemeClr val="accent2"/>
                </a:solidFill>
              </a:rPr>
              <a:t>only</a:t>
            </a:r>
            <a:endParaRPr lang="en-GB" i="1" baseline="30000" dirty="0">
              <a:solidFill>
                <a:schemeClr val="accent2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Monitoring fieldwork activities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14" name="Right Arrow 1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73412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309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Viewing interim results</a:t>
            </a:r>
          </a:p>
          <a:p>
            <a:pPr lvl="0"/>
            <a:r>
              <a:rPr lang="en-GB" dirty="0"/>
              <a:t>Editing data</a:t>
            </a:r>
          </a:p>
          <a:p>
            <a:pPr lvl="0"/>
            <a:r>
              <a:rPr lang="en-GB" dirty="0"/>
              <a:t>Managing questionnaire changes on live surveys</a:t>
            </a:r>
          </a:p>
          <a:p>
            <a:pPr lvl="0">
              <a:buSzPct val="70000"/>
              <a:buFont typeface="Courier New"/>
              <a:buChar char="o"/>
            </a:pPr>
            <a:r>
              <a:rPr lang="en-GB" dirty="0"/>
              <a:t>Semi-open question management </a:t>
            </a:r>
            <a:r>
              <a:rPr lang="en-GB" i="1" baseline="30000" dirty="0">
                <a:solidFill>
                  <a:schemeClr val="accent2"/>
                </a:solidFill>
              </a:rPr>
              <a:t>CATI </a:t>
            </a:r>
            <a:r>
              <a:rPr lang="en-GB" i="1" baseline="30000" dirty="0" smtClean="0">
                <a:solidFill>
                  <a:schemeClr val="accent2"/>
                </a:solidFill>
              </a:rPr>
              <a:t>only</a:t>
            </a:r>
            <a:endParaRPr lang="en-GB" i="1" baseline="30000" dirty="0">
              <a:solidFill>
                <a:schemeClr val="accent2"/>
              </a:solidFill>
            </a:endParaRPr>
          </a:p>
          <a:p>
            <a:pPr lvl="0"/>
            <a:r>
              <a:rPr lang="en-US" dirty="0"/>
              <a:t>Coding open questions </a:t>
            </a:r>
            <a:r>
              <a:rPr lang="en-US" dirty="0" smtClean="0"/>
              <a:t>using </a:t>
            </a:r>
            <a:r>
              <a:rPr lang="en-US" dirty="0" err="1" smtClean="0"/>
              <a:t>kodim</a:t>
            </a:r>
            <a:endParaRPr lang="en-GB" dirty="0">
              <a:latin typeface="Arial Black"/>
              <a:cs typeface="Arial Black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Askia</a:t>
            </a:r>
            <a:r>
              <a:rPr lang="en-GB" dirty="0"/>
              <a:t> Field concepts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5252" y="5283087"/>
            <a:ext cx="360000" cy="360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170167" y="6546903"/>
            <a:ext cx="711443" cy="207232"/>
            <a:chOff x="4397290" y="5770760"/>
            <a:chExt cx="1000844" cy="290018"/>
          </a:xfrm>
        </p:grpSpPr>
        <p:sp>
          <p:nvSpPr>
            <p:cNvPr id="14" name="Right Arrow 13"/>
            <p:cNvSpPr/>
            <p:nvPr/>
          </p:nvSpPr>
          <p:spPr>
            <a:xfrm>
              <a:off x="4796592" y="5819490"/>
              <a:ext cx="180000" cy="155575"/>
            </a:xfrm>
            <a:prstGeom prst="rightArrow">
              <a:avLst>
                <a:gd name="adj1" fmla="val 50000"/>
                <a:gd name="adj2" fmla="val 56122"/>
              </a:avLst>
            </a:pr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97290" y="5770760"/>
              <a:ext cx="418353" cy="290018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979781" y="5770760"/>
              <a:ext cx="418353" cy="290018"/>
            </a:xfrm>
            <a:prstGeom prst="rect">
              <a:avLst/>
            </a:prstGeom>
            <a:solidFill>
              <a:srgbClr val="283B49"/>
            </a:solidFill>
            <a:ln w="3175" cmpd="sng"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11122" y="5794834"/>
              <a:ext cx="265953" cy="180231"/>
            </a:xfrm>
            <a:prstGeom prst="rect">
              <a:avLst/>
            </a:prstGeom>
            <a:solidFill>
              <a:schemeClr val="tx2"/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108733" y="5853546"/>
              <a:ext cx="265953" cy="180231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mpd="sng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36747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Agenda: </a:t>
            </a:r>
            <a:r>
              <a:rPr lang="en-US" dirty="0" err="1">
                <a:latin typeface="Arial"/>
                <a:cs typeface="Arial"/>
              </a:rPr>
              <a:t>askia</a:t>
            </a:r>
            <a:r>
              <a:rPr lang="en-US" dirty="0" err="1"/>
              <a:t>voice</a:t>
            </a:r>
            <a:r>
              <a:rPr lang="en-US" dirty="0"/>
              <a:t> (CATI) only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454669"/>
              </p:ext>
            </p:extLst>
          </p:nvPr>
        </p:nvGraphicFramePr>
        <p:xfrm>
          <a:off x="751311" y="1600200"/>
          <a:ext cx="7701182" cy="473760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68082"/>
                <a:gridCol w="1420674"/>
                <a:gridCol w="471242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Start time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Session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Details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09:00</a:t>
                      </a:r>
                      <a:endParaRPr lang="en-US" sz="18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301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302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err="1" smtClean="0">
                          <a:effectLst/>
                        </a:rPr>
                        <a:t>Askia</a:t>
                      </a:r>
                      <a:r>
                        <a:rPr lang="en-GB" sz="1800" u="none" strike="noStrike" dirty="0" smtClean="0">
                          <a:effectLst/>
                        </a:rPr>
                        <a:t> Field 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Setting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up a survey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10:15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Short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break</a:t>
                      </a:r>
                      <a:endParaRPr lang="en-GB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10:30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303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305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Preparing 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projects for fieldwork</a:t>
                      </a:r>
                      <a:endParaRPr lang="en-GB" sz="1800" u="none" strike="noStrike" dirty="0" smtClean="0">
                        <a:effectLst/>
                      </a:endParaRP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CATI and CAPI operations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12:00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Lunch break</a:t>
                      </a:r>
                      <a:endParaRPr lang="en-GB" sz="1800" b="0" i="0" u="none" strike="noStrike" dirty="0" smtClean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13:00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306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307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Quotas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Call-back and dialling methods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14:30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Short break</a:t>
                      </a: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14:45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308 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309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Monitoring fieldwork activities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Viewing, editing and coding results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16:00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Finish 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635857" y="1167320"/>
            <a:ext cx="1062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(TRACK </a:t>
            </a:r>
            <a:r>
              <a:rPr lang="en-US" sz="1400" dirty="0">
                <a:latin typeface="Arial"/>
                <a:cs typeface="Arial"/>
              </a:rPr>
              <a:t>3</a:t>
            </a:r>
            <a:r>
              <a:rPr lang="en-US" sz="1400" dirty="0" smtClean="0">
                <a:latin typeface="Arial"/>
                <a:cs typeface="Arial"/>
              </a:rPr>
              <a:t>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65536" y="1111728"/>
            <a:ext cx="52377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CATI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0" name="Picture 9" descr="voice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2494" y="431865"/>
            <a:ext cx="719999" cy="71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09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Agenda: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err="1" smtClean="0"/>
              <a:t>face</a:t>
            </a:r>
            <a:r>
              <a:rPr lang="en-US" dirty="0" smtClean="0"/>
              <a:t> and </a:t>
            </a:r>
            <a:r>
              <a:rPr lang="en-US" dirty="0" err="1" smtClean="0">
                <a:latin typeface="Arial"/>
                <a:cs typeface="Arial"/>
              </a:rPr>
              <a:t>askia</a:t>
            </a:r>
            <a:r>
              <a:rPr lang="en-US" dirty="0" err="1" smtClean="0"/>
              <a:t>web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510622"/>
              </p:ext>
            </p:extLst>
          </p:nvPr>
        </p:nvGraphicFramePr>
        <p:xfrm>
          <a:off x="751312" y="1600200"/>
          <a:ext cx="7786175" cy="481634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20074"/>
                <a:gridCol w="1195980"/>
                <a:gridCol w="3967107"/>
                <a:gridCol w="1303014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Start time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Session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Details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600" dirty="0" smtClean="0"/>
                        <a:t>Modes</a:t>
                      </a:r>
                      <a:endParaRPr lang="en-US" sz="16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09:00</a:t>
                      </a:r>
                      <a:endParaRPr lang="en-US" sz="18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301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302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err="1" smtClean="0">
                          <a:effectLst/>
                        </a:rPr>
                        <a:t>Askia</a:t>
                      </a:r>
                      <a:r>
                        <a:rPr lang="en-GB" sz="1800" u="none" strike="noStrike" dirty="0" smtClean="0">
                          <a:effectLst/>
                        </a:rPr>
                        <a:t> Field concepts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Setting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up a survey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10:15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Short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effectLst/>
                        </a:rPr>
                        <a:t>break</a:t>
                      </a:r>
                      <a:endParaRPr lang="en-GB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chemeClr val="tx2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10:30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303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304</a:t>
                      </a:r>
                      <a:endParaRPr lang="en-GB" sz="1800" b="0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Preparing </a:t>
                      </a:r>
                      <a:r>
                        <a:rPr lang="en-GB" sz="1800" u="none" strike="noStrike" baseline="0" dirty="0" smtClean="0">
                          <a:effectLst/>
                        </a:rPr>
                        <a:t>projects for fieldwork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Web survey operations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12:00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Lunch break</a:t>
                      </a:r>
                      <a:endParaRPr lang="en-GB" sz="1800" b="0" i="0" u="none" strike="noStrike" dirty="0" smtClean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0" i="0" u="none" strike="noStrike" dirty="0" smtClean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13:00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305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306</a:t>
                      </a:r>
                    </a:p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308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CAPI operations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Quotas</a:t>
                      </a:r>
                    </a:p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Monitoring fieldwork activities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14:30</a:t>
                      </a:r>
                      <a:endParaRPr lang="en-US" sz="1800" dirty="0">
                        <a:solidFill>
                          <a:srgbClr val="952289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Short break</a:t>
                      </a: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95228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14:45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r>
                        <a:rPr lang="en-GB" sz="1800" u="none" strike="noStrike" dirty="0" smtClean="0">
                          <a:effectLst/>
                        </a:rPr>
                        <a:t>309 </a:t>
                      </a:r>
                      <a:endParaRPr lang="en-GB" sz="1800" b="0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u="none" strike="noStrike" dirty="0" smtClean="0">
                          <a:effectLst/>
                        </a:rPr>
                        <a:t>Viewing, editing and coding results</a:t>
                      </a: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i="0" u="none" strike="noStrike" dirty="0" smtClean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15:30</a:t>
                      </a:r>
                      <a:endParaRPr lang="en-US" sz="1800" dirty="0">
                        <a:solidFill>
                          <a:schemeClr val="tx2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r>
                        <a:rPr lang="en-US" sz="1800" dirty="0" smtClean="0"/>
                        <a:t>Finish </a:t>
                      </a: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20000"/>
                        </a:lnSpc>
                      </a:pPr>
                      <a:endParaRPr lang="en-GB" sz="1800" b="0" i="0" u="none" strike="noStrike" dirty="0">
                        <a:solidFill>
                          <a:srgbClr val="003399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35857" y="1167320"/>
            <a:ext cx="1062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(TRACK </a:t>
            </a:r>
            <a:r>
              <a:rPr lang="en-US" sz="1400" dirty="0" smtClean="0">
                <a:latin typeface="Arial"/>
                <a:cs typeface="Arial"/>
              </a:rPr>
              <a:t>4)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84056" y="1111728"/>
            <a:ext cx="498303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Web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25" name="Picture 24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188" y="431865"/>
            <a:ext cx="719999" cy="71999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220554" y="1111728"/>
            <a:ext cx="523776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CATI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31" name="Picture 30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512" y="431865"/>
            <a:ext cx="719999" cy="719999"/>
          </a:xfrm>
          <a:prstGeom prst="rect">
            <a:avLst/>
          </a:prstGeom>
        </p:spPr>
      </p:pic>
      <p:pic>
        <p:nvPicPr>
          <p:cNvPr id="34" name="Picture 33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773" y="2026819"/>
            <a:ext cx="287997" cy="287997"/>
          </a:xfrm>
          <a:prstGeom prst="rect">
            <a:avLst/>
          </a:prstGeom>
        </p:spPr>
      </p:pic>
      <p:pic>
        <p:nvPicPr>
          <p:cNvPr id="38" name="Picture 37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273" y="2026819"/>
            <a:ext cx="287997" cy="287997"/>
          </a:xfrm>
          <a:prstGeom prst="rect">
            <a:avLst/>
          </a:prstGeom>
        </p:spPr>
      </p:pic>
      <p:pic>
        <p:nvPicPr>
          <p:cNvPr id="41" name="Picture 40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993" y="2322840"/>
            <a:ext cx="287997" cy="287997"/>
          </a:xfrm>
          <a:prstGeom prst="rect">
            <a:avLst/>
          </a:prstGeom>
        </p:spPr>
      </p:pic>
      <p:pic>
        <p:nvPicPr>
          <p:cNvPr id="44" name="Picture 43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93" y="2322840"/>
            <a:ext cx="287997" cy="287997"/>
          </a:xfrm>
          <a:prstGeom prst="rect">
            <a:avLst/>
          </a:prstGeom>
        </p:spPr>
      </p:pic>
      <p:pic>
        <p:nvPicPr>
          <p:cNvPr id="45" name="Picture 44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8174" y="3120621"/>
            <a:ext cx="287997" cy="287997"/>
          </a:xfrm>
          <a:prstGeom prst="rect">
            <a:avLst/>
          </a:prstGeom>
        </p:spPr>
      </p:pic>
      <p:pic>
        <p:nvPicPr>
          <p:cNvPr id="46" name="Picture 45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674" y="3120621"/>
            <a:ext cx="287997" cy="287997"/>
          </a:xfrm>
          <a:prstGeom prst="rect">
            <a:avLst/>
          </a:prstGeom>
        </p:spPr>
      </p:pic>
      <p:pic>
        <p:nvPicPr>
          <p:cNvPr id="47" name="Picture 46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9394" y="3393965"/>
            <a:ext cx="287997" cy="287997"/>
          </a:xfrm>
          <a:prstGeom prst="rect">
            <a:avLst/>
          </a:prstGeom>
        </p:spPr>
      </p:pic>
      <p:pic>
        <p:nvPicPr>
          <p:cNvPr id="50" name="Picture 49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075" y="4214423"/>
            <a:ext cx="287997" cy="287997"/>
          </a:xfrm>
          <a:prstGeom prst="rect">
            <a:avLst/>
          </a:prstGeom>
        </p:spPr>
      </p:pic>
      <p:pic>
        <p:nvPicPr>
          <p:cNvPr id="51" name="Picture 50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795" y="4510444"/>
            <a:ext cx="287997" cy="287997"/>
          </a:xfrm>
          <a:prstGeom prst="rect">
            <a:avLst/>
          </a:prstGeom>
        </p:spPr>
      </p:pic>
      <p:pic>
        <p:nvPicPr>
          <p:cNvPr id="52" name="Picture 51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295" y="4510444"/>
            <a:ext cx="287997" cy="287997"/>
          </a:xfrm>
          <a:prstGeom prst="rect">
            <a:avLst/>
          </a:prstGeom>
        </p:spPr>
      </p:pic>
      <p:pic>
        <p:nvPicPr>
          <p:cNvPr id="53" name="Picture 52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4976" y="4832008"/>
            <a:ext cx="287997" cy="287997"/>
          </a:xfrm>
          <a:prstGeom prst="rect">
            <a:avLst/>
          </a:prstGeom>
        </p:spPr>
      </p:pic>
      <p:pic>
        <p:nvPicPr>
          <p:cNvPr id="54" name="Picture 53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476" y="4832008"/>
            <a:ext cx="287997" cy="287997"/>
          </a:xfrm>
          <a:prstGeom prst="rect">
            <a:avLst/>
          </a:prstGeom>
        </p:spPr>
      </p:pic>
      <p:pic>
        <p:nvPicPr>
          <p:cNvPr id="61" name="Picture 60" descr="web-pic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931" y="5637845"/>
            <a:ext cx="287997" cy="287997"/>
          </a:xfrm>
          <a:prstGeom prst="rect">
            <a:avLst/>
          </a:prstGeom>
        </p:spPr>
      </p:pic>
      <p:pic>
        <p:nvPicPr>
          <p:cNvPr id="62" name="Picture 61" descr="voice-pict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431" y="5637845"/>
            <a:ext cx="287997" cy="2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14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learning cycle for each session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4396" y="5206999"/>
            <a:ext cx="76326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We follow the same format for each modular session in this training course</a:t>
            </a:r>
          </a:p>
          <a:p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Sessions typically take one hour: some will take longer, others will be shorter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9" name="Circular Arrow 8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141"/>
              <a:gd name="adj2" fmla="val 1142319"/>
              <a:gd name="adj3" fmla="val 18159344"/>
              <a:gd name="adj4" fmla="val 1206341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234"/>
              <a:gd name="adj2" fmla="val 1142319"/>
              <a:gd name="adj3" fmla="val 3391852"/>
              <a:gd name="adj4" fmla="val 19548778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ircular Arrow 10"/>
          <p:cNvSpPr/>
          <p:nvPr/>
        </p:nvSpPr>
        <p:spPr>
          <a:xfrm>
            <a:off x="2540000" y="1252538"/>
            <a:ext cx="3979862" cy="3979862"/>
          </a:xfrm>
          <a:prstGeom prst="circularArrow">
            <a:avLst>
              <a:gd name="adj1" fmla="val 14584"/>
              <a:gd name="adj2" fmla="val 1142319"/>
              <a:gd name="adj3" fmla="val 10616789"/>
              <a:gd name="adj4" fmla="val 4878351"/>
              <a:gd name="adj5" fmla="val 12500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7000"/>
                </a:schemeClr>
              </a:gs>
            </a:gsLst>
            <a:lin ang="16200000" scaled="0"/>
            <a:tileRect/>
          </a:gra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53746"/>
              </p:ext>
            </p:extLst>
          </p:nvPr>
        </p:nvGraphicFramePr>
        <p:xfrm>
          <a:off x="714375" y="1602573"/>
          <a:ext cx="7632699" cy="347471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2528"/>
                <a:gridCol w="4090597"/>
                <a:gridCol w="167957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en-US" sz="1800" baseline="0" dirty="0" smtClean="0"/>
                        <a:t>1  Introduction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An outline of what you will learn in this session</a:t>
                      </a:r>
                      <a:endParaRPr lang="en-US" sz="1800" b="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&lt; 2 minutes</a:t>
                      </a:r>
                      <a:endParaRPr lang="en-US" sz="1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Tutorial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Instruction and demonstrations from your tutor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Around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20 minutes</a:t>
                      </a:r>
                      <a:endParaRPr lang="en-US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Recap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 quick summary</a:t>
                      </a:r>
                      <a:r>
                        <a:rPr lang="en-US" sz="1800" baseline="0" dirty="0" smtClean="0"/>
                        <a:t> and a chance to ask questions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&lt;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2</a:t>
                      </a:r>
                      <a:r>
                        <a:rPr lang="en-US" sz="1800" baseline="0" dirty="0" smtClean="0"/>
                        <a:t> minutes</a:t>
                      </a:r>
                      <a:endParaRPr lang="en-US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Exercises</a:t>
                      </a:r>
                      <a:endParaRPr lang="en-US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Guided</a:t>
                      </a:r>
                      <a:r>
                        <a:rPr lang="en-US" sz="1800" baseline="0" dirty="0" smtClean="0"/>
                        <a:t> practical work by you, using real projects and examples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20-30 minutes</a:t>
                      </a:r>
                      <a:endParaRPr lang="en-US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 Feedback</a:t>
                      </a:r>
                      <a:endParaRPr lang="en-US" sz="1800" b="1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</a:t>
                      </a:r>
                      <a:r>
                        <a:rPr lang="en-US" sz="1800" baseline="0" dirty="0" smtClean="0"/>
                        <a:t> chance to ask further questions and share any learning from the practical</a:t>
                      </a:r>
                      <a:endParaRPr lang="en-US" sz="18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 &gt;</a:t>
                      </a:r>
                      <a:r>
                        <a:rPr lang="en-US" sz="1800" baseline="0" dirty="0" smtClean="0"/>
                        <a:t> minutes</a:t>
                      </a:r>
                      <a:endParaRPr lang="en-US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4683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>
                <a:latin typeface="MaxOT"/>
                <a:cs typeface="MaxOT"/>
              </a:rPr>
              <a:t>Session </a:t>
            </a:r>
            <a:r>
              <a:rPr lang="en-GB" noProof="0" dirty="0" smtClean="0">
                <a:latin typeface="MaxOT"/>
                <a:cs typeface="MaxOT"/>
              </a:rPr>
              <a:t>301</a:t>
            </a:r>
            <a:endParaRPr lang="en-GB" noProof="0" dirty="0">
              <a:latin typeface="MaxOT"/>
              <a:cs typeface="MaxO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GB" sz="2000" b="1" noProof="0" dirty="0" smtClean="0">
                <a:solidFill>
                  <a:srgbClr val="FFFFFF"/>
                </a:solidFill>
              </a:rPr>
              <a:t>TOPICS COVERED</a:t>
            </a:r>
          </a:p>
          <a:p>
            <a:pPr lvl="0"/>
            <a:r>
              <a:rPr lang="en-GB" dirty="0"/>
              <a:t>The Field modules of the </a:t>
            </a:r>
            <a:r>
              <a:rPr lang="en-GB" dirty="0" err="1"/>
              <a:t>Askia</a:t>
            </a:r>
            <a:r>
              <a:rPr lang="en-GB" dirty="0"/>
              <a:t> suite</a:t>
            </a:r>
          </a:p>
          <a:p>
            <a:pPr lvl="0">
              <a:buSzPct val="70000"/>
              <a:buFont typeface="Courier New"/>
              <a:buChar char="o"/>
            </a:pPr>
            <a:r>
              <a:rPr lang="en-GB" dirty="0"/>
              <a:t>Working with an integrated dialler </a:t>
            </a:r>
            <a:r>
              <a:rPr lang="en-GB" i="1" baseline="30000" dirty="0">
                <a:solidFill>
                  <a:schemeClr val="accent2"/>
                </a:solidFill>
              </a:rPr>
              <a:t>CATI</a:t>
            </a:r>
            <a:r>
              <a:rPr lang="en-GB" i="1" dirty="0">
                <a:solidFill>
                  <a:schemeClr val="accent2"/>
                </a:solidFill>
              </a:rPr>
              <a:t> </a:t>
            </a:r>
            <a:r>
              <a:rPr lang="en-GB" i="1" baseline="30000" dirty="0">
                <a:solidFill>
                  <a:schemeClr val="accent2"/>
                </a:solidFill>
              </a:rPr>
              <a:t>ONLY </a:t>
            </a:r>
            <a:endParaRPr lang="en-GB" dirty="0">
              <a:solidFill>
                <a:schemeClr val="accent2"/>
              </a:solidFill>
            </a:endParaRPr>
          </a:p>
          <a:p>
            <a:pPr lvl="0"/>
            <a:r>
              <a:rPr lang="en-US" dirty="0"/>
              <a:t>Logging in and connecting</a:t>
            </a:r>
          </a:p>
          <a:p>
            <a:pPr lvl="0"/>
            <a:r>
              <a:rPr lang="en-US" dirty="0"/>
              <a:t>Workspaces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err="1"/>
              <a:t>Askia</a:t>
            </a:r>
            <a:r>
              <a:rPr lang="en-GB" dirty="0"/>
              <a:t> Field concepts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29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Modules of the </a:t>
            </a:r>
            <a:r>
              <a:rPr lang="en-GB" b="1" dirty="0" err="1"/>
              <a:t>askia</a:t>
            </a:r>
            <a:r>
              <a:rPr lang="en-GB" dirty="0"/>
              <a:t> suite</a:t>
            </a:r>
            <a:endParaRPr lang="en-GB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549223" y="1690305"/>
            <a:ext cx="8103565" cy="4124939"/>
            <a:chOff x="549223" y="1690305"/>
            <a:chExt cx="8103565" cy="4124939"/>
          </a:xfrm>
        </p:grpSpPr>
        <p:sp>
          <p:nvSpPr>
            <p:cNvPr id="11" name="TextBox 10"/>
            <p:cNvSpPr txBox="1"/>
            <p:nvPr/>
          </p:nvSpPr>
          <p:spPr>
            <a:xfrm>
              <a:off x="5454063" y="5434274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surf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24739" y="5476690"/>
              <a:ext cx="6455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vista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60059" y="3299343"/>
              <a:ext cx="9284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283B49"/>
                  </a:solidFill>
                  <a:cs typeface="Arial Black"/>
                </a:rPr>
                <a:t>analyse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3457" y="2086154"/>
              <a:ext cx="1152000" cy="115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1556" y="4337251"/>
              <a:ext cx="1152000" cy="1152000"/>
            </a:xfrm>
            <a:prstGeom prst="rect">
              <a:avLst/>
            </a:prstGeom>
          </p:spPr>
        </p:pic>
        <p:sp>
          <p:nvSpPr>
            <p:cNvPr id="34" name="Freeform 33"/>
            <p:cNvSpPr/>
            <p:nvPr/>
          </p:nvSpPr>
          <p:spPr>
            <a:xfrm rot="5400000" flipV="1">
              <a:off x="2140936" y="3430911"/>
              <a:ext cx="19329" cy="720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0 w 809152"/>
                <a:gd name="connsiteY0" fmla="*/ 594098 h 594098"/>
                <a:gd name="connsiteX1" fmla="*/ 261104 w 809152"/>
                <a:gd name="connsiteY1" fmla="*/ 431801 h 594098"/>
                <a:gd name="connsiteX2" fmla="*/ 782643 w 809152"/>
                <a:gd name="connsiteY2" fmla="*/ 328009 h 594098"/>
                <a:gd name="connsiteX3" fmla="*/ 772013 w 809152"/>
                <a:gd name="connsiteY3" fmla="*/ 202921 h 594098"/>
                <a:gd name="connsiteX4" fmla="*/ 802972 w 809152"/>
                <a:gd name="connsiteY4" fmla="*/ 0 h 594098"/>
                <a:gd name="connsiteX0" fmla="*/ 0 w 802972"/>
                <a:gd name="connsiteY0" fmla="*/ 594098 h 594098"/>
                <a:gd name="connsiteX1" fmla="*/ 709139 w 802972"/>
                <a:gd name="connsiteY1" fmla="*/ 452829 h 594098"/>
                <a:gd name="connsiteX2" fmla="*/ 782643 w 802972"/>
                <a:gd name="connsiteY2" fmla="*/ 328009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1 w 93834"/>
                <a:gd name="connsiteY0" fmla="*/ 452829 h 452829"/>
                <a:gd name="connsiteX1" fmla="*/ 73505 w 93834"/>
                <a:gd name="connsiteY1" fmla="*/ 328009 h 452829"/>
                <a:gd name="connsiteX2" fmla="*/ 62875 w 93834"/>
                <a:gd name="connsiteY2" fmla="*/ 202921 h 452829"/>
                <a:gd name="connsiteX3" fmla="*/ 93834 w 93834"/>
                <a:gd name="connsiteY3" fmla="*/ 0 h 452829"/>
                <a:gd name="connsiteX0" fmla="*/ 0 w 93833"/>
                <a:gd name="connsiteY0" fmla="*/ 452829 h 452829"/>
                <a:gd name="connsiteX1" fmla="*/ 73504 w 93833"/>
                <a:gd name="connsiteY1" fmla="*/ 328009 h 452829"/>
                <a:gd name="connsiteX2" fmla="*/ 62874 w 93833"/>
                <a:gd name="connsiteY2" fmla="*/ 202921 h 452829"/>
                <a:gd name="connsiteX3" fmla="*/ 93833 w 93833"/>
                <a:gd name="connsiteY3" fmla="*/ 0 h 452829"/>
                <a:gd name="connsiteX0" fmla="*/ 26659 w 53680"/>
                <a:gd name="connsiteY0" fmla="*/ 460475 h 460475"/>
                <a:gd name="connsiteX1" fmla="*/ 33351 w 53680"/>
                <a:gd name="connsiteY1" fmla="*/ 328009 h 460475"/>
                <a:gd name="connsiteX2" fmla="*/ 22721 w 53680"/>
                <a:gd name="connsiteY2" fmla="*/ 202921 h 460475"/>
                <a:gd name="connsiteX3" fmla="*/ 53680 w 53680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9612 w 36633"/>
                <a:gd name="connsiteY0" fmla="*/ 460475 h 460475"/>
                <a:gd name="connsiteX1" fmla="*/ 16304 w 36633"/>
                <a:gd name="connsiteY1" fmla="*/ 328009 h 460475"/>
                <a:gd name="connsiteX2" fmla="*/ 5674 w 36633"/>
                <a:gd name="connsiteY2" fmla="*/ 202921 h 460475"/>
                <a:gd name="connsiteX3" fmla="*/ 36633 w 36633"/>
                <a:gd name="connsiteY3" fmla="*/ 0 h 460475"/>
                <a:gd name="connsiteX0" fmla="*/ 9611 w 36632"/>
                <a:gd name="connsiteY0" fmla="*/ 460475 h 460475"/>
                <a:gd name="connsiteX1" fmla="*/ 16303 w 36632"/>
                <a:gd name="connsiteY1" fmla="*/ 328009 h 460475"/>
                <a:gd name="connsiteX2" fmla="*/ 5673 w 36632"/>
                <a:gd name="connsiteY2" fmla="*/ 179983 h 460475"/>
                <a:gd name="connsiteX3" fmla="*/ 36632 w 36632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12248"/>
                <a:gd name="connsiteY0" fmla="*/ 452387 h 452387"/>
                <a:gd name="connsiteX1" fmla="*/ 10630 w 12248"/>
                <a:gd name="connsiteY1" fmla="*/ 319921 h 452387"/>
                <a:gd name="connsiteX2" fmla="*/ 0 w 12248"/>
                <a:gd name="connsiteY2" fmla="*/ 171895 h 452387"/>
                <a:gd name="connsiteX3" fmla="*/ 5159 w 12248"/>
                <a:gd name="connsiteY3" fmla="*/ 0 h 452387"/>
                <a:gd name="connsiteX0" fmla="*/ 3938 w 10683"/>
                <a:gd name="connsiteY0" fmla="*/ 452387 h 452387"/>
                <a:gd name="connsiteX1" fmla="*/ 10630 w 10683"/>
                <a:gd name="connsiteY1" fmla="*/ 319921 h 452387"/>
                <a:gd name="connsiteX2" fmla="*/ 0 w 10683"/>
                <a:gd name="connsiteY2" fmla="*/ 171895 h 452387"/>
                <a:gd name="connsiteX3" fmla="*/ 5159 w 10683"/>
                <a:gd name="connsiteY3" fmla="*/ 0 h 452387"/>
                <a:gd name="connsiteX0" fmla="*/ 10389 w 11834"/>
                <a:gd name="connsiteY0" fmla="*/ 452389 h 452389"/>
                <a:gd name="connsiteX1" fmla="*/ 10630 w 11834"/>
                <a:gd name="connsiteY1" fmla="*/ 319921 h 452389"/>
                <a:gd name="connsiteX2" fmla="*/ 0 w 11834"/>
                <a:gd name="connsiteY2" fmla="*/ 171895 h 452389"/>
                <a:gd name="connsiteX3" fmla="*/ 5159 w 11834"/>
                <a:gd name="connsiteY3" fmla="*/ 0 h 452389"/>
                <a:gd name="connsiteX0" fmla="*/ 5230 w 6354"/>
                <a:gd name="connsiteY0" fmla="*/ 452389 h 452389"/>
                <a:gd name="connsiteX1" fmla="*/ 5471 w 6354"/>
                <a:gd name="connsiteY1" fmla="*/ 319921 h 452389"/>
                <a:gd name="connsiteX2" fmla="*/ 0 w 6354"/>
                <a:gd name="connsiteY2" fmla="*/ 0 h 45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4" h="452389">
                  <a:moveTo>
                    <a:pt x="5230" y="452389"/>
                  </a:moveTo>
                  <a:cubicBezTo>
                    <a:pt x="7019" y="371724"/>
                    <a:pt x="6343" y="395319"/>
                    <a:pt x="5471" y="319921"/>
                  </a:cubicBezTo>
                  <a:cubicBezTo>
                    <a:pt x="4599" y="244523"/>
                    <a:pt x="1140" y="66650"/>
                    <a:pt x="0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486276" y="3795729"/>
              <a:ext cx="72000" cy="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 50"/>
            <p:cNvSpPr/>
            <p:nvPr/>
          </p:nvSpPr>
          <p:spPr>
            <a:xfrm rot="16200000" flipV="1">
              <a:off x="5397049" y="1706262"/>
              <a:ext cx="671332" cy="3571275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0 w 809152"/>
                <a:gd name="connsiteY0" fmla="*/ 594098 h 594098"/>
                <a:gd name="connsiteX1" fmla="*/ 261104 w 809152"/>
                <a:gd name="connsiteY1" fmla="*/ 431801 h 594098"/>
                <a:gd name="connsiteX2" fmla="*/ 782643 w 809152"/>
                <a:gd name="connsiteY2" fmla="*/ 328009 h 594098"/>
                <a:gd name="connsiteX3" fmla="*/ 772013 w 809152"/>
                <a:gd name="connsiteY3" fmla="*/ 202921 h 594098"/>
                <a:gd name="connsiteX4" fmla="*/ 802972 w 809152"/>
                <a:gd name="connsiteY4" fmla="*/ 0 h 594098"/>
                <a:gd name="connsiteX0" fmla="*/ 0 w 802972"/>
                <a:gd name="connsiteY0" fmla="*/ 594098 h 594098"/>
                <a:gd name="connsiteX1" fmla="*/ 709139 w 802972"/>
                <a:gd name="connsiteY1" fmla="*/ 452829 h 594098"/>
                <a:gd name="connsiteX2" fmla="*/ 782643 w 802972"/>
                <a:gd name="connsiteY2" fmla="*/ 328009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1 w 93834"/>
                <a:gd name="connsiteY0" fmla="*/ 452829 h 452829"/>
                <a:gd name="connsiteX1" fmla="*/ 73505 w 93834"/>
                <a:gd name="connsiteY1" fmla="*/ 328009 h 452829"/>
                <a:gd name="connsiteX2" fmla="*/ 62875 w 93834"/>
                <a:gd name="connsiteY2" fmla="*/ 202921 h 452829"/>
                <a:gd name="connsiteX3" fmla="*/ 93834 w 93834"/>
                <a:gd name="connsiteY3" fmla="*/ 0 h 452829"/>
                <a:gd name="connsiteX0" fmla="*/ 0 w 93833"/>
                <a:gd name="connsiteY0" fmla="*/ 452829 h 452829"/>
                <a:gd name="connsiteX1" fmla="*/ 73504 w 93833"/>
                <a:gd name="connsiteY1" fmla="*/ 328009 h 452829"/>
                <a:gd name="connsiteX2" fmla="*/ 62874 w 93833"/>
                <a:gd name="connsiteY2" fmla="*/ 202921 h 452829"/>
                <a:gd name="connsiteX3" fmla="*/ 93833 w 93833"/>
                <a:gd name="connsiteY3" fmla="*/ 0 h 452829"/>
                <a:gd name="connsiteX0" fmla="*/ 26659 w 53680"/>
                <a:gd name="connsiteY0" fmla="*/ 460475 h 460475"/>
                <a:gd name="connsiteX1" fmla="*/ 33351 w 53680"/>
                <a:gd name="connsiteY1" fmla="*/ 328009 h 460475"/>
                <a:gd name="connsiteX2" fmla="*/ 22721 w 53680"/>
                <a:gd name="connsiteY2" fmla="*/ 202921 h 460475"/>
                <a:gd name="connsiteX3" fmla="*/ 53680 w 53680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9612 w 36633"/>
                <a:gd name="connsiteY0" fmla="*/ 460475 h 460475"/>
                <a:gd name="connsiteX1" fmla="*/ 16304 w 36633"/>
                <a:gd name="connsiteY1" fmla="*/ 328009 h 460475"/>
                <a:gd name="connsiteX2" fmla="*/ 5674 w 36633"/>
                <a:gd name="connsiteY2" fmla="*/ 202921 h 460475"/>
                <a:gd name="connsiteX3" fmla="*/ 36633 w 36633"/>
                <a:gd name="connsiteY3" fmla="*/ 0 h 460475"/>
                <a:gd name="connsiteX0" fmla="*/ 9611 w 36632"/>
                <a:gd name="connsiteY0" fmla="*/ 460475 h 460475"/>
                <a:gd name="connsiteX1" fmla="*/ 16303 w 36632"/>
                <a:gd name="connsiteY1" fmla="*/ 328009 h 460475"/>
                <a:gd name="connsiteX2" fmla="*/ 5673 w 36632"/>
                <a:gd name="connsiteY2" fmla="*/ 179983 h 460475"/>
                <a:gd name="connsiteX3" fmla="*/ 36632 w 36632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12248"/>
                <a:gd name="connsiteY0" fmla="*/ 452387 h 452387"/>
                <a:gd name="connsiteX1" fmla="*/ 10630 w 12248"/>
                <a:gd name="connsiteY1" fmla="*/ 319921 h 452387"/>
                <a:gd name="connsiteX2" fmla="*/ 0 w 12248"/>
                <a:gd name="connsiteY2" fmla="*/ 171895 h 452387"/>
                <a:gd name="connsiteX3" fmla="*/ 5159 w 12248"/>
                <a:gd name="connsiteY3" fmla="*/ 0 h 452387"/>
                <a:gd name="connsiteX0" fmla="*/ 3938 w 10683"/>
                <a:gd name="connsiteY0" fmla="*/ 452387 h 452387"/>
                <a:gd name="connsiteX1" fmla="*/ 10630 w 10683"/>
                <a:gd name="connsiteY1" fmla="*/ 319921 h 452387"/>
                <a:gd name="connsiteX2" fmla="*/ 0 w 10683"/>
                <a:gd name="connsiteY2" fmla="*/ 171895 h 452387"/>
                <a:gd name="connsiteX3" fmla="*/ 5159 w 10683"/>
                <a:gd name="connsiteY3" fmla="*/ 0 h 452387"/>
                <a:gd name="connsiteX0" fmla="*/ 10389 w 11834"/>
                <a:gd name="connsiteY0" fmla="*/ 452389 h 452389"/>
                <a:gd name="connsiteX1" fmla="*/ 10630 w 11834"/>
                <a:gd name="connsiteY1" fmla="*/ 319921 h 452389"/>
                <a:gd name="connsiteX2" fmla="*/ 0 w 11834"/>
                <a:gd name="connsiteY2" fmla="*/ 171895 h 452389"/>
                <a:gd name="connsiteX3" fmla="*/ 5159 w 11834"/>
                <a:gd name="connsiteY3" fmla="*/ 0 h 452389"/>
                <a:gd name="connsiteX0" fmla="*/ 5230 w 6354"/>
                <a:gd name="connsiteY0" fmla="*/ 452389 h 452389"/>
                <a:gd name="connsiteX1" fmla="*/ 5471 w 6354"/>
                <a:gd name="connsiteY1" fmla="*/ 319921 h 452389"/>
                <a:gd name="connsiteX2" fmla="*/ 0 w 6354"/>
                <a:gd name="connsiteY2" fmla="*/ 0 h 452389"/>
                <a:gd name="connsiteX0" fmla="*/ 8231 w 10001"/>
                <a:gd name="connsiteY0" fmla="*/ 10000 h 10000"/>
                <a:gd name="connsiteX1" fmla="*/ 8610 w 10001"/>
                <a:gd name="connsiteY1" fmla="*/ 7072 h 10000"/>
                <a:gd name="connsiteX2" fmla="*/ 2844 w 10001"/>
                <a:gd name="connsiteY2" fmla="*/ 3343 h 10000"/>
                <a:gd name="connsiteX3" fmla="*/ 0 w 10001"/>
                <a:gd name="connsiteY3" fmla="*/ 0 h 10000"/>
                <a:gd name="connsiteX0" fmla="*/ 5665 w 7435"/>
                <a:gd name="connsiteY0" fmla="*/ 10733 h 10733"/>
                <a:gd name="connsiteX1" fmla="*/ 6044 w 7435"/>
                <a:gd name="connsiteY1" fmla="*/ 7805 h 10733"/>
                <a:gd name="connsiteX2" fmla="*/ 278 w 7435"/>
                <a:gd name="connsiteY2" fmla="*/ 4076 h 10733"/>
                <a:gd name="connsiteX3" fmla="*/ 2990 w 7435"/>
                <a:gd name="connsiteY3" fmla="*/ 0 h 10733"/>
                <a:gd name="connsiteX0" fmla="*/ 7481 w 9862"/>
                <a:gd name="connsiteY0" fmla="*/ 10000 h 10000"/>
                <a:gd name="connsiteX1" fmla="*/ 7991 w 9862"/>
                <a:gd name="connsiteY1" fmla="*/ 7272 h 10000"/>
                <a:gd name="connsiteX2" fmla="*/ 236 w 9862"/>
                <a:gd name="connsiteY2" fmla="*/ 3798 h 10000"/>
                <a:gd name="connsiteX3" fmla="*/ 3972 w 9862"/>
                <a:gd name="connsiteY3" fmla="*/ 1689 h 10000"/>
                <a:gd name="connsiteX4" fmla="*/ 3884 w 9862"/>
                <a:gd name="connsiteY4" fmla="*/ 0 h 10000"/>
                <a:gd name="connsiteX0" fmla="*/ 7586 w 112274"/>
                <a:gd name="connsiteY0" fmla="*/ 11805 h 11805"/>
                <a:gd name="connsiteX1" fmla="*/ 8103 w 112274"/>
                <a:gd name="connsiteY1" fmla="*/ 9077 h 11805"/>
                <a:gd name="connsiteX2" fmla="*/ 239 w 112274"/>
                <a:gd name="connsiteY2" fmla="*/ 5603 h 11805"/>
                <a:gd name="connsiteX3" fmla="*/ 4028 w 112274"/>
                <a:gd name="connsiteY3" fmla="*/ 3494 h 11805"/>
                <a:gd name="connsiteX4" fmla="*/ 112274 w 112274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117823 w 117823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117823 w 117823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30556 w 117823"/>
                <a:gd name="connsiteY4" fmla="*/ 2827 h 11805"/>
                <a:gd name="connsiteX5" fmla="*/ 117823 w 117823"/>
                <a:gd name="connsiteY5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30556 w 117823"/>
                <a:gd name="connsiteY4" fmla="*/ 2827 h 11805"/>
                <a:gd name="connsiteX5" fmla="*/ 117823 w 117823"/>
                <a:gd name="connsiteY5" fmla="*/ 0 h 11805"/>
                <a:gd name="connsiteX0" fmla="*/ 13136 w 117824"/>
                <a:gd name="connsiteY0" fmla="*/ 11805 h 11805"/>
                <a:gd name="connsiteX1" fmla="*/ 13653 w 117824"/>
                <a:gd name="connsiteY1" fmla="*/ 9077 h 11805"/>
                <a:gd name="connsiteX2" fmla="*/ 5789 w 117824"/>
                <a:gd name="connsiteY2" fmla="*/ 5603 h 11805"/>
                <a:gd name="connsiteX3" fmla="*/ 9578 w 117824"/>
                <a:gd name="connsiteY3" fmla="*/ 3494 h 11805"/>
                <a:gd name="connsiteX4" fmla="*/ 30557 w 117824"/>
                <a:gd name="connsiteY4" fmla="*/ 2827 h 11805"/>
                <a:gd name="connsiteX5" fmla="*/ 117824 w 117824"/>
                <a:gd name="connsiteY5" fmla="*/ 0 h 11805"/>
                <a:gd name="connsiteX0" fmla="*/ 8609 w 113297"/>
                <a:gd name="connsiteY0" fmla="*/ 11805 h 11805"/>
                <a:gd name="connsiteX1" fmla="*/ 9126 w 113297"/>
                <a:gd name="connsiteY1" fmla="*/ 9077 h 11805"/>
                <a:gd name="connsiteX2" fmla="*/ 1262 w 113297"/>
                <a:gd name="connsiteY2" fmla="*/ 5603 h 11805"/>
                <a:gd name="connsiteX3" fmla="*/ 5051 w 113297"/>
                <a:gd name="connsiteY3" fmla="*/ 3494 h 11805"/>
                <a:gd name="connsiteX4" fmla="*/ 26030 w 113297"/>
                <a:gd name="connsiteY4" fmla="*/ 2827 h 11805"/>
                <a:gd name="connsiteX5" fmla="*/ 113297 w 113297"/>
                <a:gd name="connsiteY5" fmla="*/ 0 h 11805"/>
                <a:gd name="connsiteX0" fmla="*/ 10708 w 115396"/>
                <a:gd name="connsiteY0" fmla="*/ 11805 h 11805"/>
                <a:gd name="connsiteX1" fmla="*/ 11225 w 115396"/>
                <a:gd name="connsiteY1" fmla="*/ 9077 h 11805"/>
                <a:gd name="connsiteX2" fmla="*/ 3361 w 115396"/>
                <a:gd name="connsiteY2" fmla="*/ 5603 h 11805"/>
                <a:gd name="connsiteX3" fmla="*/ 3446 w 115396"/>
                <a:gd name="connsiteY3" fmla="*/ 3956 h 11805"/>
                <a:gd name="connsiteX4" fmla="*/ 28129 w 115396"/>
                <a:gd name="connsiteY4" fmla="*/ 2827 h 11805"/>
                <a:gd name="connsiteX5" fmla="*/ 115396 w 115396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61576 w 114583"/>
                <a:gd name="connsiteY5" fmla="*/ 1749 h 11805"/>
                <a:gd name="connsiteX6" fmla="*/ 114583 w 114583"/>
                <a:gd name="connsiteY6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64354 w 114583"/>
                <a:gd name="connsiteY5" fmla="*/ 1749 h 11805"/>
                <a:gd name="connsiteX6" fmla="*/ 114583 w 114583"/>
                <a:gd name="connsiteY6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78244 w 114583"/>
                <a:gd name="connsiteY5" fmla="*/ 773 h 11805"/>
                <a:gd name="connsiteX6" fmla="*/ 114583 w 114583"/>
                <a:gd name="connsiteY6" fmla="*/ 0 h 11805"/>
                <a:gd name="connsiteX0" fmla="*/ 10364 w 115052"/>
                <a:gd name="connsiteY0" fmla="*/ 11805 h 11805"/>
                <a:gd name="connsiteX1" fmla="*/ 10881 w 115052"/>
                <a:gd name="connsiteY1" fmla="*/ 9077 h 11805"/>
                <a:gd name="connsiteX2" fmla="*/ 3017 w 115052"/>
                <a:gd name="connsiteY2" fmla="*/ 5603 h 11805"/>
                <a:gd name="connsiteX3" fmla="*/ 3102 w 115052"/>
                <a:gd name="connsiteY3" fmla="*/ 3956 h 11805"/>
                <a:gd name="connsiteX4" fmla="*/ 40286 w 115052"/>
                <a:gd name="connsiteY4" fmla="*/ 1777 h 11805"/>
                <a:gd name="connsiteX5" fmla="*/ 78713 w 115052"/>
                <a:gd name="connsiteY5" fmla="*/ 773 h 11805"/>
                <a:gd name="connsiteX6" fmla="*/ 115052 w 115052"/>
                <a:gd name="connsiteY6" fmla="*/ 0 h 11805"/>
                <a:gd name="connsiteX0" fmla="*/ 7718 w 112406"/>
                <a:gd name="connsiteY0" fmla="*/ 11805 h 11805"/>
                <a:gd name="connsiteX1" fmla="*/ 8235 w 112406"/>
                <a:gd name="connsiteY1" fmla="*/ 9077 h 11805"/>
                <a:gd name="connsiteX2" fmla="*/ 371 w 112406"/>
                <a:gd name="connsiteY2" fmla="*/ 5603 h 11805"/>
                <a:gd name="connsiteX3" fmla="*/ 7401 w 112406"/>
                <a:gd name="connsiteY3" fmla="*/ 3053 h 11805"/>
                <a:gd name="connsiteX4" fmla="*/ 37640 w 112406"/>
                <a:gd name="connsiteY4" fmla="*/ 1777 h 11805"/>
                <a:gd name="connsiteX5" fmla="*/ 76067 w 112406"/>
                <a:gd name="connsiteY5" fmla="*/ 773 h 11805"/>
                <a:gd name="connsiteX6" fmla="*/ 112406 w 112406"/>
                <a:gd name="connsiteY6" fmla="*/ 0 h 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406" h="11805">
                  <a:moveTo>
                    <a:pt x="7718" y="11805"/>
                  </a:moveTo>
                  <a:cubicBezTo>
                    <a:pt x="11559" y="10144"/>
                    <a:pt x="10108" y="10629"/>
                    <a:pt x="8235" y="9077"/>
                  </a:cubicBezTo>
                  <a:cubicBezTo>
                    <a:pt x="7010" y="8044"/>
                    <a:pt x="2328" y="6701"/>
                    <a:pt x="371" y="5603"/>
                  </a:cubicBezTo>
                  <a:cubicBezTo>
                    <a:pt x="-939" y="4673"/>
                    <a:pt x="1189" y="3691"/>
                    <a:pt x="7401" y="3053"/>
                  </a:cubicBezTo>
                  <a:cubicBezTo>
                    <a:pt x="13613" y="2415"/>
                    <a:pt x="26196" y="2157"/>
                    <a:pt x="37640" y="1777"/>
                  </a:cubicBezTo>
                  <a:lnTo>
                    <a:pt x="76067" y="773"/>
                  </a:lnTo>
                  <a:lnTo>
                    <a:pt x="112406" y="0"/>
                  </a:ln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54" name="Straight Arrow Connector 53"/>
            <p:cNvCxnSpPr>
              <a:stCxn id="51" idx="6"/>
            </p:cNvCxnSpPr>
            <p:nvPr/>
          </p:nvCxnSpPr>
          <p:spPr>
            <a:xfrm flipV="1">
              <a:off x="7518353" y="3069167"/>
              <a:ext cx="80480" cy="8706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Freeform 75"/>
            <p:cNvSpPr/>
            <p:nvPr/>
          </p:nvSpPr>
          <p:spPr>
            <a:xfrm rot="16200000">
              <a:off x="6561508" y="3517867"/>
              <a:ext cx="639532" cy="1245061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8"/>
                <a:gd name="connsiteY0" fmla="*/ 801186 h 801186"/>
                <a:gd name="connsiteX1" fmla="*/ 261104 w 781988"/>
                <a:gd name="connsiteY1" fmla="*/ 638889 h 801186"/>
                <a:gd name="connsiteX2" fmla="*/ 464305 w 781988"/>
                <a:gd name="connsiteY2" fmla="*/ 494955 h 801186"/>
                <a:gd name="connsiteX3" fmla="*/ 602509 w 781988"/>
                <a:gd name="connsiteY3" fmla="*/ 393446 h 801186"/>
                <a:gd name="connsiteX4" fmla="*/ 781988 w 781988"/>
                <a:gd name="connsiteY4" fmla="*/ 0 h 801186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18246 w 792480"/>
                <a:gd name="connsiteY3" fmla="*/ 276179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54965 w 792480"/>
                <a:gd name="connsiteY3" fmla="*/ 24873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33982 w 792480"/>
                <a:gd name="connsiteY3" fmla="*/ 28616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23159 w 792480"/>
                <a:gd name="connsiteY3" fmla="*/ 223787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81193 w 792480"/>
                <a:gd name="connsiteY3" fmla="*/ 2237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81193 w 792480"/>
                <a:gd name="connsiteY3" fmla="*/ 2237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54575 w 792480"/>
                <a:gd name="connsiteY4" fmla="*/ 151850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65066 w 792480"/>
                <a:gd name="connsiteY4" fmla="*/ 156842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60210 w 792480"/>
                <a:gd name="connsiteY3" fmla="*/ 19135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54963 w 792480"/>
                <a:gd name="connsiteY3" fmla="*/ 2337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34874 w 792480"/>
                <a:gd name="connsiteY1" fmla="*/ 534098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34874 w 792480"/>
                <a:gd name="connsiteY1" fmla="*/ 534098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58442 w 792480"/>
                <a:gd name="connsiteY4" fmla="*/ 56282 h 671443"/>
                <a:gd name="connsiteX5" fmla="*/ 792480 w 792480"/>
                <a:gd name="connsiteY5" fmla="*/ 0 h 671443"/>
                <a:gd name="connsiteX0" fmla="*/ 0 w 792479"/>
                <a:gd name="connsiteY0" fmla="*/ 733818 h 733818"/>
                <a:gd name="connsiteX1" fmla="*/ 234874 w 792479"/>
                <a:gd name="connsiteY1" fmla="*/ 596473 h 733818"/>
                <a:gd name="connsiteX2" fmla="*/ 459059 w 792479"/>
                <a:gd name="connsiteY2" fmla="*/ 460024 h 733818"/>
                <a:gd name="connsiteX3" fmla="*/ 649718 w 792479"/>
                <a:gd name="connsiteY3" fmla="*/ 283677 h 733818"/>
                <a:gd name="connsiteX4" fmla="*/ 758442 w 792479"/>
                <a:gd name="connsiteY4" fmla="*/ 118657 h 733818"/>
                <a:gd name="connsiteX5" fmla="*/ 792479 w 792479"/>
                <a:gd name="connsiteY5" fmla="*/ 0 h 73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79" h="733818">
                  <a:moveTo>
                    <a:pt x="0" y="733818"/>
                  </a:moveTo>
                  <a:cubicBezTo>
                    <a:pt x="51213" y="700182"/>
                    <a:pt x="158364" y="642105"/>
                    <a:pt x="234874" y="596473"/>
                  </a:cubicBezTo>
                  <a:cubicBezTo>
                    <a:pt x="311384" y="550841"/>
                    <a:pt x="389918" y="512157"/>
                    <a:pt x="459059" y="460024"/>
                  </a:cubicBezTo>
                  <a:cubicBezTo>
                    <a:pt x="528200" y="407891"/>
                    <a:pt x="599821" y="340571"/>
                    <a:pt x="649718" y="283677"/>
                  </a:cubicBezTo>
                  <a:cubicBezTo>
                    <a:pt x="699615" y="226783"/>
                    <a:pt x="734648" y="155541"/>
                    <a:pt x="758442" y="118657"/>
                  </a:cubicBezTo>
                  <a:cubicBezTo>
                    <a:pt x="782236" y="81773"/>
                    <a:pt x="786806" y="9380"/>
                    <a:pt x="792479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77" name="Straight Arrow Connector 76"/>
            <p:cNvCxnSpPr>
              <a:stCxn id="76" idx="0"/>
            </p:cNvCxnSpPr>
            <p:nvPr/>
          </p:nvCxnSpPr>
          <p:spPr>
            <a:xfrm>
              <a:off x="7503805" y="4460164"/>
              <a:ext cx="62221" cy="35995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19"/>
            <p:cNvSpPr/>
            <p:nvPr/>
          </p:nvSpPr>
          <p:spPr>
            <a:xfrm rot="5400000" flipV="1">
              <a:off x="1788329" y="2430590"/>
              <a:ext cx="793686" cy="986796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3389" y="332385"/>
                    <a:pt x="464305" y="287867"/>
                  </a:cubicBezTo>
                  <a:cubicBezTo>
                    <a:pt x="525221" y="243349"/>
                    <a:pt x="570155" y="212669"/>
                    <a:pt x="626599" y="164691"/>
                  </a:cubicBezTo>
                  <a:cubicBezTo>
                    <a:pt x="683044" y="116713"/>
                    <a:pt x="772267" y="26493"/>
                    <a:pt x="802972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2660572" y="2489200"/>
              <a:ext cx="35996" cy="4404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 23"/>
            <p:cNvSpPr/>
            <p:nvPr/>
          </p:nvSpPr>
          <p:spPr>
            <a:xfrm rot="16200000">
              <a:off x="1690531" y="4072040"/>
              <a:ext cx="792837" cy="1008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7404" y="328774"/>
                    <a:pt x="464305" y="287867"/>
                  </a:cubicBezTo>
                  <a:cubicBezTo>
                    <a:pt x="521206" y="246960"/>
                    <a:pt x="511411" y="258902"/>
                    <a:pt x="602509" y="186358"/>
                  </a:cubicBezTo>
                  <a:cubicBezTo>
                    <a:pt x="744636" y="73178"/>
                    <a:pt x="757111" y="42333"/>
                    <a:pt x="802972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25" name="Straight Arrow Connector 24"/>
            <p:cNvCxnSpPr>
              <a:stCxn id="24" idx="0"/>
            </p:cNvCxnSpPr>
            <p:nvPr/>
          </p:nvCxnSpPr>
          <p:spPr>
            <a:xfrm>
              <a:off x="2590949" y="4972458"/>
              <a:ext cx="62221" cy="44042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 rot="16200000" flipH="1" flipV="1">
              <a:off x="3759981" y="2591905"/>
              <a:ext cx="953705" cy="986796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3389" y="332385"/>
                    <a:pt x="464305" y="287867"/>
                  </a:cubicBezTo>
                  <a:cubicBezTo>
                    <a:pt x="525221" y="243349"/>
                    <a:pt x="570155" y="212669"/>
                    <a:pt x="626599" y="164691"/>
                  </a:cubicBezTo>
                  <a:cubicBezTo>
                    <a:pt x="683044" y="116713"/>
                    <a:pt x="772267" y="26493"/>
                    <a:pt x="802972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 rot="5400000" flipH="1">
              <a:off x="3744293" y="3992164"/>
              <a:ext cx="897244" cy="1008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7404" y="328774"/>
                    <a:pt x="464305" y="287867"/>
                  </a:cubicBezTo>
                  <a:cubicBezTo>
                    <a:pt x="521206" y="246960"/>
                    <a:pt x="511411" y="258902"/>
                    <a:pt x="602509" y="186358"/>
                  </a:cubicBezTo>
                  <a:cubicBezTo>
                    <a:pt x="744636" y="73178"/>
                    <a:pt x="757111" y="42333"/>
                    <a:pt x="802972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40" name="Straight Arrow Connector 39"/>
            <p:cNvCxnSpPr>
              <a:stCxn id="37" idx="4"/>
            </p:cNvCxnSpPr>
            <p:nvPr/>
          </p:nvCxnSpPr>
          <p:spPr>
            <a:xfrm>
              <a:off x="4730232" y="3562156"/>
              <a:ext cx="80685" cy="69923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9" idx="4"/>
            </p:cNvCxnSpPr>
            <p:nvPr/>
          </p:nvCxnSpPr>
          <p:spPr>
            <a:xfrm flipV="1">
              <a:off x="4696915" y="4005115"/>
              <a:ext cx="114002" cy="4242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Freeform 78"/>
            <p:cNvSpPr/>
            <p:nvPr/>
          </p:nvSpPr>
          <p:spPr>
            <a:xfrm>
              <a:off x="5166362" y="3970229"/>
              <a:ext cx="200610" cy="469823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2"/>
                <a:gd name="connsiteY0" fmla="*/ 0 h 774699"/>
                <a:gd name="connsiteX1" fmla="*/ 149512 w 282862"/>
                <a:gd name="connsiteY1" fmla="*/ 114300 h 774699"/>
                <a:gd name="connsiteX2" fmla="*/ 38387 w 282862"/>
                <a:gd name="connsiteY2" fmla="*/ 292100 h 774699"/>
                <a:gd name="connsiteX3" fmla="*/ 287 w 282862"/>
                <a:gd name="connsiteY3" fmla="*/ 542925 h 774699"/>
                <a:gd name="connsiteX4" fmla="*/ 54262 w 282862"/>
                <a:gd name="connsiteY4" fmla="*/ 682625 h 774699"/>
                <a:gd name="connsiteX5" fmla="*/ 159037 w 282862"/>
                <a:gd name="connsiteY5" fmla="*/ 774700 h 77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862" h="774699">
                  <a:moveTo>
                    <a:pt x="282863" y="0"/>
                  </a:moveTo>
                  <a:cubicBezTo>
                    <a:pt x="219363" y="45508"/>
                    <a:pt x="190258" y="65617"/>
                    <a:pt x="149512" y="114300"/>
                  </a:cubicBezTo>
                  <a:cubicBezTo>
                    <a:pt x="108766" y="162983"/>
                    <a:pt x="63258" y="220663"/>
                    <a:pt x="38387" y="292100"/>
                  </a:cubicBezTo>
                  <a:cubicBezTo>
                    <a:pt x="13516" y="363538"/>
                    <a:pt x="-2359" y="477838"/>
                    <a:pt x="287" y="542925"/>
                  </a:cubicBezTo>
                  <a:cubicBezTo>
                    <a:pt x="2933" y="608012"/>
                    <a:pt x="27804" y="643996"/>
                    <a:pt x="54262" y="682625"/>
                  </a:cubicBezTo>
                  <a:cubicBezTo>
                    <a:pt x="80720" y="721254"/>
                    <a:pt x="115116" y="750358"/>
                    <a:pt x="159037" y="77470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6139438" y="3097160"/>
              <a:ext cx="89636" cy="5153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79" idx="0"/>
            </p:cNvCxnSpPr>
            <p:nvPr/>
          </p:nvCxnSpPr>
          <p:spPr>
            <a:xfrm flipV="1">
              <a:off x="5366973" y="3942692"/>
              <a:ext cx="70130" cy="2753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Freeform 85"/>
            <p:cNvSpPr/>
            <p:nvPr/>
          </p:nvSpPr>
          <p:spPr>
            <a:xfrm flipV="1">
              <a:off x="5183139" y="3138965"/>
              <a:ext cx="201880" cy="479256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5623 w 285623"/>
                <a:gd name="connsiteY0" fmla="*/ 0 h 879217"/>
                <a:gd name="connsiteX1" fmla="*/ 152272 w 285623"/>
                <a:gd name="connsiteY1" fmla="*/ 114300 h 879217"/>
                <a:gd name="connsiteX2" fmla="*/ 41147 w 285623"/>
                <a:gd name="connsiteY2" fmla="*/ 292100 h 879217"/>
                <a:gd name="connsiteX3" fmla="*/ 3047 w 285623"/>
                <a:gd name="connsiteY3" fmla="*/ 542925 h 879217"/>
                <a:gd name="connsiteX4" fmla="*/ 112603 w 285623"/>
                <a:gd name="connsiteY4" fmla="*/ 771798 h 879217"/>
                <a:gd name="connsiteX5" fmla="*/ 263397 w 285623"/>
                <a:gd name="connsiteY5" fmla="*/ 879217 h 879217"/>
                <a:gd name="connsiteX0" fmla="*/ 285624 w 285624"/>
                <a:gd name="connsiteY0" fmla="*/ 0 h 771798"/>
                <a:gd name="connsiteX1" fmla="*/ 152273 w 285624"/>
                <a:gd name="connsiteY1" fmla="*/ 114300 h 771798"/>
                <a:gd name="connsiteX2" fmla="*/ 41148 w 285624"/>
                <a:gd name="connsiteY2" fmla="*/ 292100 h 771798"/>
                <a:gd name="connsiteX3" fmla="*/ 3048 w 285624"/>
                <a:gd name="connsiteY3" fmla="*/ 542925 h 771798"/>
                <a:gd name="connsiteX4" fmla="*/ 112604 w 285624"/>
                <a:gd name="connsiteY4" fmla="*/ 771798 h 771798"/>
                <a:gd name="connsiteX0" fmla="*/ 290350 w 290350"/>
                <a:gd name="connsiteY0" fmla="*/ 0 h 838454"/>
                <a:gd name="connsiteX1" fmla="*/ 156999 w 290350"/>
                <a:gd name="connsiteY1" fmla="*/ 114300 h 838454"/>
                <a:gd name="connsiteX2" fmla="*/ 45874 w 290350"/>
                <a:gd name="connsiteY2" fmla="*/ 292100 h 838454"/>
                <a:gd name="connsiteX3" fmla="*/ 7774 w 290350"/>
                <a:gd name="connsiteY3" fmla="*/ 542925 h 838454"/>
                <a:gd name="connsiteX4" fmla="*/ 190392 w 290350"/>
                <a:gd name="connsiteY4" fmla="*/ 838454 h 838454"/>
                <a:gd name="connsiteX0" fmla="*/ 290350 w 290350"/>
                <a:gd name="connsiteY0" fmla="*/ 0 h 838454"/>
                <a:gd name="connsiteX1" fmla="*/ 156999 w 290350"/>
                <a:gd name="connsiteY1" fmla="*/ 114300 h 838454"/>
                <a:gd name="connsiteX2" fmla="*/ 45874 w 290350"/>
                <a:gd name="connsiteY2" fmla="*/ 292100 h 838454"/>
                <a:gd name="connsiteX3" fmla="*/ 7774 w 290350"/>
                <a:gd name="connsiteY3" fmla="*/ 542925 h 838454"/>
                <a:gd name="connsiteX4" fmla="*/ 190392 w 290350"/>
                <a:gd name="connsiteY4" fmla="*/ 838454 h 83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50" h="838454">
                  <a:moveTo>
                    <a:pt x="290350" y="0"/>
                  </a:moveTo>
                  <a:cubicBezTo>
                    <a:pt x="226850" y="45508"/>
                    <a:pt x="197745" y="65617"/>
                    <a:pt x="156999" y="114300"/>
                  </a:cubicBezTo>
                  <a:cubicBezTo>
                    <a:pt x="116253" y="162983"/>
                    <a:pt x="70745" y="220663"/>
                    <a:pt x="45874" y="292100"/>
                  </a:cubicBezTo>
                  <a:cubicBezTo>
                    <a:pt x="21003" y="363538"/>
                    <a:pt x="-16312" y="451866"/>
                    <a:pt x="7774" y="542925"/>
                  </a:cubicBezTo>
                  <a:cubicBezTo>
                    <a:pt x="31860" y="633984"/>
                    <a:pt x="98031" y="737848"/>
                    <a:pt x="190392" y="838454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Arrow Connector 92"/>
            <p:cNvCxnSpPr>
              <a:stCxn id="86" idx="0"/>
            </p:cNvCxnSpPr>
            <p:nvPr/>
          </p:nvCxnSpPr>
          <p:spPr>
            <a:xfrm>
              <a:off x="5385019" y="3618221"/>
              <a:ext cx="52083" cy="3557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reeform 95"/>
            <p:cNvSpPr/>
            <p:nvPr/>
          </p:nvSpPr>
          <p:spPr>
            <a:xfrm flipH="1" flipV="1">
              <a:off x="6186487" y="3898989"/>
              <a:ext cx="197207" cy="544890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64391 h 879217"/>
                <a:gd name="connsiteX5" fmla="*/ 261404 w 283630"/>
                <a:gd name="connsiteY5" fmla="*/ 879217 h 879217"/>
                <a:gd name="connsiteX0" fmla="*/ 283630 w 283630"/>
                <a:gd name="connsiteY0" fmla="*/ 0 h 953280"/>
                <a:gd name="connsiteX1" fmla="*/ 150279 w 283630"/>
                <a:gd name="connsiteY1" fmla="*/ 114300 h 953280"/>
                <a:gd name="connsiteX2" fmla="*/ 39154 w 283630"/>
                <a:gd name="connsiteY2" fmla="*/ 292100 h 953280"/>
                <a:gd name="connsiteX3" fmla="*/ 1054 w 283630"/>
                <a:gd name="connsiteY3" fmla="*/ 542925 h 953280"/>
                <a:gd name="connsiteX4" fmla="*/ 74079 w 283630"/>
                <a:gd name="connsiteY4" fmla="*/ 764391 h 953280"/>
                <a:gd name="connsiteX5" fmla="*/ 255314 w 283630"/>
                <a:gd name="connsiteY5" fmla="*/ 953280 h 9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630" h="953280">
                  <a:moveTo>
                    <a:pt x="283630" y="0"/>
                  </a:moveTo>
                  <a:cubicBezTo>
                    <a:pt x="220130" y="45508"/>
                    <a:pt x="191025" y="65617"/>
                    <a:pt x="150279" y="114300"/>
                  </a:cubicBezTo>
                  <a:cubicBezTo>
                    <a:pt x="109533" y="162983"/>
                    <a:pt x="64025" y="220663"/>
                    <a:pt x="39154" y="292100"/>
                  </a:cubicBezTo>
                  <a:cubicBezTo>
                    <a:pt x="14283" y="363538"/>
                    <a:pt x="-4767" y="464210"/>
                    <a:pt x="1054" y="542925"/>
                  </a:cubicBezTo>
                  <a:cubicBezTo>
                    <a:pt x="6875" y="621640"/>
                    <a:pt x="31702" y="695999"/>
                    <a:pt x="74079" y="764391"/>
                  </a:cubicBezTo>
                  <a:cubicBezTo>
                    <a:pt x="116456" y="832783"/>
                    <a:pt x="211393" y="928938"/>
                    <a:pt x="255314" y="95328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Arrow Connector 96"/>
            <p:cNvCxnSpPr>
              <a:stCxn id="96" idx="0"/>
            </p:cNvCxnSpPr>
            <p:nvPr/>
          </p:nvCxnSpPr>
          <p:spPr>
            <a:xfrm flipH="1">
              <a:off x="6145549" y="4443879"/>
              <a:ext cx="40938" cy="2753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Freeform 102"/>
            <p:cNvSpPr/>
            <p:nvPr/>
          </p:nvSpPr>
          <p:spPr>
            <a:xfrm flipH="1">
              <a:off x="6223361" y="3148697"/>
              <a:ext cx="180000" cy="504000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91845"/>
                <a:gd name="connsiteY0" fmla="*/ 0 h 1027339"/>
                <a:gd name="connsiteX1" fmla="*/ 150279 w 291845"/>
                <a:gd name="connsiteY1" fmla="*/ 114300 h 1027339"/>
                <a:gd name="connsiteX2" fmla="*/ 39154 w 291845"/>
                <a:gd name="connsiteY2" fmla="*/ 292100 h 1027339"/>
                <a:gd name="connsiteX3" fmla="*/ 1054 w 291845"/>
                <a:gd name="connsiteY3" fmla="*/ 542925 h 1027339"/>
                <a:gd name="connsiteX4" fmla="*/ 74079 w 291845"/>
                <a:gd name="connsiteY4" fmla="*/ 719953 h 1027339"/>
                <a:gd name="connsiteX5" fmla="*/ 291845 w 291845"/>
                <a:gd name="connsiteY5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90932 w 290932"/>
                <a:gd name="connsiteY5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12301 w 290932"/>
                <a:gd name="connsiteY5" fmla="*/ 949574 h 1027339"/>
                <a:gd name="connsiteX6" fmla="*/ 290932 w 290932"/>
                <a:gd name="connsiteY6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90932 w 290932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1569" h="1027339">
                  <a:moveTo>
                    <a:pt x="283354" y="0"/>
                  </a:moveTo>
                  <a:cubicBezTo>
                    <a:pt x="219854" y="45508"/>
                    <a:pt x="190749" y="65617"/>
                    <a:pt x="150003" y="114300"/>
                  </a:cubicBezTo>
                  <a:cubicBezTo>
                    <a:pt x="109257" y="162983"/>
                    <a:pt x="63749" y="220663"/>
                    <a:pt x="38878" y="292100"/>
                  </a:cubicBezTo>
                  <a:cubicBezTo>
                    <a:pt x="14007" y="363538"/>
                    <a:pt x="-4028" y="455570"/>
                    <a:pt x="778" y="542925"/>
                  </a:cubicBezTo>
                  <a:cubicBezTo>
                    <a:pt x="5584" y="630280"/>
                    <a:pt x="7072" y="705873"/>
                    <a:pt x="67713" y="816233"/>
                  </a:cubicBezTo>
                  <a:cubicBezTo>
                    <a:pt x="128354" y="926593"/>
                    <a:pt x="241127" y="975644"/>
                    <a:pt x="291569" y="1027339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23" y="3156234"/>
              <a:ext cx="1152000" cy="1152000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>
              <a:off x="698601" y="4340628"/>
              <a:ext cx="8209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design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298002" y="1690305"/>
              <a:ext cx="7807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283B49"/>
                  </a:solidFill>
                  <a:cs typeface="Arial Black"/>
                </a:rPr>
                <a:t>kodim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0036" y="4396459"/>
              <a:ext cx="1152000" cy="11520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788" y="2086154"/>
              <a:ext cx="1152000" cy="1152000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2641749" y="1616254"/>
            <a:ext cx="1152486" cy="4653928"/>
            <a:chOff x="2641749" y="1616254"/>
            <a:chExt cx="1152486" cy="4653928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2235" y="1616254"/>
              <a:ext cx="1152000" cy="115200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3156234"/>
              <a:ext cx="1152000" cy="1152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4794451"/>
              <a:ext cx="1152000" cy="1152000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2920680" y="279592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face</a:t>
              </a:r>
              <a:endParaRPr lang="en-US" sz="1600" dirty="0">
                <a:solidFill>
                  <a:srgbClr val="000000"/>
                </a:solidFill>
                <a:latin typeface="Arial Black"/>
                <a:cs typeface="Arial Black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67547" y="4293328"/>
              <a:ext cx="6848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voice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37380" y="5931628"/>
              <a:ext cx="586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web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317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Modules of the </a:t>
            </a:r>
            <a:r>
              <a:rPr lang="en-GB" b="1" dirty="0" err="1"/>
              <a:t>askia</a:t>
            </a:r>
            <a:r>
              <a:rPr lang="en-GB" dirty="0"/>
              <a:t> suite</a:t>
            </a:r>
            <a:endParaRPr lang="en-GB" noProof="0" dirty="0"/>
          </a:p>
        </p:txBody>
      </p:sp>
      <p:grpSp>
        <p:nvGrpSpPr>
          <p:cNvPr id="3" name="Group 2"/>
          <p:cNvGrpSpPr/>
          <p:nvPr/>
        </p:nvGrpSpPr>
        <p:grpSpPr>
          <a:xfrm>
            <a:off x="549223" y="1690305"/>
            <a:ext cx="8103565" cy="4124939"/>
            <a:chOff x="549223" y="1690305"/>
            <a:chExt cx="8103565" cy="4124939"/>
          </a:xfrm>
        </p:grpSpPr>
        <p:sp>
          <p:nvSpPr>
            <p:cNvPr id="11" name="TextBox 10"/>
            <p:cNvSpPr txBox="1"/>
            <p:nvPr/>
          </p:nvSpPr>
          <p:spPr>
            <a:xfrm>
              <a:off x="5454063" y="5434274"/>
              <a:ext cx="5822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surf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24739" y="5476690"/>
              <a:ext cx="6455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vista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60059" y="3299343"/>
              <a:ext cx="9284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 smtClean="0">
                  <a:solidFill>
                    <a:srgbClr val="283B49"/>
                  </a:solidFill>
                  <a:cs typeface="Arial Black"/>
                </a:rPr>
                <a:t>analyse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3457" y="2086154"/>
              <a:ext cx="1152000" cy="115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1556" y="4337251"/>
              <a:ext cx="1152000" cy="1152000"/>
            </a:xfrm>
            <a:prstGeom prst="rect">
              <a:avLst/>
            </a:prstGeom>
          </p:spPr>
        </p:pic>
        <p:sp>
          <p:nvSpPr>
            <p:cNvPr id="34" name="Freeform 33"/>
            <p:cNvSpPr/>
            <p:nvPr/>
          </p:nvSpPr>
          <p:spPr>
            <a:xfrm rot="5400000" flipV="1">
              <a:off x="2140936" y="3430911"/>
              <a:ext cx="19329" cy="720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0 w 809152"/>
                <a:gd name="connsiteY0" fmla="*/ 594098 h 594098"/>
                <a:gd name="connsiteX1" fmla="*/ 261104 w 809152"/>
                <a:gd name="connsiteY1" fmla="*/ 431801 h 594098"/>
                <a:gd name="connsiteX2" fmla="*/ 782643 w 809152"/>
                <a:gd name="connsiteY2" fmla="*/ 328009 h 594098"/>
                <a:gd name="connsiteX3" fmla="*/ 772013 w 809152"/>
                <a:gd name="connsiteY3" fmla="*/ 202921 h 594098"/>
                <a:gd name="connsiteX4" fmla="*/ 802972 w 809152"/>
                <a:gd name="connsiteY4" fmla="*/ 0 h 594098"/>
                <a:gd name="connsiteX0" fmla="*/ 0 w 802972"/>
                <a:gd name="connsiteY0" fmla="*/ 594098 h 594098"/>
                <a:gd name="connsiteX1" fmla="*/ 709139 w 802972"/>
                <a:gd name="connsiteY1" fmla="*/ 452829 h 594098"/>
                <a:gd name="connsiteX2" fmla="*/ 782643 w 802972"/>
                <a:gd name="connsiteY2" fmla="*/ 328009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1 w 93834"/>
                <a:gd name="connsiteY0" fmla="*/ 452829 h 452829"/>
                <a:gd name="connsiteX1" fmla="*/ 73505 w 93834"/>
                <a:gd name="connsiteY1" fmla="*/ 328009 h 452829"/>
                <a:gd name="connsiteX2" fmla="*/ 62875 w 93834"/>
                <a:gd name="connsiteY2" fmla="*/ 202921 h 452829"/>
                <a:gd name="connsiteX3" fmla="*/ 93834 w 93834"/>
                <a:gd name="connsiteY3" fmla="*/ 0 h 452829"/>
                <a:gd name="connsiteX0" fmla="*/ 0 w 93833"/>
                <a:gd name="connsiteY0" fmla="*/ 452829 h 452829"/>
                <a:gd name="connsiteX1" fmla="*/ 73504 w 93833"/>
                <a:gd name="connsiteY1" fmla="*/ 328009 h 452829"/>
                <a:gd name="connsiteX2" fmla="*/ 62874 w 93833"/>
                <a:gd name="connsiteY2" fmla="*/ 202921 h 452829"/>
                <a:gd name="connsiteX3" fmla="*/ 93833 w 93833"/>
                <a:gd name="connsiteY3" fmla="*/ 0 h 452829"/>
                <a:gd name="connsiteX0" fmla="*/ 26659 w 53680"/>
                <a:gd name="connsiteY0" fmla="*/ 460475 h 460475"/>
                <a:gd name="connsiteX1" fmla="*/ 33351 w 53680"/>
                <a:gd name="connsiteY1" fmla="*/ 328009 h 460475"/>
                <a:gd name="connsiteX2" fmla="*/ 22721 w 53680"/>
                <a:gd name="connsiteY2" fmla="*/ 202921 h 460475"/>
                <a:gd name="connsiteX3" fmla="*/ 53680 w 53680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9612 w 36633"/>
                <a:gd name="connsiteY0" fmla="*/ 460475 h 460475"/>
                <a:gd name="connsiteX1" fmla="*/ 16304 w 36633"/>
                <a:gd name="connsiteY1" fmla="*/ 328009 h 460475"/>
                <a:gd name="connsiteX2" fmla="*/ 5674 w 36633"/>
                <a:gd name="connsiteY2" fmla="*/ 202921 h 460475"/>
                <a:gd name="connsiteX3" fmla="*/ 36633 w 36633"/>
                <a:gd name="connsiteY3" fmla="*/ 0 h 460475"/>
                <a:gd name="connsiteX0" fmla="*/ 9611 w 36632"/>
                <a:gd name="connsiteY0" fmla="*/ 460475 h 460475"/>
                <a:gd name="connsiteX1" fmla="*/ 16303 w 36632"/>
                <a:gd name="connsiteY1" fmla="*/ 328009 h 460475"/>
                <a:gd name="connsiteX2" fmla="*/ 5673 w 36632"/>
                <a:gd name="connsiteY2" fmla="*/ 179983 h 460475"/>
                <a:gd name="connsiteX3" fmla="*/ 36632 w 36632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12248"/>
                <a:gd name="connsiteY0" fmla="*/ 452387 h 452387"/>
                <a:gd name="connsiteX1" fmla="*/ 10630 w 12248"/>
                <a:gd name="connsiteY1" fmla="*/ 319921 h 452387"/>
                <a:gd name="connsiteX2" fmla="*/ 0 w 12248"/>
                <a:gd name="connsiteY2" fmla="*/ 171895 h 452387"/>
                <a:gd name="connsiteX3" fmla="*/ 5159 w 12248"/>
                <a:gd name="connsiteY3" fmla="*/ 0 h 452387"/>
                <a:gd name="connsiteX0" fmla="*/ 3938 w 10683"/>
                <a:gd name="connsiteY0" fmla="*/ 452387 h 452387"/>
                <a:gd name="connsiteX1" fmla="*/ 10630 w 10683"/>
                <a:gd name="connsiteY1" fmla="*/ 319921 h 452387"/>
                <a:gd name="connsiteX2" fmla="*/ 0 w 10683"/>
                <a:gd name="connsiteY2" fmla="*/ 171895 h 452387"/>
                <a:gd name="connsiteX3" fmla="*/ 5159 w 10683"/>
                <a:gd name="connsiteY3" fmla="*/ 0 h 452387"/>
                <a:gd name="connsiteX0" fmla="*/ 10389 w 11834"/>
                <a:gd name="connsiteY0" fmla="*/ 452389 h 452389"/>
                <a:gd name="connsiteX1" fmla="*/ 10630 w 11834"/>
                <a:gd name="connsiteY1" fmla="*/ 319921 h 452389"/>
                <a:gd name="connsiteX2" fmla="*/ 0 w 11834"/>
                <a:gd name="connsiteY2" fmla="*/ 171895 h 452389"/>
                <a:gd name="connsiteX3" fmla="*/ 5159 w 11834"/>
                <a:gd name="connsiteY3" fmla="*/ 0 h 452389"/>
                <a:gd name="connsiteX0" fmla="*/ 5230 w 6354"/>
                <a:gd name="connsiteY0" fmla="*/ 452389 h 452389"/>
                <a:gd name="connsiteX1" fmla="*/ 5471 w 6354"/>
                <a:gd name="connsiteY1" fmla="*/ 319921 h 452389"/>
                <a:gd name="connsiteX2" fmla="*/ 0 w 6354"/>
                <a:gd name="connsiteY2" fmla="*/ 0 h 45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54" h="452389">
                  <a:moveTo>
                    <a:pt x="5230" y="452389"/>
                  </a:moveTo>
                  <a:cubicBezTo>
                    <a:pt x="7019" y="371724"/>
                    <a:pt x="6343" y="395319"/>
                    <a:pt x="5471" y="319921"/>
                  </a:cubicBezTo>
                  <a:cubicBezTo>
                    <a:pt x="4599" y="244523"/>
                    <a:pt x="1140" y="66650"/>
                    <a:pt x="0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486276" y="3795729"/>
              <a:ext cx="72000" cy="0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Freeform 50"/>
            <p:cNvSpPr/>
            <p:nvPr/>
          </p:nvSpPr>
          <p:spPr>
            <a:xfrm rot="16200000" flipV="1">
              <a:off x="5397049" y="1706262"/>
              <a:ext cx="671332" cy="3571275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0 w 809152"/>
                <a:gd name="connsiteY0" fmla="*/ 594098 h 594098"/>
                <a:gd name="connsiteX1" fmla="*/ 261104 w 809152"/>
                <a:gd name="connsiteY1" fmla="*/ 431801 h 594098"/>
                <a:gd name="connsiteX2" fmla="*/ 782643 w 809152"/>
                <a:gd name="connsiteY2" fmla="*/ 328009 h 594098"/>
                <a:gd name="connsiteX3" fmla="*/ 772013 w 809152"/>
                <a:gd name="connsiteY3" fmla="*/ 202921 h 594098"/>
                <a:gd name="connsiteX4" fmla="*/ 802972 w 809152"/>
                <a:gd name="connsiteY4" fmla="*/ 0 h 594098"/>
                <a:gd name="connsiteX0" fmla="*/ 0 w 802972"/>
                <a:gd name="connsiteY0" fmla="*/ 594098 h 594098"/>
                <a:gd name="connsiteX1" fmla="*/ 709139 w 802972"/>
                <a:gd name="connsiteY1" fmla="*/ 452829 h 594098"/>
                <a:gd name="connsiteX2" fmla="*/ 782643 w 802972"/>
                <a:gd name="connsiteY2" fmla="*/ 328009 h 594098"/>
                <a:gd name="connsiteX3" fmla="*/ 772013 w 802972"/>
                <a:gd name="connsiteY3" fmla="*/ 202921 h 594098"/>
                <a:gd name="connsiteX4" fmla="*/ 802972 w 802972"/>
                <a:gd name="connsiteY4" fmla="*/ 0 h 594098"/>
                <a:gd name="connsiteX0" fmla="*/ 1 w 93834"/>
                <a:gd name="connsiteY0" fmla="*/ 452829 h 452829"/>
                <a:gd name="connsiteX1" fmla="*/ 73505 w 93834"/>
                <a:gd name="connsiteY1" fmla="*/ 328009 h 452829"/>
                <a:gd name="connsiteX2" fmla="*/ 62875 w 93834"/>
                <a:gd name="connsiteY2" fmla="*/ 202921 h 452829"/>
                <a:gd name="connsiteX3" fmla="*/ 93834 w 93834"/>
                <a:gd name="connsiteY3" fmla="*/ 0 h 452829"/>
                <a:gd name="connsiteX0" fmla="*/ 0 w 93833"/>
                <a:gd name="connsiteY0" fmla="*/ 452829 h 452829"/>
                <a:gd name="connsiteX1" fmla="*/ 73504 w 93833"/>
                <a:gd name="connsiteY1" fmla="*/ 328009 h 452829"/>
                <a:gd name="connsiteX2" fmla="*/ 62874 w 93833"/>
                <a:gd name="connsiteY2" fmla="*/ 202921 h 452829"/>
                <a:gd name="connsiteX3" fmla="*/ 93833 w 93833"/>
                <a:gd name="connsiteY3" fmla="*/ 0 h 452829"/>
                <a:gd name="connsiteX0" fmla="*/ 26659 w 53680"/>
                <a:gd name="connsiteY0" fmla="*/ 460475 h 460475"/>
                <a:gd name="connsiteX1" fmla="*/ 33351 w 53680"/>
                <a:gd name="connsiteY1" fmla="*/ 328009 h 460475"/>
                <a:gd name="connsiteX2" fmla="*/ 22721 w 53680"/>
                <a:gd name="connsiteY2" fmla="*/ 202921 h 460475"/>
                <a:gd name="connsiteX3" fmla="*/ 53680 w 53680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16328 w 43349"/>
                <a:gd name="connsiteY0" fmla="*/ 460475 h 460475"/>
                <a:gd name="connsiteX1" fmla="*/ 23020 w 43349"/>
                <a:gd name="connsiteY1" fmla="*/ 328009 h 460475"/>
                <a:gd name="connsiteX2" fmla="*/ 12390 w 43349"/>
                <a:gd name="connsiteY2" fmla="*/ 202921 h 460475"/>
                <a:gd name="connsiteX3" fmla="*/ 43349 w 43349"/>
                <a:gd name="connsiteY3" fmla="*/ 0 h 460475"/>
                <a:gd name="connsiteX0" fmla="*/ 9612 w 36633"/>
                <a:gd name="connsiteY0" fmla="*/ 460475 h 460475"/>
                <a:gd name="connsiteX1" fmla="*/ 16304 w 36633"/>
                <a:gd name="connsiteY1" fmla="*/ 328009 h 460475"/>
                <a:gd name="connsiteX2" fmla="*/ 5674 w 36633"/>
                <a:gd name="connsiteY2" fmla="*/ 202921 h 460475"/>
                <a:gd name="connsiteX3" fmla="*/ 36633 w 36633"/>
                <a:gd name="connsiteY3" fmla="*/ 0 h 460475"/>
                <a:gd name="connsiteX0" fmla="*/ 9611 w 36632"/>
                <a:gd name="connsiteY0" fmla="*/ 460475 h 460475"/>
                <a:gd name="connsiteX1" fmla="*/ 16303 w 36632"/>
                <a:gd name="connsiteY1" fmla="*/ 328009 h 460475"/>
                <a:gd name="connsiteX2" fmla="*/ 5673 w 36632"/>
                <a:gd name="connsiteY2" fmla="*/ 179983 h 460475"/>
                <a:gd name="connsiteX3" fmla="*/ 36632 w 36632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30959"/>
                <a:gd name="connsiteY0" fmla="*/ 460475 h 460475"/>
                <a:gd name="connsiteX1" fmla="*/ 10630 w 30959"/>
                <a:gd name="connsiteY1" fmla="*/ 328009 h 460475"/>
                <a:gd name="connsiteX2" fmla="*/ 0 w 30959"/>
                <a:gd name="connsiteY2" fmla="*/ 179983 h 460475"/>
                <a:gd name="connsiteX3" fmla="*/ 30959 w 30959"/>
                <a:gd name="connsiteY3" fmla="*/ 0 h 460475"/>
                <a:gd name="connsiteX0" fmla="*/ 3938 w 12248"/>
                <a:gd name="connsiteY0" fmla="*/ 452387 h 452387"/>
                <a:gd name="connsiteX1" fmla="*/ 10630 w 12248"/>
                <a:gd name="connsiteY1" fmla="*/ 319921 h 452387"/>
                <a:gd name="connsiteX2" fmla="*/ 0 w 12248"/>
                <a:gd name="connsiteY2" fmla="*/ 171895 h 452387"/>
                <a:gd name="connsiteX3" fmla="*/ 5159 w 12248"/>
                <a:gd name="connsiteY3" fmla="*/ 0 h 452387"/>
                <a:gd name="connsiteX0" fmla="*/ 3938 w 10683"/>
                <a:gd name="connsiteY0" fmla="*/ 452387 h 452387"/>
                <a:gd name="connsiteX1" fmla="*/ 10630 w 10683"/>
                <a:gd name="connsiteY1" fmla="*/ 319921 h 452387"/>
                <a:gd name="connsiteX2" fmla="*/ 0 w 10683"/>
                <a:gd name="connsiteY2" fmla="*/ 171895 h 452387"/>
                <a:gd name="connsiteX3" fmla="*/ 5159 w 10683"/>
                <a:gd name="connsiteY3" fmla="*/ 0 h 452387"/>
                <a:gd name="connsiteX0" fmla="*/ 10389 w 11834"/>
                <a:gd name="connsiteY0" fmla="*/ 452389 h 452389"/>
                <a:gd name="connsiteX1" fmla="*/ 10630 w 11834"/>
                <a:gd name="connsiteY1" fmla="*/ 319921 h 452389"/>
                <a:gd name="connsiteX2" fmla="*/ 0 w 11834"/>
                <a:gd name="connsiteY2" fmla="*/ 171895 h 452389"/>
                <a:gd name="connsiteX3" fmla="*/ 5159 w 11834"/>
                <a:gd name="connsiteY3" fmla="*/ 0 h 452389"/>
                <a:gd name="connsiteX0" fmla="*/ 5230 w 6354"/>
                <a:gd name="connsiteY0" fmla="*/ 452389 h 452389"/>
                <a:gd name="connsiteX1" fmla="*/ 5471 w 6354"/>
                <a:gd name="connsiteY1" fmla="*/ 319921 h 452389"/>
                <a:gd name="connsiteX2" fmla="*/ 0 w 6354"/>
                <a:gd name="connsiteY2" fmla="*/ 0 h 452389"/>
                <a:gd name="connsiteX0" fmla="*/ 8231 w 10001"/>
                <a:gd name="connsiteY0" fmla="*/ 10000 h 10000"/>
                <a:gd name="connsiteX1" fmla="*/ 8610 w 10001"/>
                <a:gd name="connsiteY1" fmla="*/ 7072 h 10000"/>
                <a:gd name="connsiteX2" fmla="*/ 2844 w 10001"/>
                <a:gd name="connsiteY2" fmla="*/ 3343 h 10000"/>
                <a:gd name="connsiteX3" fmla="*/ 0 w 10001"/>
                <a:gd name="connsiteY3" fmla="*/ 0 h 10000"/>
                <a:gd name="connsiteX0" fmla="*/ 5665 w 7435"/>
                <a:gd name="connsiteY0" fmla="*/ 10733 h 10733"/>
                <a:gd name="connsiteX1" fmla="*/ 6044 w 7435"/>
                <a:gd name="connsiteY1" fmla="*/ 7805 h 10733"/>
                <a:gd name="connsiteX2" fmla="*/ 278 w 7435"/>
                <a:gd name="connsiteY2" fmla="*/ 4076 h 10733"/>
                <a:gd name="connsiteX3" fmla="*/ 2990 w 7435"/>
                <a:gd name="connsiteY3" fmla="*/ 0 h 10733"/>
                <a:gd name="connsiteX0" fmla="*/ 7481 w 9862"/>
                <a:gd name="connsiteY0" fmla="*/ 10000 h 10000"/>
                <a:gd name="connsiteX1" fmla="*/ 7991 w 9862"/>
                <a:gd name="connsiteY1" fmla="*/ 7272 h 10000"/>
                <a:gd name="connsiteX2" fmla="*/ 236 w 9862"/>
                <a:gd name="connsiteY2" fmla="*/ 3798 h 10000"/>
                <a:gd name="connsiteX3" fmla="*/ 3972 w 9862"/>
                <a:gd name="connsiteY3" fmla="*/ 1689 h 10000"/>
                <a:gd name="connsiteX4" fmla="*/ 3884 w 9862"/>
                <a:gd name="connsiteY4" fmla="*/ 0 h 10000"/>
                <a:gd name="connsiteX0" fmla="*/ 7586 w 112274"/>
                <a:gd name="connsiteY0" fmla="*/ 11805 h 11805"/>
                <a:gd name="connsiteX1" fmla="*/ 8103 w 112274"/>
                <a:gd name="connsiteY1" fmla="*/ 9077 h 11805"/>
                <a:gd name="connsiteX2" fmla="*/ 239 w 112274"/>
                <a:gd name="connsiteY2" fmla="*/ 5603 h 11805"/>
                <a:gd name="connsiteX3" fmla="*/ 4028 w 112274"/>
                <a:gd name="connsiteY3" fmla="*/ 3494 h 11805"/>
                <a:gd name="connsiteX4" fmla="*/ 112274 w 112274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117823 w 117823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117823 w 117823"/>
                <a:gd name="connsiteY4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30556 w 117823"/>
                <a:gd name="connsiteY4" fmla="*/ 2827 h 11805"/>
                <a:gd name="connsiteX5" fmla="*/ 117823 w 117823"/>
                <a:gd name="connsiteY5" fmla="*/ 0 h 11805"/>
                <a:gd name="connsiteX0" fmla="*/ 13135 w 117823"/>
                <a:gd name="connsiteY0" fmla="*/ 11805 h 11805"/>
                <a:gd name="connsiteX1" fmla="*/ 13652 w 117823"/>
                <a:gd name="connsiteY1" fmla="*/ 9077 h 11805"/>
                <a:gd name="connsiteX2" fmla="*/ 5788 w 117823"/>
                <a:gd name="connsiteY2" fmla="*/ 5603 h 11805"/>
                <a:gd name="connsiteX3" fmla="*/ 9577 w 117823"/>
                <a:gd name="connsiteY3" fmla="*/ 3494 h 11805"/>
                <a:gd name="connsiteX4" fmla="*/ 30556 w 117823"/>
                <a:gd name="connsiteY4" fmla="*/ 2827 h 11805"/>
                <a:gd name="connsiteX5" fmla="*/ 117823 w 117823"/>
                <a:gd name="connsiteY5" fmla="*/ 0 h 11805"/>
                <a:gd name="connsiteX0" fmla="*/ 13136 w 117824"/>
                <a:gd name="connsiteY0" fmla="*/ 11805 h 11805"/>
                <a:gd name="connsiteX1" fmla="*/ 13653 w 117824"/>
                <a:gd name="connsiteY1" fmla="*/ 9077 h 11805"/>
                <a:gd name="connsiteX2" fmla="*/ 5789 w 117824"/>
                <a:gd name="connsiteY2" fmla="*/ 5603 h 11805"/>
                <a:gd name="connsiteX3" fmla="*/ 9578 w 117824"/>
                <a:gd name="connsiteY3" fmla="*/ 3494 h 11805"/>
                <a:gd name="connsiteX4" fmla="*/ 30557 w 117824"/>
                <a:gd name="connsiteY4" fmla="*/ 2827 h 11805"/>
                <a:gd name="connsiteX5" fmla="*/ 117824 w 117824"/>
                <a:gd name="connsiteY5" fmla="*/ 0 h 11805"/>
                <a:gd name="connsiteX0" fmla="*/ 8609 w 113297"/>
                <a:gd name="connsiteY0" fmla="*/ 11805 h 11805"/>
                <a:gd name="connsiteX1" fmla="*/ 9126 w 113297"/>
                <a:gd name="connsiteY1" fmla="*/ 9077 h 11805"/>
                <a:gd name="connsiteX2" fmla="*/ 1262 w 113297"/>
                <a:gd name="connsiteY2" fmla="*/ 5603 h 11805"/>
                <a:gd name="connsiteX3" fmla="*/ 5051 w 113297"/>
                <a:gd name="connsiteY3" fmla="*/ 3494 h 11805"/>
                <a:gd name="connsiteX4" fmla="*/ 26030 w 113297"/>
                <a:gd name="connsiteY4" fmla="*/ 2827 h 11805"/>
                <a:gd name="connsiteX5" fmla="*/ 113297 w 113297"/>
                <a:gd name="connsiteY5" fmla="*/ 0 h 11805"/>
                <a:gd name="connsiteX0" fmla="*/ 10708 w 115396"/>
                <a:gd name="connsiteY0" fmla="*/ 11805 h 11805"/>
                <a:gd name="connsiteX1" fmla="*/ 11225 w 115396"/>
                <a:gd name="connsiteY1" fmla="*/ 9077 h 11805"/>
                <a:gd name="connsiteX2" fmla="*/ 3361 w 115396"/>
                <a:gd name="connsiteY2" fmla="*/ 5603 h 11805"/>
                <a:gd name="connsiteX3" fmla="*/ 3446 w 115396"/>
                <a:gd name="connsiteY3" fmla="*/ 3956 h 11805"/>
                <a:gd name="connsiteX4" fmla="*/ 28129 w 115396"/>
                <a:gd name="connsiteY4" fmla="*/ 2827 h 11805"/>
                <a:gd name="connsiteX5" fmla="*/ 115396 w 115396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114583 w 114583"/>
                <a:gd name="connsiteY5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61576 w 114583"/>
                <a:gd name="connsiteY5" fmla="*/ 1749 h 11805"/>
                <a:gd name="connsiteX6" fmla="*/ 114583 w 114583"/>
                <a:gd name="connsiteY6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64354 w 114583"/>
                <a:gd name="connsiteY5" fmla="*/ 1749 h 11805"/>
                <a:gd name="connsiteX6" fmla="*/ 114583 w 114583"/>
                <a:gd name="connsiteY6" fmla="*/ 0 h 11805"/>
                <a:gd name="connsiteX0" fmla="*/ 9895 w 114583"/>
                <a:gd name="connsiteY0" fmla="*/ 11805 h 11805"/>
                <a:gd name="connsiteX1" fmla="*/ 10412 w 114583"/>
                <a:gd name="connsiteY1" fmla="*/ 9077 h 11805"/>
                <a:gd name="connsiteX2" fmla="*/ 2548 w 114583"/>
                <a:gd name="connsiteY2" fmla="*/ 5603 h 11805"/>
                <a:gd name="connsiteX3" fmla="*/ 2633 w 114583"/>
                <a:gd name="connsiteY3" fmla="*/ 3956 h 11805"/>
                <a:gd name="connsiteX4" fmla="*/ 27316 w 114583"/>
                <a:gd name="connsiteY4" fmla="*/ 2827 h 11805"/>
                <a:gd name="connsiteX5" fmla="*/ 78244 w 114583"/>
                <a:gd name="connsiteY5" fmla="*/ 773 h 11805"/>
                <a:gd name="connsiteX6" fmla="*/ 114583 w 114583"/>
                <a:gd name="connsiteY6" fmla="*/ 0 h 11805"/>
                <a:gd name="connsiteX0" fmla="*/ 10364 w 115052"/>
                <a:gd name="connsiteY0" fmla="*/ 11805 h 11805"/>
                <a:gd name="connsiteX1" fmla="*/ 10881 w 115052"/>
                <a:gd name="connsiteY1" fmla="*/ 9077 h 11805"/>
                <a:gd name="connsiteX2" fmla="*/ 3017 w 115052"/>
                <a:gd name="connsiteY2" fmla="*/ 5603 h 11805"/>
                <a:gd name="connsiteX3" fmla="*/ 3102 w 115052"/>
                <a:gd name="connsiteY3" fmla="*/ 3956 h 11805"/>
                <a:gd name="connsiteX4" fmla="*/ 40286 w 115052"/>
                <a:gd name="connsiteY4" fmla="*/ 1777 h 11805"/>
                <a:gd name="connsiteX5" fmla="*/ 78713 w 115052"/>
                <a:gd name="connsiteY5" fmla="*/ 773 h 11805"/>
                <a:gd name="connsiteX6" fmla="*/ 115052 w 115052"/>
                <a:gd name="connsiteY6" fmla="*/ 0 h 11805"/>
                <a:gd name="connsiteX0" fmla="*/ 7718 w 112406"/>
                <a:gd name="connsiteY0" fmla="*/ 11805 h 11805"/>
                <a:gd name="connsiteX1" fmla="*/ 8235 w 112406"/>
                <a:gd name="connsiteY1" fmla="*/ 9077 h 11805"/>
                <a:gd name="connsiteX2" fmla="*/ 371 w 112406"/>
                <a:gd name="connsiteY2" fmla="*/ 5603 h 11805"/>
                <a:gd name="connsiteX3" fmla="*/ 7401 w 112406"/>
                <a:gd name="connsiteY3" fmla="*/ 3053 h 11805"/>
                <a:gd name="connsiteX4" fmla="*/ 37640 w 112406"/>
                <a:gd name="connsiteY4" fmla="*/ 1777 h 11805"/>
                <a:gd name="connsiteX5" fmla="*/ 76067 w 112406"/>
                <a:gd name="connsiteY5" fmla="*/ 773 h 11805"/>
                <a:gd name="connsiteX6" fmla="*/ 112406 w 112406"/>
                <a:gd name="connsiteY6" fmla="*/ 0 h 11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406" h="11805">
                  <a:moveTo>
                    <a:pt x="7718" y="11805"/>
                  </a:moveTo>
                  <a:cubicBezTo>
                    <a:pt x="11559" y="10144"/>
                    <a:pt x="10108" y="10629"/>
                    <a:pt x="8235" y="9077"/>
                  </a:cubicBezTo>
                  <a:cubicBezTo>
                    <a:pt x="7010" y="8044"/>
                    <a:pt x="2328" y="6701"/>
                    <a:pt x="371" y="5603"/>
                  </a:cubicBezTo>
                  <a:cubicBezTo>
                    <a:pt x="-939" y="4673"/>
                    <a:pt x="1189" y="3691"/>
                    <a:pt x="7401" y="3053"/>
                  </a:cubicBezTo>
                  <a:cubicBezTo>
                    <a:pt x="13613" y="2415"/>
                    <a:pt x="26196" y="2157"/>
                    <a:pt x="37640" y="1777"/>
                  </a:cubicBezTo>
                  <a:lnTo>
                    <a:pt x="76067" y="773"/>
                  </a:lnTo>
                  <a:lnTo>
                    <a:pt x="112406" y="0"/>
                  </a:ln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54" name="Straight Arrow Connector 53"/>
            <p:cNvCxnSpPr>
              <a:stCxn id="51" idx="6"/>
            </p:cNvCxnSpPr>
            <p:nvPr/>
          </p:nvCxnSpPr>
          <p:spPr>
            <a:xfrm flipV="1">
              <a:off x="7518353" y="3069167"/>
              <a:ext cx="80480" cy="8706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Freeform 75"/>
            <p:cNvSpPr/>
            <p:nvPr/>
          </p:nvSpPr>
          <p:spPr>
            <a:xfrm rot="16200000">
              <a:off x="6561508" y="3517867"/>
              <a:ext cx="639532" cy="1245061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9"/>
                <a:gd name="connsiteY0" fmla="*/ 671445 h 671445"/>
                <a:gd name="connsiteX1" fmla="*/ 261104 w 781989"/>
                <a:gd name="connsiteY1" fmla="*/ 509148 h 671445"/>
                <a:gd name="connsiteX2" fmla="*/ 464305 w 781989"/>
                <a:gd name="connsiteY2" fmla="*/ 365214 h 671445"/>
                <a:gd name="connsiteX3" fmla="*/ 602509 w 781989"/>
                <a:gd name="connsiteY3" fmla="*/ 263705 h 671445"/>
                <a:gd name="connsiteX4" fmla="*/ 781989 w 781989"/>
                <a:gd name="connsiteY4" fmla="*/ 0 h 671445"/>
                <a:gd name="connsiteX0" fmla="*/ 0 w 781988"/>
                <a:gd name="connsiteY0" fmla="*/ 801186 h 801186"/>
                <a:gd name="connsiteX1" fmla="*/ 261104 w 781988"/>
                <a:gd name="connsiteY1" fmla="*/ 638889 h 801186"/>
                <a:gd name="connsiteX2" fmla="*/ 464305 w 781988"/>
                <a:gd name="connsiteY2" fmla="*/ 494955 h 801186"/>
                <a:gd name="connsiteX3" fmla="*/ 602509 w 781988"/>
                <a:gd name="connsiteY3" fmla="*/ 393446 h 801186"/>
                <a:gd name="connsiteX4" fmla="*/ 781988 w 781988"/>
                <a:gd name="connsiteY4" fmla="*/ 0 h 801186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9 w 792480"/>
                <a:gd name="connsiteY3" fmla="*/ 263703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18246 w 792480"/>
                <a:gd name="connsiteY3" fmla="*/ 276179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54965 w 792480"/>
                <a:gd name="connsiteY3" fmla="*/ 24873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33982 w 792480"/>
                <a:gd name="connsiteY3" fmla="*/ 28616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23159 w 792480"/>
                <a:gd name="connsiteY3" fmla="*/ 223787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81193 w 792480"/>
                <a:gd name="connsiteY3" fmla="*/ 2237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81193 w 792480"/>
                <a:gd name="connsiteY3" fmla="*/ 2237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54575 w 792480"/>
                <a:gd name="connsiteY4" fmla="*/ 151850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65066 w 792480"/>
                <a:gd name="connsiteY4" fmla="*/ 156842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702175 w 792480"/>
                <a:gd name="connsiteY3" fmla="*/ 231275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28346 w 792480"/>
                <a:gd name="connsiteY4" fmla="*/ 179299 h 671443"/>
                <a:gd name="connsiteX5" fmla="*/ 792480 w 792480"/>
                <a:gd name="connsiteY5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02506 w 792480"/>
                <a:gd name="connsiteY3" fmla="*/ 27618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60210 w 792480"/>
                <a:gd name="connsiteY3" fmla="*/ 191358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54963 w 792480"/>
                <a:gd name="connsiteY3" fmla="*/ 233775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64305 w 792480"/>
                <a:gd name="connsiteY2" fmla="*/ 365212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61104 w 792480"/>
                <a:gd name="connsiteY1" fmla="*/ 509146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34874 w 792480"/>
                <a:gd name="connsiteY1" fmla="*/ 534098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92480 w 792480"/>
                <a:gd name="connsiteY4" fmla="*/ 0 h 671443"/>
                <a:gd name="connsiteX0" fmla="*/ 0 w 792480"/>
                <a:gd name="connsiteY0" fmla="*/ 671443 h 671443"/>
                <a:gd name="connsiteX1" fmla="*/ 234874 w 792480"/>
                <a:gd name="connsiteY1" fmla="*/ 534098 h 671443"/>
                <a:gd name="connsiteX2" fmla="*/ 459059 w 792480"/>
                <a:gd name="connsiteY2" fmla="*/ 397649 h 671443"/>
                <a:gd name="connsiteX3" fmla="*/ 649718 w 792480"/>
                <a:gd name="connsiteY3" fmla="*/ 221302 h 671443"/>
                <a:gd name="connsiteX4" fmla="*/ 758442 w 792480"/>
                <a:gd name="connsiteY4" fmla="*/ 56282 h 671443"/>
                <a:gd name="connsiteX5" fmla="*/ 792480 w 792480"/>
                <a:gd name="connsiteY5" fmla="*/ 0 h 671443"/>
                <a:gd name="connsiteX0" fmla="*/ 0 w 792479"/>
                <a:gd name="connsiteY0" fmla="*/ 733818 h 733818"/>
                <a:gd name="connsiteX1" fmla="*/ 234874 w 792479"/>
                <a:gd name="connsiteY1" fmla="*/ 596473 h 733818"/>
                <a:gd name="connsiteX2" fmla="*/ 459059 w 792479"/>
                <a:gd name="connsiteY2" fmla="*/ 460024 h 733818"/>
                <a:gd name="connsiteX3" fmla="*/ 649718 w 792479"/>
                <a:gd name="connsiteY3" fmla="*/ 283677 h 733818"/>
                <a:gd name="connsiteX4" fmla="*/ 758442 w 792479"/>
                <a:gd name="connsiteY4" fmla="*/ 118657 h 733818"/>
                <a:gd name="connsiteX5" fmla="*/ 792479 w 792479"/>
                <a:gd name="connsiteY5" fmla="*/ 0 h 73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92479" h="733818">
                  <a:moveTo>
                    <a:pt x="0" y="733818"/>
                  </a:moveTo>
                  <a:cubicBezTo>
                    <a:pt x="51213" y="700182"/>
                    <a:pt x="158364" y="642105"/>
                    <a:pt x="234874" y="596473"/>
                  </a:cubicBezTo>
                  <a:cubicBezTo>
                    <a:pt x="311384" y="550841"/>
                    <a:pt x="389918" y="512157"/>
                    <a:pt x="459059" y="460024"/>
                  </a:cubicBezTo>
                  <a:cubicBezTo>
                    <a:pt x="528200" y="407891"/>
                    <a:pt x="599821" y="340571"/>
                    <a:pt x="649718" y="283677"/>
                  </a:cubicBezTo>
                  <a:cubicBezTo>
                    <a:pt x="699615" y="226783"/>
                    <a:pt x="734648" y="155541"/>
                    <a:pt x="758442" y="118657"/>
                  </a:cubicBezTo>
                  <a:cubicBezTo>
                    <a:pt x="782236" y="81773"/>
                    <a:pt x="786806" y="9380"/>
                    <a:pt x="792479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77" name="Straight Arrow Connector 76"/>
            <p:cNvCxnSpPr>
              <a:stCxn id="76" idx="0"/>
            </p:cNvCxnSpPr>
            <p:nvPr/>
          </p:nvCxnSpPr>
          <p:spPr>
            <a:xfrm>
              <a:off x="7503805" y="4460164"/>
              <a:ext cx="62221" cy="35995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19"/>
            <p:cNvSpPr/>
            <p:nvPr/>
          </p:nvSpPr>
          <p:spPr>
            <a:xfrm rot="5400000" flipV="1">
              <a:off x="1788329" y="2430590"/>
              <a:ext cx="793686" cy="986796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3389" y="332385"/>
                    <a:pt x="464305" y="287867"/>
                  </a:cubicBezTo>
                  <a:cubicBezTo>
                    <a:pt x="525221" y="243349"/>
                    <a:pt x="570155" y="212669"/>
                    <a:pt x="626599" y="164691"/>
                  </a:cubicBezTo>
                  <a:cubicBezTo>
                    <a:pt x="683044" y="116713"/>
                    <a:pt x="772267" y="26493"/>
                    <a:pt x="802972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2660572" y="2489200"/>
              <a:ext cx="35996" cy="44046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Freeform 23"/>
            <p:cNvSpPr/>
            <p:nvPr/>
          </p:nvSpPr>
          <p:spPr>
            <a:xfrm rot="16200000">
              <a:off x="1690531" y="4072040"/>
              <a:ext cx="792837" cy="1008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7404" y="328774"/>
                    <a:pt x="464305" y="287867"/>
                  </a:cubicBezTo>
                  <a:cubicBezTo>
                    <a:pt x="521206" y="246960"/>
                    <a:pt x="511411" y="258902"/>
                    <a:pt x="602509" y="186358"/>
                  </a:cubicBezTo>
                  <a:cubicBezTo>
                    <a:pt x="744636" y="73178"/>
                    <a:pt x="757111" y="42333"/>
                    <a:pt x="802972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25" name="Straight Arrow Connector 24"/>
            <p:cNvCxnSpPr>
              <a:stCxn id="24" idx="0"/>
            </p:cNvCxnSpPr>
            <p:nvPr/>
          </p:nvCxnSpPr>
          <p:spPr>
            <a:xfrm>
              <a:off x="2590949" y="4972458"/>
              <a:ext cx="62221" cy="44042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 rot="16200000" flipH="1" flipV="1">
              <a:off x="3759981" y="2591905"/>
              <a:ext cx="953705" cy="986796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802972 w 802972"/>
                <a:gd name="connsiteY3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18739 w 802972"/>
                <a:gd name="connsiteY3" fmla="*/ 158956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26599 w 802972"/>
                <a:gd name="connsiteY3" fmla="*/ 164691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3389" y="332385"/>
                    <a:pt x="464305" y="287867"/>
                  </a:cubicBezTo>
                  <a:cubicBezTo>
                    <a:pt x="525221" y="243349"/>
                    <a:pt x="570155" y="212669"/>
                    <a:pt x="626599" y="164691"/>
                  </a:cubicBezTo>
                  <a:cubicBezTo>
                    <a:pt x="683044" y="116713"/>
                    <a:pt x="772267" y="26493"/>
                    <a:pt x="802972" y="0"/>
                  </a:cubicBezTo>
                </a:path>
              </a:pathLst>
            </a:custGeom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 rot="5400000" flipH="1">
              <a:off x="3744293" y="3992164"/>
              <a:ext cx="897244" cy="1008000"/>
            </a:xfrm>
            <a:custGeom>
              <a:avLst/>
              <a:gdLst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694267 w 1100765"/>
                <a:gd name="connsiteY5" fmla="*/ 321734 h 541867"/>
                <a:gd name="connsiteX6" fmla="*/ 762000 w 1100765"/>
                <a:gd name="connsiteY6" fmla="*/ 287867 h 541867"/>
                <a:gd name="connsiteX7" fmla="*/ 880533 w 1100765"/>
                <a:gd name="connsiteY7" fmla="*/ 203200 h 541867"/>
                <a:gd name="connsiteX8" fmla="*/ 931333 w 1100765"/>
                <a:gd name="connsiteY8" fmla="*/ 186267 h 541867"/>
                <a:gd name="connsiteX9" fmla="*/ 1016000 w 1100765"/>
                <a:gd name="connsiteY9" fmla="*/ 101600 h 541867"/>
                <a:gd name="connsiteX10" fmla="*/ 1049867 w 1100765"/>
                <a:gd name="connsiteY10" fmla="*/ 50800 h 541867"/>
                <a:gd name="connsiteX11" fmla="*/ 1100667 w 1100765"/>
                <a:gd name="connsiteY11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931333 w 1100765"/>
                <a:gd name="connsiteY7" fmla="*/ 186267 h 541867"/>
                <a:gd name="connsiteX8" fmla="*/ 1016000 w 1100765"/>
                <a:gd name="connsiteY8" fmla="*/ 101600 h 541867"/>
                <a:gd name="connsiteX9" fmla="*/ 1049867 w 1100765"/>
                <a:gd name="connsiteY9" fmla="*/ 50800 h 541867"/>
                <a:gd name="connsiteX10" fmla="*/ 1100667 w 1100765"/>
                <a:gd name="connsiteY10" fmla="*/ 0 h 541867"/>
                <a:gd name="connsiteX0" fmla="*/ 0 w 1100765"/>
                <a:gd name="connsiteY0" fmla="*/ 541867 h 541867"/>
                <a:gd name="connsiteX1" fmla="*/ 304800 w 1100765"/>
                <a:gd name="connsiteY1" fmla="*/ 524934 h 541867"/>
                <a:gd name="connsiteX2" fmla="*/ 372533 w 1100765"/>
                <a:gd name="connsiteY2" fmla="*/ 508000 h 541867"/>
                <a:gd name="connsiteX3" fmla="*/ 440267 w 1100765"/>
                <a:gd name="connsiteY3" fmla="*/ 457200 h 541867"/>
                <a:gd name="connsiteX4" fmla="*/ 524933 w 1100765"/>
                <a:gd name="connsiteY4" fmla="*/ 423334 h 541867"/>
                <a:gd name="connsiteX5" fmla="*/ 762000 w 1100765"/>
                <a:gd name="connsiteY5" fmla="*/ 287867 h 541867"/>
                <a:gd name="connsiteX6" fmla="*/ 880533 w 1100765"/>
                <a:gd name="connsiteY6" fmla="*/ 203200 h 541867"/>
                <a:gd name="connsiteX7" fmla="*/ 1016000 w 1100765"/>
                <a:gd name="connsiteY7" fmla="*/ 101600 h 541867"/>
                <a:gd name="connsiteX8" fmla="*/ 1049867 w 1100765"/>
                <a:gd name="connsiteY8" fmla="*/ 50800 h 541867"/>
                <a:gd name="connsiteX9" fmla="*/ 1100667 w 1100765"/>
                <a:gd name="connsiteY9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440267 w 1100667"/>
                <a:gd name="connsiteY3" fmla="*/ 457200 h 541867"/>
                <a:gd name="connsiteX4" fmla="*/ 524933 w 1100667"/>
                <a:gd name="connsiteY4" fmla="*/ 423334 h 541867"/>
                <a:gd name="connsiteX5" fmla="*/ 762000 w 1100667"/>
                <a:gd name="connsiteY5" fmla="*/ 287867 h 541867"/>
                <a:gd name="connsiteX6" fmla="*/ 880533 w 1100667"/>
                <a:gd name="connsiteY6" fmla="*/ 203200 h 541867"/>
                <a:gd name="connsiteX7" fmla="*/ 1016000 w 1100667"/>
                <a:gd name="connsiteY7" fmla="*/ 101600 h 541867"/>
                <a:gd name="connsiteX8" fmla="*/ 1100667 w 1100667"/>
                <a:gd name="connsiteY8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372533 w 1100667"/>
                <a:gd name="connsiteY2" fmla="*/ 508000 h 541867"/>
                <a:gd name="connsiteX3" fmla="*/ 524933 w 1100667"/>
                <a:gd name="connsiteY3" fmla="*/ 423334 h 541867"/>
                <a:gd name="connsiteX4" fmla="*/ 762000 w 1100667"/>
                <a:gd name="connsiteY4" fmla="*/ 287867 h 541867"/>
                <a:gd name="connsiteX5" fmla="*/ 880533 w 1100667"/>
                <a:gd name="connsiteY5" fmla="*/ 203200 h 541867"/>
                <a:gd name="connsiteX6" fmla="*/ 1016000 w 1100667"/>
                <a:gd name="connsiteY6" fmla="*/ 101600 h 541867"/>
                <a:gd name="connsiteX7" fmla="*/ 1100667 w 1100667"/>
                <a:gd name="connsiteY7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24933 w 1100667"/>
                <a:gd name="connsiteY2" fmla="*/ 423334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016000 w 1100667"/>
                <a:gd name="connsiteY5" fmla="*/ 101600 h 541867"/>
                <a:gd name="connsiteX6" fmla="*/ 1100667 w 1100667"/>
                <a:gd name="connsiteY6" fmla="*/ 0 h 541867"/>
                <a:gd name="connsiteX0" fmla="*/ 0 w 1100667"/>
                <a:gd name="connsiteY0" fmla="*/ 541867 h 541867"/>
                <a:gd name="connsiteX1" fmla="*/ 304800 w 1100667"/>
                <a:gd name="connsiteY1" fmla="*/ 524934 h 541867"/>
                <a:gd name="connsiteX2" fmla="*/ 558799 w 1100667"/>
                <a:gd name="connsiteY2" fmla="*/ 431801 h 541867"/>
                <a:gd name="connsiteX3" fmla="*/ 762000 w 1100667"/>
                <a:gd name="connsiteY3" fmla="*/ 287867 h 541867"/>
                <a:gd name="connsiteX4" fmla="*/ 880533 w 1100667"/>
                <a:gd name="connsiteY4" fmla="*/ 203200 h 541867"/>
                <a:gd name="connsiteX5" fmla="*/ 1100667 w 1100667"/>
                <a:gd name="connsiteY5" fmla="*/ 0 h 541867"/>
                <a:gd name="connsiteX0" fmla="*/ 0 w 795867"/>
                <a:gd name="connsiteY0" fmla="*/ 524934 h 524934"/>
                <a:gd name="connsiteX1" fmla="*/ 253999 w 795867"/>
                <a:gd name="connsiteY1" fmla="*/ 431801 h 524934"/>
                <a:gd name="connsiteX2" fmla="*/ 457200 w 795867"/>
                <a:gd name="connsiteY2" fmla="*/ 287867 h 524934"/>
                <a:gd name="connsiteX3" fmla="*/ 575733 w 795867"/>
                <a:gd name="connsiteY3" fmla="*/ 203200 h 524934"/>
                <a:gd name="connsiteX4" fmla="*/ 795867 w 795867"/>
                <a:gd name="connsiteY4" fmla="*/ 0 h 524934"/>
                <a:gd name="connsiteX0" fmla="*/ 0 w 802972"/>
                <a:gd name="connsiteY0" fmla="*/ 563514 h 563514"/>
                <a:gd name="connsiteX1" fmla="*/ 261104 w 802972"/>
                <a:gd name="connsiteY1" fmla="*/ 431801 h 563514"/>
                <a:gd name="connsiteX2" fmla="*/ 464305 w 802972"/>
                <a:gd name="connsiteY2" fmla="*/ 287867 h 563514"/>
                <a:gd name="connsiteX3" fmla="*/ 582838 w 802972"/>
                <a:gd name="connsiteY3" fmla="*/ 203200 h 563514"/>
                <a:gd name="connsiteX4" fmla="*/ 802972 w 802972"/>
                <a:gd name="connsiteY4" fmla="*/ 0 h 563514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582838 w 802972"/>
                <a:gd name="connsiteY3" fmla="*/ 203200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  <a:gd name="connsiteX0" fmla="*/ 0 w 802972"/>
                <a:gd name="connsiteY0" fmla="*/ 594098 h 594098"/>
                <a:gd name="connsiteX1" fmla="*/ 261104 w 802972"/>
                <a:gd name="connsiteY1" fmla="*/ 431801 h 594098"/>
                <a:gd name="connsiteX2" fmla="*/ 464305 w 802972"/>
                <a:gd name="connsiteY2" fmla="*/ 287867 h 594098"/>
                <a:gd name="connsiteX3" fmla="*/ 602509 w 802972"/>
                <a:gd name="connsiteY3" fmla="*/ 186358 h 594098"/>
                <a:gd name="connsiteX4" fmla="*/ 802972 w 802972"/>
                <a:gd name="connsiteY4" fmla="*/ 0 h 59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2972" h="594098">
                  <a:moveTo>
                    <a:pt x="0" y="594098"/>
                  </a:moveTo>
                  <a:cubicBezTo>
                    <a:pt x="51213" y="560462"/>
                    <a:pt x="183720" y="482839"/>
                    <a:pt x="261104" y="431801"/>
                  </a:cubicBezTo>
                  <a:cubicBezTo>
                    <a:pt x="338488" y="380763"/>
                    <a:pt x="407404" y="328774"/>
                    <a:pt x="464305" y="287867"/>
                  </a:cubicBezTo>
                  <a:cubicBezTo>
                    <a:pt x="521206" y="246960"/>
                    <a:pt x="511411" y="258902"/>
                    <a:pt x="602509" y="186358"/>
                  </a:cubicBezTo>
                  <a:cubicBezTo>
                    <a:pt x="744636" y="73178"/>
                    <a:pt x="757111" y="42333"/>
                    <a:pt x="802972" y="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1"/>
                  </a:solidFill>
                  <a:tailEnd type="arrow"/>
                </a:ln>
              </a:endParaRPr>
            </a:p>
          </p:txBody>
        </p:sp>
        <p:cxnSp>
          <p:nvCxnSpPr>
            <p:cNvPr id="40" name="Straight Arrow Connector 39"/>
            <p:cNvCxnSpPr>
              <a:stCxn id="37" idx="4"/>
            </p:cNvCxnSpPr>
            <p:nvPr/>
          </p:nvCxnSpPr>
          <p:spPr>
            <a:xfrm>
              <a:off x="4730232" y="3562156"/>
              <a:ext cx="80685" cy="69923"/>
            </a:xfrm>
            <a:prstGeom prst="straightConnector1">
              <a:avLst/>
            </a:prstGeom>
            <a:ln>
              <a:solidFill>
                <a:srgbClr val="F7900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9" idx="4"/>
            </p:cNvCxnSpPr>
            <p:nvPr/>
          </p:nvCxnSpPr>
          <p:spPr>
            <a:xfrm flipV="1">
              <a:off x="4696915" y="4005115"/>
              <a:ext cx="114002" cy="42428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Freeform 78"/>
            <p:cNvSpPr/>
            <p:nvPr/>
          </p:nvSpPr>
          <p:spPr>
            <a:xfrm>
              <a:off x="5166362" y="3970229"/>
              <a:ext cx="200610" cy="469823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2"/>
                <a:gd name="connsiteY0" fmla="*/ 0 h 774699"/>
                <a:gd name="connsiteX1" fmla="*/ 149512 w 282862"/>
                <a:gd name="connsiteY1" fmla="*/ 114300 h 774699"/>
                <a:gd name="connsiteX2" fmla="*/ 38387 w 282862"/>
                <a:gd name="connsiteY2" fmla="*/ 292100 h 774699"/>
                <a:gd name="connsiteX3" fmla="*/ 287 w 282862"/>
                <a:gd name="connsiteY3" fmla="*/ 542925 h 774699"/>
                <a:gd name="connsiteX4" fmla="*/ 54262 w 282862"/>
                <a:gd name="connsiteY4" fmla="*/ 682625 h 774699"/>
                <a:gd name="connsiteX5" fmla="*/ 159037 w 282862"/>
                <a:gd name="connsiteY5" fmla="*/ 774700 h 77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2862" h="774699">
                  <a:moveTo>
                    <a:pt x="282863" y="0"/>
                  </a:moveTo>
                  <a:cubicBezTo>
                    <a:pt x="219363" y="45508"/>
                    <a:pt x="190258" y="65617"/>
                    <a:pt x="149512" y="114300"/>
                  </a:cubicBezTo>
                  <a:cubicBezTo>
                    <a:pt x="108766" y="162983"/>
                    <a:pt x="63258" y="220663"/>
                    <a:pt x="38387" y="292100"/>
                  </a:cubicBezTo>
                  <a:cubicBezTo>
                    <a:pt x="13516" y="363538"/>
                    <a:pt x="-2359" y="477838"/>
                    <a:pt x="287" y="542925"/>
                  </a:cubicBezTo>
                  <a:cubicBezTo>
                    <a:pt x="2933" y="608012"/>
                    <a:pt x="27804" y="643996"/>
                    <a:pt x="54262" y="682625"/>
                  </a:cubicBezTo>
                  <a:cubicBezTo>
                    <a:pt x="80720" y="721254"/>
                    <a:pt x="115116" y="750358"/>
                    <a:pt x="159037" y="77470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H="1" flipV="1">
              <a:off x="6139438" y="3097160"/>
              <a:ext cx="89636" cy="5153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79" idx="0"/>
            </p:cNvCxnSpPr>
            <p:nvPr/>
          </p:nvCxnSpPr>
          <p:spPr>
            <a:xfrm flipV="1">
              <a:off x="5366973" y="3942692"/>
              <a:ext cx="70130" cy="2753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Freeform 85"/>
            <p:cNvSpPr/>
            <p:nvPr/>
          </p:nvSpPr>
          <p:spPr>
            <a:xfrm flipV="1">
              <a:off x="5183139" y="3138965"/>
              <a:ext cx="201880" cy="479256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5623 w 285623"/>
                <a:gd name="connsiteY0" fmla="*/ 0 h 879217"/>
                <a:gd name="connsiteX1" fmla="*/ 152272 w 285623"/>
                <a:gd name="connsiteY1" fmla="*/ 114300 h 879217"/>
                <a:gd name="connsiteX2" fmla="*/ 41147 w 285623"/>
                <a:gd name="connsiteY2" fmla="*/ 292100 h 879217"/>
                <a:gd name="connsiteX3" fmla="*/ 3047 w 285623"/>
                <a:gd name="connsiteY3" fmla="*/ 542925 h 879217"/>
                <a:gd name="connsiteX4" fmla="*/ 112603 w 285623"/>
                <a:gd name="connsiteY4" fmla="*/ 771798 h 879217"/>
                <a:gd name="connsiteX5" fmla="*/ 263397 w 285623"/>
                <a:gd name="connsiteY5" fmla="*/ 879217 h 879217"/>
                <a:gd name="connsiteX0" fmla="*/ 285624 w 285624"/>
                <a:gd name="connsiteY0" fmla="*/ 0 h 771798"/>
                <a:gd name="connsiteX1" fmla="*/ 152273 w 285624"/>
                <a:gd name="connsiteY1" fmla="*/ 114300 h 771798"/>
                <a:gd name="connsiteX2" fmla="*/ 41148 w 285624"/>
                <a:gd name="connsiteY2" fmla="*/ 292100 h 771798"/>
                <a:gd name="connsiteX3" fmla="*/ 3048 w 285624"/>
                <a:gd name="connsiteY3" fmla="*/ 542925 h 771798"/>
                <a:gd name="connsiteX4" fmla="*/ 112604 w 285624"/>
                <a:gd name="connsiteY4" fmla="*/ 771798 h 771798"/>
                <a:gd name="connsiteX0" fmla="*/ 290350 w 290350"/>
                <a:gd name="connsiteY0" fmla="*/ 0 h 838454"/>
                <a:gd name="connsiteX1" fmla="*/ 156999 w 290350"/>
                <a:gd name="connsiteY1" fmla="*/ 114300 h 838454"/>
                <a:gd name="connsiteX2" fmla="*/ 45874 w 290350"/>
                <a:gd name="connsiteY2" fmla="*/ 292100 h 838454"/>
                <a:gd name="connsiteX3" fmla="*/ 7774 w 290350"/>
                <a:gd name="connsiteY3" fmla="*/ 542925 h 838454"/>
                <a:gd name="connsiteX4" fmla="*/ 190392 w 290350"/>
                <a:gd name="connsiteY4" fmla="*/ 838454 h 838454"/>
                <a:gd name="connsiteX0" fmla="*/ 290350 w 290350"/>
                <a:gd name="connsiteY0" fmla="*/ 0 h 838454"/>
                <a:gd name="connsiteX1" fmla="*/ 156999 w 290350"/>
                <a:gd name="connsiteY1" fmla="*/ 114300 h 838454"/>
                <a:gd name="connsiteX2" fmla="*/ 45874 w 290350"/>
                <a:gd name="connsiteY2" fmla="*/ 292100 h 838454"/>
                <a:gd name="connsiteX3" fmla="*/ 7774 w 290350"/>
                <a:gd name="connsiteY3" fmla="*/ 542925 h 838454"/>
                <a:gd name="connsiteX4" fmla="*/ 190392 w 290350"/>
                <a:gd name="connsiteY4" fmla="*/ 838454 h 838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50" h="838454">
                  <a:moveTo>
                    <a:pt x="290350" y="0"/>
                  </a:moveTo>
                  <a:cubicBezTo>
                    <a:pt x="226850" y="45508"/>
                    <a:pt x="197745" y="65617"/>
                    <a:pt x="156999" y="114300"/>
                  </a:cubicBezTo>
                  <a:cubicBezTo>
                    <a:pt x="116253" y="162983"/>
                    <a:pt x="70745" y="220663"/>
                    <a:pt x="45874" y="292100"/>
                  </a:cubicBezTo>
                  <a:cubicBezTo>
                    <a:pt x="21003" y="363538"/>
                    <a:pt x="-16312" y="451866"/>
                    <a:pt x="7774" y="542925"/>
                  </a:cubicBezTo>
                  <a:cubicBezTo>
                    <a:pt x="31860" y="633984"/>
                    <a:pt x="98031" y="737848"/>
                    <a:pt x="190392" y="838454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3" name="Straight Arrow Connector 92"/>
            <p:cNvCxnSpPr>
              <a:stCxn id="86" idx="0"/>
            </p:cNvCxnSpPr>
            <p:nvPr/>
          </p:nvCxnSpPr>
          <p:spPr>
            <a:xfrm>
              <a:off x="5385019" y="3618221"/>
              <a:ext cx="52083" cy="35572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reeform 95"/>
            <p:cNvSpPr/>
            <p:nvPr/>
          </p:nvSpPr>
          <p:spPr>
            <a:xfrm flipH="1" flipV="1">
              <a:off x="6186487" y="3898989"/>
              <a:ext cx="197207" cy="544890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64391 h 879217"/>
                <a:gd name="connsiteX5" fmla="*/ 261404 w 283630"/>
                <a:gd name="connsiteY5" fmla="*/ 879217 h 879217"/>
                <a:gd name="connsiteX0" fmla="*/ 283630 w 283630"/>
                <a:gd name="connsiteY0" fmla="*/ 0 h 953280"/>
                <a:gd name="connsiteX1" fmla="*/ 150279 w 283630"/>
                <a:gd name="connsiteY1" fmla="*/ 114300 h 953280"/>
                <a:gd name="connsiteX2" fmla="*/ 39154 w 283630"/>
                <a:gd name="connsiteY2" fmla="*/ 292100 h 953280"/>
                <a:gd name="connsiteX3" fmla="*/ 1054 w 283630"/>
                <a:gd name="connsiteY3" fmla="*/ 542925 h 953280"/>
                <a:gd name="connsiteX4" fmla="*/ 74079 w 283630"/>
                <a:gd name="connsiteY4" fmla="*/ 764391 h 953280"/>
                <a:gd name="connsiteX5" fmla="*/ 255314 w 283630"/>
                <a:gd name="connsiteY5" fmla="*/ 953280 h 95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3630" h="953280">
                  <a:moveTo>
                    <a:pt x="283630" y="0"/>
                  </a:moveTo>
                  <a:cubicBezTo>
                    <a:pt x="220130" y="45508"/>
                    <a:pt x="191025" y="65617"/>
                    <a:pt x="150279" y="114300"/>
                  </a:cubicBezTo>
                  <a:cubicBezTo>
                    <a:pt x="109533" y="162983"/>
                    <a:pt x="64025" y="220663"/>
                    <a:pt x="39154" y="292100"/>
                  </a:cubicBezTo>
                  <a:cubicBezTo>
                    <a:pt x="14283" y="363538"/>
                    <a:pt x="-4767" y="464210"/>
                    <a:pt x="1054" y="542925"/>
                  </a:cubicBezTo>
                  <a:cubicBezTo>
                    <a:pt x="6875" y="621640"/>
                    <a:pt x="31702" y="695999"/>
                    <a:pt x="74079" y="764391"/>
                  </a:cubicBezTo>
                  <a:cubicBezTo>
                    <a:pt x="116456" y="832783"/>
                    <a:pt x="211393" y="928938"/>
                    <a:pt x="255314" y="953280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7" name="Straight Arrow Connector 96"/>
            <p:cNvCxnSpPr>
              <a:stCxn id="96" idx="0"/>
            </p:cNvCxnSpPr>
            <p:nvPr/>
          </p:nvCxnSpPr>
          <p:spPr>
            <a:xfrm flipH="1">
              <a:off x="6145549" y="4443879"/>
              <a:ext cx="40938" cy="27539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Freeform 102"/>
            <p:cNvSpPr/>
            <p:nvPr/>
          </p:nvSpPr>
          <p:spPr>
            <a:xfrm flipH="1">
              <a:off x="6223361" y="3148697"/>
              <a:ext cx="180000" cy="504000"/>
            </a:xfrm>
            <a:custGeom>
              <a:avLst/>
              <a:gdLst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114300 w 457200"/>
                <a:gd name="connsiteY3" fmla="*/ 63500 h 685800"/>
                <a:gd name="connsiteX4" fmla="*/ 76200 w 457200"/>
                <a:gd name="connsiteY4" fmla="*/ 114300 h 685800"/>
                <a:gd name="connsiteX5" fmla="*/ 25400 w 457200"/>
                <a:gd name="connsiteY5" fmla="*/ 266700 h 685800"/>
                <a:gd name="connsiteX6" fmla="*/ 12700 w 457200"/>
                <a:gd name="connsiteY6" fmla="*/ 304800 h 685800"/>
                <a:gd name="connsiteX7" fmla="*/ 0 w 457200"/>
                <a:gd name="connsiteY7" fmla="*/ 342900 h 685800"/>
                <a:gd name="connsiteX8" fmla="*/ 12700 w 457200"/>
                <a:gd name="connsiteY8" fmla="*/ 495300 h 685800"/>
                <a:gd name="connsiteX9" fmla="*/ 50800 w 457200"/>
                <a:gd name="connsiteY9" fmla="*/ 571500 h 685800"/>
                <a:gd name="connsiteX10" fmla="*/ 127000 w 457200"/>
                <a:gd name="connsiteY10" fmla="*/ 622300 h 685800"/>
                <a:gd name="connsiteX11" fmla="*/ 165100 w 457200"/>
                <a:gd name="connsiteY11" fmla="*/ 647700 h 685800"/>
                <a:gd name="connsiteX12" fmla="*/ 254000 w 457200"/>
                <a:gd name="connsiteY12" fmla="*/ 685800 h 685800"/>
                <a:gd name="connsiteX0" fmla="*/ 457200 w 457200"/>
                <a:gd name="connsiteY0" fmla="*/ 0 h 685800"/>
                <a:gd name="connsiteX1" fmla="*/ 190500 w 457200"/>
                <a:gd name="connsiteY1" fmla="*/ 12700 h 685800"/>
                <a:gd name="connsiteX2" fmla="*/ 152400 w 457200"/>
                <a:gd name="connsiteY2" fmla="*/ 25400 h 685800"/>
                <a:gd name="connsiteX3" fmla="*/ 76200 w 457200"/>
                <a:gd name="connsiteY3" fmla="*/ 114300 h 685800"/>
                <a:gd name="connsiteX4" fmla="*/ 25400 w 457200"/>
                <a:gd name="connsiteY4" fmla="*/ 266700 h 685800"/>
                <a:gd name="connsiteX5" fmla="*/ 12700 w 457200"/>
                <a:gd name="connsiteY5" fmla="*/ 304800 h 685800"/>
                <a:gd name="connsiteX6" fmla="*/ 0 w 457200"/>
                <a:gd name="connsiteY6" fmla="*/ 342900 h 685800"/>
                <a:gd name="connsiteX7" fmla="*/ 12700 w 457200"/>
                <a:gd name="connsiteY7" fmla="*/ 495300 h 685800"/>
                <a:gd name="connsiteX8" fmla="*/ 50800 w 457200"/>
                <a:gd name="connsiteY8" fmla="*/ 571500 h 685800"/>
                <a:gd name="connsiteX9" fmla="*/ 127000 w 457200"/>
                <a:gd name="connsiteY9" fmla="*/ 622300 h 685800"/>
                <a:gd name="connsiteX10" fmla="*/ 165100 w 457200"/>
                <a:gd name="connsiteY10" fmla="*/ 647700 h 685800"/>
                <a:gd name="connsiteX11" fmla="*/ 254000 w 457200"/>
                <a:gd name="connsiteY11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12700 w 457200"/>
                <a:gd name="connsiteY4" fmla="*/ 304800 h 685800"/>
                <a:gd name="connsiteX5" fmla="*/ 0 w 457200"/>
                <a:gd name="connsiteY5" fmla="*/ 342900 h 685800"/>
                <a:gd name="connsiteX6" fmla="*/ 12700 w 457200"/>
                <a:gd name="connsiteY6" fmla="*/ 495300 h 685800"/>
                <a:gd name="connsiteX7" fmla="*/ 50800 w 457200"/>
                <a:gd name="connsiteY7" fmla="*/ 571500 h 685800"/>
                <a:gd name="connsiteX8" fmla="*/ 127000 w 457200"/>
                <a:gd name="connsiteY8" fmla="*/ 622300 h 685800"/>
                <a:gd name="connsiteX9" fmla="*/ 165100 w 457200"/>
                <a:gd name="connsiteY9" fmla="*/ 647700 h 685800"/>
                <a:gd name="connsiteX10" fmla="*/ 254000 w 457200"/>
                <a:gd name="connsiteY10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27000 w 457200"/>
                <a:gd name="connsiteY7" fmla="*/ 622300 h 685800"/>
                <a:gd name="connsiteX8" fmla="*/ 165100 w 457200"/>
                <a:gd name="connsiteY8" fmla="*/ 647700 h 685800"/>
                <a:gd name="connsiteX9" fmla="*/ 254000 w 457200"/>
                <a:gd name="connsiteY9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57200 w 457200"/>
                <a:gd name="connsiteY0" fmla="*/ 0 h 685800"/>
                <a:gd name="connsiteX1" fmla="*/ 152400 w 457200"/>
                <a:gd name="connsiteY1" fmla="*/ 25400 h 685800"/>
                <a:gd name="connsiteX2" fmla="*/ 76200 w 457200"/>
                <a:gd name="connsiteY2" fmla="*/ 114300 h 685800"/>
                <a:gd name="connsiteX3" fmla="*/ 25400 w 457200"/>
                <a:gd name="connsiteY3" fmla="*/ 266700 h 685800"/>
                <a:gd name="connsiteX4" fmla="*/ 0 w 457200"/>
                <a:gd name="connsiteY4" fmla="*/ 342900 h 685800"/>
                <a:gd name="connsiteX5" fmla="*/ 12700 w 457200"/>
                <a:gd name="connsiteY5" fmla="*/ 495300 h 685800"/>
                <a:gd name="connsiteX6" fmla="*/ 50800 w 457200"/>
                <a:gd name="connsiteY6" fmla="*/ 571500 h 685800"/>
                <a:gd name="connsiteX7" fmla="*/ 165100 w 457200"/>
                <a:gd name="connsiteY7" fmla="*/ 647700 h 685800"/>
                <a:gd name="connsiteX8" fmla="*/ 254000 w 457200"/>
                <a:gd name="connsiteY8" fmla="*/ 685800 h 685800"/>
                <a:gd name="connsiteX0" fmla="*/ 444500 w 444500"/>
                <a:gd name="connsiteY0" fmla="*/ 0 h 685800"/>
                <a:gd name="connsiteX1" fmla="*/ 139700 w 444500"/>
                <a:gd name="connsiteY1" fmla="*/ 25400 h 685800"/>
                <a:gd name="connsiteX2" fmla="*/ 63500 w 444500"/>
                <a:gd name="connsiteY2" fmla="*/ 114300 h 685800"/>
                <a:gd name="connsiteX3" fmla="*/ 12700 w 444500"/>
                <a:gd name="connsiteY3" fmla="*/ 266700 h 685800"/>
                <a:gd name="connsiteX4" fmla="*/ 0 w 444500"/>
                <a:gd name="connsiteY4" fmla="*/ 495300 h 685800"/>
                <a:gd name="connsiteX5" fmla="*/ 38100 w 444500"/>
                <a:gd name="connsiteY5" fmla="*/ 571500 h 685800"/>
                <a:gd name="connsiteX6" fmla="*/ 152400 w 444500"/>
                <a:gd name="connsiteY6" fmla="*/ 647700 h 685800"/>
                <a:gd name="connsiteX7" fmla="*/ 241300 w 444500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0 h 685800"/>
                <a:gd name="connsiteX1" fmla="*/ 142051 w 446851"/>
                <a:gd name="connsiteY1" fmla="*/ 25400 h 685800"/>
                <a:gd name="connsiteX2" fmla="*/ 65851 w 446851"/>
                <a:gd name="connsiteY2" fmla="*/ 114300 h 685800"/>
                <a:gd name="connsiteX3" fmla="*/ 15051 w 446851"/>
                <a:gd name="connsiteY3" fmla="*/ 266700 h 685800"/>
                <a:gd name="connsiteX4" fmla="*/ 2351 w 446851"/>
                <a:gd name="connsiteY4" fmla="*/ 495300 h 685800"/>
                <a:gd name="connsiteX5" fmla="*/ 40451 w 446851"/>
                <a:gd name="connsiteY5" fmla="*/ 571500 h 685800"/>
                <a:gd name="connsiteX6" fmla="*/ 154751 w 446851"/>
                <a:gd name="connsiteY6" fmla="*/ 647700 h 685800"/>
                <a:gd name="connsiteX7" fmla="*/ 243651 w 446851"/>
                <a:gd name="connsiteY7" fmla="*/ 685800 h 685800"/>
                <a:gd name="connsiteX0" fmla="*/ 446851 w 446851"/>
                <a:gd name="connsiteY0" fmla="*/ 1667 h 687467"/>
                <a:gd name="connsiteX1" fmla="*/ 291277 w 446851"/>
                <a:gd name="connsiteY1" fmla="*/ 1667 h 687467"/>
                <a:gd name="connsiteX2" fmla="*/ 142051 w 446851"/>
                <a:gd name="connsiteY2" fmla="*/ 27067 h 687467"/>
                <a:gd name="connsiteX3" fmla="*/ 65851 w 446851"/>
                <a:gd name="connsiteY3" fmla="*/ 115967 h 687467"/>
                <a:gd name="connsiteX4" fmla="*/ 15051 w 446851"/>
                <a:gd name="connsiteY4" fmla="*/ 268367 h 687467"/>
                <a:gd name="connsiteX5" fmla="*/ 2351 w 446851"/>
                <a:gd name="connsiteY5" fmla="*/ 496967 h 687467"/>
                <a:gd name="connsiteX6" fmla="*/ 40451 w 446851"/>
                <a:gd name="connsiteY6" fmla="*/ 573167 h 687467"/>
                <a:gd name="connsiteX7" fmla="*/ 154751 w 446851"/>
                <a:gd name="connsiteY7" fmla="*/ 649367 h 687467"/>
                <a:gd name="connsiteX8" fmla="*/ 243651 w 446851"/>
                <a:gd name="connsiteY8" fmla="*/ 687467 h 687467"/>
                <a:gd name="connsiteX0" fmla="*/ 440501 w 440501"/>
                <a:gd name="connsiteY0" fmla="*/ 0 h 704850"/>
                <a:gd name="connsiteX1" fmla="*/ 291277 w 440501"/>
                <a:gd name="connsiteY1" fmla="*/ 19050 h 704850"/>
                <a:gd name="connsiteX2" fmla="*/ 142051 w 440501"/>
                <a:gd name="connsiteY2" fmla="*/ 44450 h 704850"/>
                <a:gd name="connsiteX3" fmla="*/ 65851 w 440501"/>
                <a:gd name="connsiteY3" fmla="*/ 133350 h 704850"/>
                <a:gd name="connsiteX4" fmla="*/ 15051 w 440501"/>
                <a:gd name="connsiteY4" fmla="*/ 285750 h 704850"/>
                <a:gd name="connsiteX5" fmla="*/ 2351 w 440501"/>
                <a:gd name="connsiteY5" fmla="*/ 514350 h 704850"/>
                <a:gd name="connsiteX6" fmla="*/ 40451 w 440501"/>
                <a:gd name="connsiteY6" fmla="*/ 590550 h 704850"/>
                <a:gd name="connsiteX7" fmla="*/ 154751 w 440501"/>
                <a:gd name="connsiteY7" fmla="*/ 666750 h 704850"/>
                <a:gd name="connsiteX8" fmla="*/ 243651 w 440501"/>
                <a:gd name="connsiteY8" fmla="*/ 704850 h 704850"/>
                <a:gd name="connsiteX0" fmla="*/ 440501 w 440501"/>
                <a:gd name="connsiteY0" fmla="*/ 1667 h 706517"/>
                <a:gd name="connsiteX1" fmla="*/ 288102 w 440501"/>
                <a:gd name="connsiteY1" fmla="*/ 1667 h 706517"/>
                <a:gd name="connsiteX2" fmla="*/ 142051 w 440501"/>
                <a:gd name="connsiteY2" fmla="*/ 46117 h 706517"/>
                <a:gd name="connsiteX3" fmla="*/ 65851 w 440501"/>
                <a:gd name="connsiteY3" fmla="*/ 135017 h 706517"/>
                <a:gd name="connsiteX4" fmla="*/ 15051 w 440501"/>
                <a:gd name="connsiteY4" fmla="*/ 287417 h 706517"/>
                <a:gd name="connsiteX5" fmla="*/ 2351 w 440501"/>
                <a:gd name="connsiteY5" fmla="*/ 516017 h 706517"/>
                <a:gd name="connsiteX6" fmla="*/ 40451 w 440501"/>
                <a:gd name="connsiteY6" fmla="*/ 592217 h 706517"/>
                <a:gd name="connsiteX7" fmla="*/ 154751 w 440501"/>
                <a:gd name="connsiteY7" fmla="*/ 668417 h 706517"/>
                <a:gd name="connsiteX8" fmla="*/ 243651 w 440501"/>
                <a:gd name="connsiteY8" fmla="*/ 706517 h 706517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54751 w 440501"/>
                <a:gd name="connsiteY7" fmla="*/ 6684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65851 w 440501"/>
                <a:gd name="connsiteY3" fmla="*/ 135017 h 773192"/>
                <a:gd name="connsiteX4" fmla="*/ 15051 w 440501"/>
                <a:gd name="connsiteY4" fmla="*/ 287417 h 773192"/>
                <a:gd name="connsiteX5" fmla="*/ 2351 w 440501"/>
                <a:gd name="connsiteY5" fmla="*/ 516017 h 773192"/>
                <a:gd name="connsiteX6" fmla="*/ 40451 w 440501"/>
                <a:gd name="connsiteY6" fmla="*/ 592217 h 773192"/>
                <a:gd name="connsiteX7" fmla="*/ 148401 w 440501"/>
                <a:gd name="connsiteY7" fmla="*/ 681117 h 773192"/>
                <a:gd name="connsiteX8" fmla="*/ 281751 w 440501"/>
                <a:gd name="connsiteY8" fmla="*/ 773192 h 773192"/>
                <a:gd name="connsiteX0" fmla="*/ 440501 w 440501"/>
                <a:gd name="connsiteY0" fmla="*/ 1667 h 773192"/>
                <a:gd name="connsiteX1" fmla="*/ 288102 w 440501"/>
                <a:gd name="connsiteY1" fmla="*/ 1667 h 773192"/>
                <a:gd name="connsiteX2" fmla="*/ 142051 w 440501"/>
                <a:gd name="connsiteY2" fmla="*/ 46117 h 773192"/>
                <a:gd name="connsiteX3" fmla="*/ 15051 w 440501"/>
                <a:gd name="connsiteY3" fmla="*/ 287417 h 773192"/>
                <a:gd name="connsiteX4" fmla="*/ 2351 w 440501"/>
                <a:gd name="connsiteY4" fmla="*/ 516017 h 773192"/>
                <a:gd name="connsiteX5" fmla="*/ 40451 w 440501"/>
                <a:gd name="connsiteY5" fmla="*/ 592217 h 773192"/>
                <a:gd name="connsiteX6" fmla="*/ 148401 w 440501"/>
                <a:gd name="connsiteY6" fmla="*/ 681117 h 773192"/>
                <a:gd name="connsiteX7" fmla="*/ 281751 w 440501"/>
                <a:gd name="connsiteY7" fmla="*/ 773192 h 773192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288102 w 288102"/>
                <a:gd name="connsiteY0" fmla="*/ 0 h 771525"/>
                <a:gd name="connsiteX1" fmla="*/ 142051 w 288102"/>
                <a:gd name="connsiteY1" fmla="*/ 44450 h 771525"/>
                <a:gd name="connsiteX2" fmla="*/ 15051 w 288102"/>
                <a:gd name="connsiteY2" fmla="*/ 285750 h 771525"/>
                <a:gd name="connsiteX3" fmla="*/ 2351 w 288102"/>
                <a:gd name="connsiteY3" fmla="*/ 514350 h 771525"/>
                <a:gd name="connsiteX4" fmla="*/ 40451 w 288102"/>
                <a:gd name="connsiteY4" fmla="*/ 590550 h 771525"/>
                <a:gd name="connsiteX5" fmla="*/ 148401 w 288102"/>
                <a:gd name="connsiteY5" fmla="*/ 679450 h 771525"/>
                <a:gd name="connsiteX6" fmla="*/ 281751 w 288102"/>
                <a:gd name="connsiteY6" fmla="*/ 771525 h 77152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10327 w 310327"/>
                <a:gd name="connsiteY0" fmla="*/ 88 h 816063"/>
                <a:gd name="connsiteX1" fmla="*/ 142051 w 310327"/>
                <a:gd name="connsiteY1" fmla="*/ 88988 h 816063"/>
                <a:gd name="connsiteX2" fmla="*/ 15051 w 310327"/>
                <a:gd name="connsiteY2" fmla="*/ 330288 h 816063"/>
                <a:gd name="connsiteX3" fmla="*/ 2351 w 310327"/>
                <a:gd name="connsiteY3" fmla="*/ 558888 h 816063"/>
                <a:gd name="connsiteX4" fmla="*/ 40451 w 310327"/>
                <a:gd name="connsiteY4" fmla="*/ 635088 h 816063"/>
                <a:gd name="connsiteX5" fmla="*/ 148401 w 310327"/>
                <a:gd name="connsiteY5" fmla="*/ 723988 h 816063"/>
                <a:gd name="connsiteX6" fmla="*/ 281751 w 310327"/>
                <a:gd name="connsiteY6" fmla="*/ 816063 h 816063"/>
                <a:gd name="connsiteX0" fmla="*/ 310327 w 310327"/>
                <a:gd name="connsiteY0" fmla="*/ 0 h 815975"/>
                <a:gd name="connsiteX1" fmla="*/ 142051 w 310327"/>
                <a:gd name="connsiteY1" fmla="*/ 88900 h 815975"/>
                <a:gd name="connsiteX2" fmla="*/ 15051 w 310327"/>
                <a:gd name="connsiteY2" fmla="*/ 330200 h 815975"/>
                <a:gd name="connsiteX3" fmla="*/ 2351 w 310327"/>
                <a:gd name="connsiteY3" fmla="*/ 558800 h 815975"/>
                <a:gd name="connsiteX4" fmla="*/ 40451 w 310327"/>
                <a:gd name="connsiteY4" fmla="*/ 635000 h 815975"/>
                <a:gd name="connsiteX5" fmla="*/ 148401 w 310327"/>
                <a:gd name="connsiteY5" fmla="*/ 723900 h 815975"/>
                <a:gd name="connsiteX6" fmla="*/ 281751 w 310327"/>
                <a:gd name="connsiteY6" fmla="*/ 815975 h 815975"/>
                <a:gd name="connsiteX0" fmla="*/ 325010 w 325010"/>
                <a:gd name="connsiteY0" fmla="*/ 0 h 815975"/>
                <a:gd name="connsiteX1" fmla="*/ 156734 w 325010"/>
                <a:gd name="connsiteY1" fmla="*/ 88900 h 815975"/>
                <a:gd name="connsiteX2" fmla="*/ 29734 w 325010"/>
                <a:gd name="connsiteY2" fmla="*/ 330200 h 815975"/>
                <a:gd name="connsiteX3" fmla="*/ 1159 w 325010"/>
                <a:gd name="connsiteY3" fmla="*/ 539750 h 815975"/>
                <a:gd name="connsiteX4" fmla="*/ 55134 w 325010"/>
                <a:gd name="connsiteY4" fmla="*/ 635000 h 815975"/>
                <a:gd name="connsiteX5" fmla="*/ 163084 w 325010"/>
                <a:gd name="connsiteY5" fmla="*/ 723900 h 815975"/>
                <a:gd name="connsiteX6" fmla="*/ 296434 w 325010"/>
                <a:gd name="connsiteY6" fmla="*/ 815975 h 815975"/>
                <a:gd name="connsiteX0" fmla="*/ 328015 w 328015"/>
                <a:gd name="connsiteY0" fmla="*/ 0 h 815975"/>
                <a:gd name="connsiteX1" fmla="*/ 159739 w 328015"/>
                <a:gd name="connsiteY1" fmla="*/ 88900 h 815975"/>
                <a:gd name="connsiteX2" fmla="*/ 32739 w 328015"/>
                <a:gd name="connsiteY2" fmla="*/ 330200 h 815975"/>
                <a:gd name="connsiteX3" fmla="*/ 4164 w 328015"/>
                <a:gd name="connsiteY3" fmla="*/ 539750 h 815975"/>
                <a:gd name="connsiteX4" fmla="*/ 58139 w 328015"/>
                <a:gd name="connsiteY4" fmla="*/ 635000 h 815975"/>
                <a:gd name="connsiteX5" fmla="*/ 166089 w 328015"/>
                <a:gd name="connsiteY5" fmla="*/ 723900 h 815975"/>
                <a:gd name="connsiteX6" fmla="*/ 299439 w 328015"/>
                <a:gd name="connsiteY6" fmla="*/ 815975 h 815975"/>
                <a:gd name="connsiteX0" fmla="*/ 325556 w 325556"/>
                <a:gd name="connsiteY0" fmla="*/ 0 h 815975"/>
                <a:gd name="connsiteX1" fmla="*/ 157280 w 325556"/>
                <a:gd name="connsiteY1" fmla="*/ 88900 h 815975"/>
                <a:gd name="connsiteX2" fmla="*/ 27105 w 325556"/>
                <a:gd name="connsiteY2" fmla="*/ 292100 h 815975"/>
                <a:gd name="connsiteX3" fmla="*/ 1705 w 325556"/>
                <a:gd name="connsiteY3" fmla="*/ 539750 h 815975"/>
                <a:gd name="connsiteX4" fmla="*/ 55680 w 325556"/>
                <a:gd name="connsiteY4" fmla="*/ 635000 h 815975"/>
                <a:gd name="connsiteX5" fmla="*/ 163630 w 325556"/>
                <a:gd name="connsiteY5" fmla="*/ 723900 h 815975"/>
                <a:gd name="connsiteX6" fmla="*/ 296980 w 325556"/>
                <a:gd name="connsiteY6" fmla="*/ 815975 h 815975"/>
                <a:gd name="connsiteX0" fmla="*/ 337431 w 337431"/>
                <a:gd name="connsiteY0" fmla="*/ 0 h 815975"/>
                <a:gd name="connsiteX1" fmla="*/ 169155 w 337431"/>
                <a:gd name="connsiteY1" fmla="*/ 88900 h 815975"/>
                <a:gd name="connsiteX2" fmla="*/ 38980 w 337431"/>
                <a:gd name="connsiteY2" fmla="*/ 292100 h 815975"/>
                <a:gd name="connsiteX3" fmla="*/ 880 w 337431"/>
                <a:gd name="connsiteY3" fmla="*/ 542925 h 815975"/>
                <a:gd name="connsiteX4" fmla="*/ 67555 w 337431"/>
                <a:gd name="connsiteY4" fmla="*/ 635000 h 815975"/>
                <a:gd name="connsiteX5" fmla="*/ 175505 w 337431"/>
                <a:gd name="connsiteY5" fmla="*/ 723900 h 815975"/>
                <a:gd name="connsiteX6" fmla="*/ 308855 w 33743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74625 w 336551"/>
                <a:gd name="connsiteY5" fmla="*/ 723900 h 815975"/>
                <a:gd name="connsiteX6" fmla="*/ 307975 w 336551"/>
                <a:gd name="connsiteY6" fmla="*/ 815975 h 815975"/>
                <a:gd name="connsiteX0" fmla="*/ 336551 w 336551"/>
                <a:gd name="connsiteY0" fmla="*/ 0 h 815975"/>
                <a:gd name="connsiteX1" fmla="*/ 168275 w 336551"/>
                <a:gd name="connsiteY1" fmla="*/ 88900 h 815975"/>
                <a:gd name="connsiteX2" fmla="*/ 38100 w 336551"/>
                <a:gd name="connsiteY2" fmla="*/ 292100 h 815975"/>
                <a:gd name="connsiteX3" fmla="*/ 0 w 336551"/>
                <a:gd name="connsiteY3" fmla="*/ 542925 h 815975"/>
                <a:gd name="connsiteX4" fmla="*/ 53975 w 336551"/>
                <a:gd name="connsiteY4" fmla="*/ 682625 h 815975"/>
                <a:gd name="connsiteX5" fmla="*/ 165100 w 336551"/>
                <a:gd name="connsiteY5" fmla="*/ 758825 h 815975"/>
                <a:gd name="connsiteX6" fmla="*/ 307975 w 336551"/>
                <a:gd name="connsiteY6" fmla="*/ 815975 h 8159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65100 w 336551"/>
                <a:gd name="connsiteY5" fmla="*/ 758825 h 828675"/>
                <a:gd name="connsiteX6" fmla="*/ 317500 w 336551"/>
                <a:gd name="connsiteY6" fmla="*/ 828675 h 828675"/>
                <a:gd name="connsiteX0" fmla="*/ 336551 w 336551"/>
                <a:gd name="connsiteY0" fmla="*/ 0 h 828675"/>
                <a:gd name="connsiteX1" fmla="*/ 168275 w 336551"/>
                <a:gd name="connsiteY1" fmla="*/ 88900 h 828675"/>
                <a:gd name="connsiteX2" fmla="*/ 38100 w 336551"/>
                <a:gd name="connsiteY2" fmla="*/ 292100 h 828675"/>
                <a:gd name="connsiteX3" fmla="*/ 0 w 336551"/>
                <a:gd name="connsiteY3" fmla="*/ 542925 h 828675"/>
                <a:gd name="connsiteX4" fmla="*/ 53975 w 336551"/>
                <a:gd name="connsiteY4" fmla="*/ 682625 h 828675"/>
                <a:gd name="connsiteX5" fmla="*/ 158750 w 336551"/>
                <a:gd name="connsiteY5" fmla="*/ 774700 h 828675"/>
                <a:gd name="connsiteX6" fmla="*/ 317500 w 336551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576 w 317500"/>
                <a:gd name="connsiteY0" fmla="*/ 0 h 828675"/>
                <a:gd name="connsiteX1" fmla="*/ 168275 w 317500"/>
                <a:gd name="connsiteY1" fmla="*/ 88900 h 828675"/>
                <a:gd name="connsiteX2" fmla="*/ 38100 w 317500"/>
                <a:gd name="connsiteY2" fmla="*/ 292100 h 828675"/>
                <a:gd name="connsiteX3" fmla="*/ 0 w 317500"/>
                <a:gd name="connsiteY3" fmla="*/ 542925 h 828675"/>
                <a:gd name="connsiteX4" fmla="*/ 53975 w 317500"/>
                <a:gd name="connsiteY4" fmla="*/ 682625 h 828675"/>
                <a:gd name="connsiteX5" fmla="*/ 158750 w 317500"/>
                <a:gd name="connsiteY5" fmla="*/ 774700 h 828675"/>
                <a:gd name="connsiteX6" fmla="*/ 317500 w 317500"/>
                <a:gd name="connsiteY6" fmla="*/ 828675 h 828675"/>
                <a:gd name="connsiteX0" fmla="*/ 282863 w 317787"/>
                <a:gd name="connsiteY0" fmla="*/ 0 h 828675"/>
                <a:gd name="connsiteX1" fmla="*/ 149512 w 317787"/>
                <a:gd name="connsiteY1" fmla="*/ 114300 h 828675"/>
                <a:gd name="connsiteX2" fmla="*/ 38387 w 317787"/>
                <a:gd name="connsiteY2" fmla="*/ 292100 h 828675"/>
                <a:gd name="connsiteX3" fmla="*/ 287 w 317787"/>
                <a:gd name="connsiteY3" fmla="*/ 542925 h 828675"/>
                <a:gd name="connsiteX4" fmla="*/ 54262 w 317787"/>
                <a:gd name="connsiteY4" fmla="*/ 682625 h 828675"/>
                <a:gd name="connsiteX5" fmla="*/ 159037 w 317787"/>
                <a:gd name="connsiteY5" fmla="*/ 774700 h 828675"/>
                <a:gd name="connsiteX6" fmla="*/ 317787 w 317787"/>
                <a:gd name="connsiteY6" fmla="*/ 828675 h 828675"/>
                <a:gd name="connsiteX0" fmla="*/ 282863 w 282863"/>
                <a:gd name="connsiteY0" fmla="*/ 0 h 774700"/>
                <a:gd name="connsiteX1" fmla="*/ 149512 w 282863"/>
                <a:gd name="connsiteY1" fmla="*/ 114300 h 774700"/>
                <a:gd name="connsiteX2" fmla="*/ 38387 w 282863"/>
                <a:gd name="connsiteY2" fmla="*/ 292100 h 774700"/>
                <a:gd name="connsiteX3" fmla="*/ 287 w 282863"/>
                <a:gd name="connsiteY3" fmla="*/ 542925 h 774700"/>
                <a:gd name="connsiteX4" fmla="*/ 54262 w 282863"/>
                <a:gd name="connsiteY4" fmla="*/ 682625 h 774700"/>
                <a:gd name="connsiteX5" fmla="*/ 159037 w 282863"/>
                <a:gd name="connsiteY5" fmla="*/ 774700 h 774700"/>
                <a:gd name="connsiteX0" fmla="*/ 282863 w 282863"/>
                <a:gd name="connsiteY0" fmla="*/ 0 h 879217"/>
                <a:gd name="connsiteX1" fmla="*/ 149512 w 282863"/>
                <a:gd name="connsiteY1" fmla="*/ 114300 h 879217"/>
                <a:gd name="connsiteX2" fmla="*/ 38387 w 282863"/>
                <a:gd name="connsiteY2" fmla="*/ 292100 h 879217"/>
                <a:gd name="connsiteX3" fmla="*/ 287 w 282863"/>
                <a:gd name="connsiteY3" fmla="*/ 542925 h 879217"/>
                <a:gd name="connsiteX4" fmla="*/ 54262 w 282863"/>
                <a:gd name="connsiteY4" fmla="*/ 682625 h 879217"/>
                <a:gd name="connsiteX5" fmla="*/ 260637 w 282863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83630"/>
                <a:gd name="connsiteY0" fmla="*/ 0 h 879217"/>
                <a:gd name="connsiteX1" fmla="*/ 150279 w 283630"/>
                <a:gd name="connsiteY1" fmla="*/ 114300 h 879217"/>
                <a:gd name="connsiteX2" fmla="*/ 39154 w 283630"/>
                <a:gd name="connsiteY2" fmla="*/ 292100 h 879217"/>
                <a:gd name="connsiteX3" fmla="*/ 1054 w 283630"/>
                <a:gd name="connsiteY3" fmla="*/ 542925 h 879217"/>
                <a:gd name="connsiteX4" fmla="*/ 74079 w 283630"/>
                <a:gd name="connsiteY4" fmla="*/ 719953 h 879217"/>
                <a:gd name="connsiteX5" fmla="*/ 261404 w 283630"/>
                <a:gd name="connsiteY5" fmla="*/ 879217 h 879217"/>
                <a:gd name="connsiteX0" fmla="*/ 283630 w 291845"/>
                <a:gd name="connsiteY0" fmla="*/ 0 h 1027339"/>
                <a:gd name="connsiteX1" fmla="*/ 150279 w 291845"/>
                <a:gd name="connsiteY1" fmla="*/ 114300 h 1027339"/>
                <a:gd name="connsiteX2" fmla="*/ 39154 w 291845"/>
                <a:gd name="connsiteY2" fmla="*/ 292100 h 1027339"/>
                <a:gd name="connsiteX3" fmla="*/ 1054 w 291845"/>
                <a:gd name="connsiteY3" fmla="*/ 542925 h 1027339"/>
                <a:gd name="connsiteX4" fmla="*/ 74079 w 291845"/>
                <a:gd name="connsiteY4" fmla="*/ 719953 h 1027339"/>
                <a:gd name="connsiteX5" fmla="*/ 291845 w 291845"/>
                <a:gd name="connsiteY5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90932 w 290932"/>
                <a:gd name="connsiteY5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12301 w 290932"/>
                <a:gd name="connsiteY5" fmla="*/ 949574 h 1027339"/>
                <a:gd name="connsiteX6" fmla="*/ 290932 w 290932"/>
                <a:gd name="connsiteY6" fmla="*/ 1027339 h 1027339"/>
                <a:gd name="connsiteX0" fmla="*/ 282717 w 290932"/>
                <a:gd name="connsiteY0" fmla="*/ 0 h 1027339"/>
                <a:gd name="connsiteX1" fmla="*/ 149366 w 290932"/>
                <a:gd name="connsiteY1" fmla="*/ 114300 h 1027339"/>
                <a:gd name="connsiteX2" fmla="*/ 38241 w 290932"/>
                <a:gd name="connsiteY2" fmla="*/ 292100 h 1027339"/>
                <a:gd name="connsiteX3" fmla="*/ 141 w 290932"/>
                <a:gd name="connsiteY3" fmla="*/ 542925 h 1027339"/>
                <a:gd name="connsiteX4" fmla="*/ 48811 w 290932"/>
                <a:gd name="connsiteY4" fmla="*/ 779204 h 1027339"/>
                <a:gd name="connsiteX5" fmla="*/ 290932 w 290932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  <a:gd name="connsiteX0" fmla="*/ 283354 w 291569"/>
                <a:gd name="connsiteY0" fmla="*/ 0 h 1027339"/>
                <a:gd name="connsiteX1" fmla="*/ 150003 w 291569"/>
                <a:gd name="connsiteY1" fmla="*/ 114300 h 1027339"/>
                <a:gd name="connsiteX2" fmla="*/ 38878 w 291569"/>
                <a:gd name="connsiteY2" fmla="*/ 292100 h 1027339"/>
                <a:gd name="connsiteX3" fmla="*/ 778 w 291569"/>
                <a:gd name="connsiteY3" fmla="*/ 542925 h 1027339"/>
                <a:gd name="connsiteX4" fmla="*/ 67713 w 291569"/>
                <a:gd name="connsiteY4" fmla="*/ 816233 h 1027339"/>
                <a:gd name="connsiteX5" fmla="*/ 291569 w 291569"/>
                <a:gd name="connsiteY5" fmla="*/ 1027339 h 102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1569" h="1027339">
                  <a:moveTo>
                    <a:pt x="283354" y="0"/>
                  </a:moveTo>
                  <a:cubicBezTo>
                    <a:pt x="219854" y="45508"/>
                    <a:pt x="190749" y="65617"/>
                    <a:pt x="150003" y="114300"/>
                  </a:cubicBezTo>
                  <a:cubicBezTo>
                    <a:pt x="109257" y="162983"/>
                    <a:pt x="63749" y="220663"/>
                    <a:pt x="38878" y="292100"/>
                  </a:cubicBezTo>
                  <a:cubicBezTo>
                    <a:pt x="14007" y="363538"/>
                    <a:pt x="-4028" y="455570"/>
                    <a:pt x="778" y="542925"/>
                  </a:cubicBezTo>
                  <a:cubicBezTo>
                    <a:pt x="5584" y="630280"/>
                    <a:pt x="7072" y="705873"/>
                    <a:pt x="67713" y="816233"/>
                  </a:cubicBezTo>
                  <a:cubicBezTo>
                    <a:pt x="128354" y="926593"/>
                    <a:pt x="241127" y="975644"/>
                    <a:pt x="291569" y="1027339"/>
                  </a:cubicBezTo>
                </a:path>
              </a:pathLst>
            </a:custGeom>
            <a:ln>
              <a:solidFill>
                <a:srgbClr val="F7900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223" y="3156234"/>
              <a:ext cx="1152000" cy="1152000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>
              <a:off x="698601" y="4340628"/>
              <a:ext cx="8209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design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298002" y="1690305"/>
              <a:ext cx="78072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err="1">
                  <a:solidFill>
                    <a:srgbClr val="283B49"/>
                  </a:solidFill>
                  <a:cs typeface="Arial Black"/>
                </a:rPr>
                <a:t>kodim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0036" y="4396459"/>
              <a:ext cx="1152000" cy="11520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788" y="2086154"/>
              <a:ext cx="1152000" cy="1152000"/>
            </a:xfrm>
            <a:prstGeom prst="rect">
              <a:avLst/>
            </a:prstGeom>
          </p:spPr>
        </p:pic>
      </p:grpSp>
      <p:grpSp>
        <p:nvGrpSpPr>
          <p:cNvPr id="45" name="Group 44"/>
          <p:cNvGrpSpPr/>
          <p:nvPr/>
        </p:nvGrpSpPr>
        <p:grpSpPr>
          <a:xfrm>
            <a:off x="2641749" y="1616254"/>
            <a:ext cx="1152486" cy="4653928"/>
            <a:chOff x="2641749" y="1616254"/>
            <a:chExt cx="1152486" cy="4653928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2235" y="1616254"/>
              <a:ext cx="1152000" cy="115200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3156234"/>
              <a:ext cx="1152000" cy="1152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749" y="4794451"/>
              <a:ext cx="1152000" cy="1152000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2920680" y="279592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face</a:t>
              </a:r>
              <a:endParaRPr lang="en-US" sz="1600" dirty="0">
                <a:solidFill>
                  <a:srgbClr val="000000"/>
                </a:solidFill>
                <a:latin typeface="Arial Black"/>
                <a:cs typeface="Arial Black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67547" y="4293328"/>
              <a:ext cx="6848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283B49"/>
                  </a:solidFill>
                  <a:cs typeface="Arial Black"/>
                </a:rPr>
                <a:t>voice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37380" y="5931628"/>
              <a:ext cx="5860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283B49"/>
                  </a:solidFill>
                  <a:cs typeface="Arial Black"/>
                </a:rPr>
                <a:t>web</a:t>
              </a:r>
              <a:endParaRPr lang="en-US" sz="1600" dirty="0">
                <a:solidFill>
                  <a:srgbClr val="283B49"/>
                </a:solidFill>
                <a:cs typeface="Arial Blac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792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xmlns:p14="http://schemas.microsoft.com/office/powerpoint/2010/main" spd="slow" advClick="0" advTm="3000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7236E-6 3.673E-6 L -0.14558 3.673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88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Askia Theme">
  <a:themeElements>
    <a:clrScheme name="Askia 2016">
      <a:dk1>
        <a:srgbClr val="283B49"/>
      </a:dk1>
      <a:lt1>
        <a:srgbClr val="FFFFFF"/>
      </a:lt1>
      <a:dk2>
        <a:srgbClr val="283B49"/>
      </a:dk2>
      <a:lt2>
        <a:srgbClr val="FFFFFF"/>
      </a:lt2>
      <a:accent1>
        <a:srgbClr val="DF4335"/>
      </a:accent1>
      <a:accent2>
        <a:srgbClr val="F7941E"/>
      </a:accent2>
      <a:accent3>
        <a:srgbClr val="A5A5A5"/>
      </a:accent3>
      <a:accent4>
        <a:srgbClr val="FFC000"/>
      </a:accent4>
      <a:accent5>
        <a:srgbClr val="00B9F2"/>
      </a:accent5>
      <a:accent6>
        <a:srgbClr val="8DC63F"/>
      </a:accent6>
      <a:hlink>
        <a:srgbClr val="DF4335"/>
      </a:hlink>
      <a:folHlink>
        <a:srgbClr val="DF4335"/>
      </a:folHlink>
    </a:clrScheme>
    <a:fontScheme name="Askia">
      <a:majorFont>
        <a:latin typeface="MaxOT-Bold"/>
        <a:ea typeface=""/>
        <a:cs typeface=""/>
      </a:majorFont>
      <a:minorFont>
        <a:latin typeface="MaxO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4EBB10E6-3085-41AF-B336-C22EF3B11EF0}" vid="{03A34EE4-107B-4BA1-9FC8-C7351B7899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Askia Design Course 100.pptx</Template>
  <TotalTime>9678</TotalTime>
  <Words>2017</Words>
  <Application>Microsoft Macintosh PowerPoint</Application>
  <PresentationFormat>On-screen Show (4:3)</PresentationFormat>
  <Paragraphs>478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Askia Theme</vt:lpstr>
      <vt:lpstr>Askia Field</vt:lpstr>
      <vt:lpstr>Agenda: all field modes</vt:lpstr>
      <vt:lpstr>Agenda: askiaweb only</vt:lpstr>
      <vt:lpstr>Agenda: askiavoice (CATI) only </vt:lpstr>
      <vt:lpstr>Agenda: askiaface and askiaweb</vt:lpstr>
      <vt:lpstr>Our learning cycle for each session</vt:lpstr>
      <vt:lpstr>Session 301</vt:lpstr>
      <vt:lpstr>Modules of the askia suite</vt:lpstr>
      <vt:lpstr>Modules of the askia suite</vt:lpstr>
      <vt:lpstr>askia field modules</vt:lpstr>
      <vt:lpstr>Session 302</vt:lpstr>
      <vt:lpstr>Session 303</vt:lpstr>
      <vt:lpstr>Session 304</vt:lpstr>
      <vt:lpstr>Survey links</vt:lpstr>
      <vt:lpstr>What do links look like?</vt:lpstr>
      <vt:lpstr>The anatomy of Survey Link 1. A simple open link</vt:lpstr>
      <vt:lpstr>The anatomy of Survey Link 2. A test link</vt:lpstr>
      <vt:lpstr>The anatomy of Survey Link  3. Individual links for each respondent</vt:lpstr>
      <vt:lpstr>Survey links when working with external panels</vt:lpstr>
      <vt:lpstr>Session 305</vt:lpstr>
      <vt:lpstr>Session 306</vt:lpstr>
      <vt:lpstr>A simple quota</vt:lpstr>
      <vt:lpstr>A nested quota</vt:lpstr>
      <vt:lpstr>Quota from sample list</vt:lpstr>
      <vt:lpstr>Quota controls provided</vt:lpstr>
      <vt:lpstr>Quota controls provided</vt:lpstr>
      <vt:lpstr>Quota controls provided</vt:lpstr>
      <vt:lpstr>Quota controls provided</vt:lpstr>
      <vt:lpstr>Session 307</vt:lpstr>
      <vt:lpstr>Session 308</vt:lpstr>
      <vt:lpstr>Session 309</vt:lpstr>
    </vt:vector>
  </TitlesOfParts>
  <Company>meaning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Askia Analysis</dc:title>
  <dc:creator>Tim Macer</dc:creator>
  <cp:lastModifiedBy>Tim Macer</cp:lastModifiedBy>
  <cp:revision>49</cp:revision>
  <dcterms:created xsi:type="dcterms:W3CDTF">2012-03-07T17:25:38Z</dcterms:created>
  <dcterms:modified xsi:type="dcterms:W3CDTF">2017-01-11T12:08:13Z</dcterms:modified>
</cp:coreProperties>
</file>