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64"/>
  </p:notesMasterIdLst>
  <p:sldIdLst>
    <p:sldId id="258" r:id="rId2"/>
    <p:sldId id="259" r:id="rId3"/>
    <p:sldId id="269" r:id="rId4"/>
    <p:sldId id="382" r:id="rId5"/>
    <p:sldId id="386" r:id="rId6"/>
    <p:sldId id="342" r:id="rId7"/>
    <p:sldId id="343" r:id="rId8"/>
    <p:sldId id="347" r:id="rId9"/>
    <p:sldId id="311" r:id="rId10"/>
    <p:sldId id="345" r:id="rId11"/>
    <p:sldId id="344" r:id="rId12"/>
    <p:sldId id="348" r:id="rId13"/>
    <p:sldId id="312" r:id="rId14"/>
    <p:sldId id="346" r:id="rId15"/>
    <p:sldId id="319" r:id="rId16"/>
    <p:sldId id="320" r:id="rId17"/>
    <p:sldId id="374" r:id="rId18"/>
    <p:sldId id="375" r:id="rId19"/>
    <p:sldId id="376" r:id="rId20"/>
    <p:sldId id="377" r:id="rId21"/>
    <p:sldId id="378" r:id="rId22"/>
    <p:sldId id="349" r:id="rId23"/>
    <p:sldId id="350" r:id="rId24"/>
    <p:sldId id="351" r:id="rId25"/>
    <p:sldId id="352" r:id="rId26"/>
    <p:sldId id="353" r:id="rId27"/>
    <p:sldId id="354" r:id="rId28"/>
    <p:sldId id="325" r:id="rId29"/>
    <p:sldId id="385" r:id="rId30"/>
    <p:sldId id="327" r:id="rId31"/>
    <p:sldId id="328" r:id="rId32"/>
    <p:sldId id="355" r:id="rId33"/>
    <p:sldId id="329" r:id="rId34"/>
    <p:sldId id="330" r:id="rId35"/>
    <p:sldId id="356" r:id="rId36"/>
    <p:sldId id="331" r:id="rId37"/>
    <p:sldId id="383" r:id="rId38"/>
    <p:sldId id="357" r:id="rId39"/>
    <p:sldId id="358" r:id="rId40"/>
    <p:sldId id="360" r:id="rId41"/>
    <p:sldId id="339" r:id="rId42"/>
    <p:sldId id="361" r:id="rId43"/>
    <p:sldId id="363" r:id="rId44"/>
    <p:sldId id="362" r:id="rId45"/>
    <p:sldId id="364" r:id="rId46"/>
    <p:sldId id="365" r:id="rId47"/>
    <p:sldId id="367" r:id="rId48"/>
    <p:sldId id="368" r:id="rId49"/>
    <p:sldId id="380" r:id="rId50"/>
    <p:sldId id="369" r:id="rId51"/>
    <p:sldId id="370" r:id="rId52"/>
    <p:sldId id="371" r:id="rId53"/>
    <p:sldId id="381" r:id="rId54"/>
    <p:sldId id="372" r:id="rId55"/>
    <p:sldId id="334" r:id="rId56"/>
    <p:sldId id="384" r:id="rId57"/>
    <p:sldId id="335" r:id="rId58"/>
    <p:sldId id="336" r:id="rId59"/>
    <p:sldId id="373" r:id="rId60"/>
    <p:sldId id="341" r:id="rId61"/>
    <p:sldId id="379" r:id="rId62"/>
    <p:sldId id="337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 Macer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D1ED"/>
    <a:srgbClr val="003399"/>
    <a:srgbClr val="5E5E5E"/>
    <a:srgbClr val="000000"/>
    <a:srgbClr val="3C3C3C"/>
    <a:srgbClr val="010066"/>
    <a:srgbClr val="0C3E92"/>
    <a:srgbClr val="2B48D1"/>
    <a:srgbClr val="6C7DD1"/>
    <a:srgbClr val="C8D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66" autoAdjust="0"/>
    <p:restoredTop sz="99108" autoAdjust="0"/>
  </p:normalViewPr>
  <p:slideViewPr>
    <p:cSldViewPr snapToGrid="0" snapToObjects="1">
      <p:cViewPr varScale="1">
        <p:scale>
          <a:sx n="127" d="100"/>
          <a:sy n="127" d="100"/>
        </p:scale>
        <p:origin x="-104" y="-12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15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notesMaster" Target="notesMasters/notesMaster1.xml"/><Relationship Id="rId65" Type="http://schemas.openxmlformats.org/officeDocument/2006/relationships/printerSettings" Target="printerSettings/printerSettings1.bin"/><Relationship Id="rId66" Type="http://schemas.openxmlformats.org/officeDocument/2006/relationships/commentAuthors" Target="commentAuthors.xml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14T11:42:19.271" idx="1">
    <p:pos x="10" y="10"/>
    <p:text>Make the entry codes appear when example 4 is presented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14T11:44:48.527" idx="2">
    <p:pos x="10" y="10"/>
    <p:text>add a note to say there are more methods available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19FE2-4826-A540-866C-AEE5468B3138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783DC-F1EF-A54F-A870-0A6E7756C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3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Next</a:t>
            </a:r>
            <a:r>
              <a:rPr lang="en-US" b="1" baseline="0" dirty="0" smtClean="0"/>
              <a:t> slide</a:t>
            </a:r>
            <a:r>
              <a:rPr lang="en-US" baseline="0" dirty="0" smtClean="0"/>
              <a:t>: the course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72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Tutor: this is the only slide in this</a:t>
            </a:r>
            <a:r>
              <a:rPr lang="en-US" baseline="0" dirty="0" smtClean="0"/>
              <a:t> session.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Next</a:t>
            </a:r>
            <a:r>
              <a:rPr lang="en-US" b="1" baseline="0" dirty="0" smtClean="0"/>
              <a:t> slide</a:t>
            </a:r>
            <a:r>
              <a:rPr lang="en-US" baseline="0" dirty="0" smtClean="0"/>
              <a:t>: learning cycle for each session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48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When you are ready to start session 201, show the next slide.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9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this is the last slide in this</a:t>
            </a:r>
            <a:r>
              <a:rPr lang="en-US" baseline="0" dirty="0" smtClean="0"/>
              <a:t> session. </a:t>
            </a:r>
          </a:p>
          <a:p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Tutor: this is the only slide in this</a:t>
            </a:r>
            <a:r>
              <a:rPr lang="en-US" baseline="0" dirty="0" smtClean="0"/>
              <a:t> session.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Tutor: this is the only slide in this</a:t>
            </a:r>
            <a:r>
              <a:rPr lang="en-US" baseline="0" dirty="0" smtClean="0"/>
              <a:t> session.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44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5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Tutor: this is the only slide in this</a:t>
            </a:r>
            <a:r>
              <a:rPr lang="en-US" baseline="0" dirty="0" smtClean="0"/>
              <a:t> session.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56" y="522289"/>
            <a:ext cx="6858000" cy="1677987"/>
          </a:xfrm>
        </p:spPr>
        <p:txBody>
          <a:bodyPr anchor="b">
            <a:normAutofit/>
          </a:bodyPr>
          <a:lstStyle>
            <a:lvl1pPr algn="l">
              <a:defRPr sz="3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presentation title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7156" y="2336803"/>
            <a:ext cx="2057400" cy="365125"/>
          </a:xfrm>
        </p:spPr>
        <p:txBody>
          <a:bodyPr/>
          <a:lstStyle>
            <a:lvl1pPr>
              <a:defRPr sz="2000">
                <a:solidFill>
                  <a:srgbClr val="283B49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881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Dar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4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92882" y="285751"/>
            <a:ext cx="4993481" cy="6353175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here to </a:t>
            </a:r>
            <a:r>
              <a:rPr lang="fr-FR" dirty="0" err="1"/>
              <a:t>add</a:t>
            </a:r>
            <a:r>
              <a:rPr lang="fr-FR" dirty="0"/>
              <a:t> 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3085713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4830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04080"/>
            <a:ext cx="70866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93801" cy="365125"/>
          </a:xfrm>
          <a:prstGeom prst="rect">
            <a:avLst/>
          </a:prstGeom>
        </p:spPr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84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93801" cy="365125"/>
          </a:xfrm>
          <a:prstGeom prst="rect">
            <a:avLst/>
          </a:prstGeom>
        </p:spPr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47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12/01/17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93801" cy="365125"/>
          </a:xfrm>
          <a:prstGeom prst="rect">
            <a:avLst/>
          </a:prstGeom>
        </p:spPr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41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8158" y="776292"/>
            <a:ext cx="5734049" cy="3719509"/>
          </a:xfrm>
        </p:spPr>
        <p:txBody>
          <a:bodyPr anchor="b">
            <a:normAutofit/>
          </a:bodyPr>
          <a:lstStyle>
            <a:lvl1pPr>
              <a:defRPr sz="53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857875" y="6489703"/>
            <a:ext cx="2057400" cy="365125"/>
          </a:xfrm>
        </p:spPr>
        <p:txBody>
          <a:bodyPr/>
          <a:lstStyle>
            <a:lvl1pPr algn="r">
              <a:defRPr baseline="0"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676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Ligh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828925"/>
            <a:ext cx="7886700" cy="33480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819275"/>
            <a:ext cx="7886700" cy="8763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DF4335"/>
                </a:solidFill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51904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Image Ligh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1" y="2828925"/>
            <a:ext cx="3913271" cy="33480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819275"/>
            <a:ext cx="7886700" cy="8763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DF4335"/>
                </a:solidFill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607719" y="2832100"/>
            <a:ext cx="3907631" cy="33528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err="1"/>
              <a:t>Add</a:t>
            </a:r>
            <a:r>
              <a:rPr lang="fr-FR" dirty="0"/>
              <a:t> a </a:t>
            </a:r>
            <a:r>
              <a:rPr lang="fr-FR" dirty="0" err="1"/>
              <a:t>picture</a:t>
            </a:r>
            <a:r>
              <a:rPr lang="fr-FR" dirty="0"/>
              <a:t> / </a:t>
            </a:r>
            <a:r>
              <a:rPr lang="fr-FR" dirty="0" err="1"/>
              <a:t>icon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7990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Image (alt) Ligh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02079" y="2828925"/>
            <a:ext cx="3913271" cy="33480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819275"/>
            <a:ext cx="7886700" cy="8763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DF4335"/>
                </a:solidFill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628651" y="2832100"/>
            <a:ext cx="3907631" cy="33528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err="1"/>
              <a:t>Add</a:t>
            </a:r>
            <a:r>
              <a:rPr lang="fr-FR" dirty="0"/>
              <a:t> a </a:t>
            </a:r>
            <a:r>
              <a:rPr lang="fr-FR" dirty="0" err="1"/>
              <a:t>picture</a:t>
            </a:r>
            <a:r>
              <a:rPr lang="fr-FR" dirty="0"/>
              <a:t> / </a:t>
            </a:r>
            <a:r>
              <a:rPr lang="fr-FR" dirty="0" err="1"/>
              <a:t>icon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265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Dar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41545"/>
            <a:ext cx="7886700" cy="578892"/>
          </a:xfrm>
        </p:spPr>
        <p:txBody>
          <a:bodyPr>
            <a:normAutofit/>
          </a:bodyPr>
          <a:lstStyle>
            <a:lvl1pPr>
              <a:defRPr sz="28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40871"/>
            <a:ext cx="7886700" cy="393609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spcAft>
                <a:spcPts val="1000"/>
              </a:spcAft>
              <a:defRPr baseline="0">
                <a:solidFill>
                  <a:schemeClr val="bg1"/>
                </a:solidFill>
                <a:latin typeface="MaxOT"/>
                <a:cs typeface="MaxOT"/>
              </a:defRPr>
            </a:lvl1pPr>
            <a:lvl2pPr>
              <a:lnSpc>
                <a:spcPct val="110000"/>
              </a:lnSpc>
              <a:defRPr baseline="0">
                <a:solidFill>
                  <a:schemeClr val="bg1"/>
                </a:solidFill>
                <a:latin typeface="MaxOT"/>
                <a:cs typeface="MaxOT"/>
              </a:defRPr>
            </a:lvl2pPr>
            <a:lvl3pPr>
              <a:lnSpc>
                <a:spcPct val="110000"/>
              </a:lnSpc>
              <a:defRPr baseline="0">
                <a:solidFill>
                  <a:schemeClr val="bg1"/>
                </a:solidFill>
                <a:latin typeface="MaxOT"/>
                <a:cs typeface="MaxOT"/>
              </a:defRPr>
            </a:lvl3pPr>
            <a:lvl4pPr>
              <a:lnSpc>
                <a:spcPct val="110000"/>
              </a:lnSpc>
              <a:defRPr baseline="0">
                <a:solidFill>
                  <a:schemeClr val="bg1"/>
                </a:solidFill>
                <a:latin typeface="MaxOT"/>
                <a:cs typeface="MaxOT"/>
              </a:defRPr>
            </a:lvl4pPr>
            <a:lvl5pPr>
              <a:lnSpc>
                <a:spcPct val="110000"/>
              </a:lnSpc>
              <a:defRPr baseline="0">
                <a:solidFill>
                  <a:schemeClr val="bg1"/>
                </a:solidFill>
                <a:latin typeface="MaxOT"/>
                <a:cs typeface="MaxOT"/>
              </a:defRPr>
            </a:lvl5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064414"/>
            <a:ext cx="7886700" cy="8963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3200" b="1" i="0" baseline="0">
                <a:solidFill>
                  <a:srgbClr val="DF4335"/>
                </a:solidFill>
                <a:latin typeface="MaxOT"/>
                <a:cs typeface="MaxOT"/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3076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Image Dar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1" y="2828925"/>
            <a:ext cx="3913271" cy="334803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819275"/>
            <a:ext cx="7886700" cy="8763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DF4335"/>
                </a:solidFill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625578" y="2832100"/>
            <a:ext cx="3889772" cy="3352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Drag picture to placeholder or click icon to add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1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Image (alt) Dar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02079" y="2828925"/>
            <a:ext cx="3913271" cy="334803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here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37118" y="6492876"/>
            <a:ext cx="1870364" cy="365125"/>
          </a:xfrm>
        </p:spPr>
        <p:txBody>
          <a:bodyPr/>
          <a:lstStyle>
            <a:lvl1pPr algn="r">
              <a:defRPr>
                <a:solidFill>
                  <a:srgbClr val="DF4335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819275"/>
            <a:ext cx="7886700" cy="8763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DF4335"/>
                </a:solidFill>
              </a:defRPr>
            </a:lvl1pPr>
          </a:lstStyle>
          <a:p>
            <a:pPr lvl="0"/>
            <a:r>
              <a:rPr lang="fr-FR" dirty="0"/>
              <a:t>Click here to edit subtitle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28650" y="2832100"/>
            <a:ext cx="3889772" cy="3352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Drag picture to placeholder or click icon to add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028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Ligh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90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245E3A2-442C-6848-95DE-597FEF51A121}" type="datetimeFigureOut">
              <a:rPr lang="en-US" smtClean="0"/>
              <a:pPr/>
              <a:t>12/01/17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8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Arial"/>
          <a:ea typeface="+mn-ea"/>
          <a:cs typeface="Arial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omments" Target="../comments/commen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62892"/>
            <a:ext cx="7772400" cy="901438"/>
          </a:xfrm>
        </p:spPr>
        <p:txBody>
          <a:bodyPr/>
          <a:lstStyle/>
          <a:p>
            <a:r>
              <a:rPr lang="en-US" sz="3600" b="1" dirty="0" err="1" smtClean="0"/>
              <a:t>askiascript</a:t>
            </a:r>
            <a:r>
              <a:rPr lang="en-US" sz="3600" b="1" dirty="0" smtClean="0"/>
              <a:t> 2.0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4330"/>
            <a:ext cx="7086600" cy="20383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Introductory training Course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/>
            </a:r>
            <a:br>
              <a:rPr lang="en-US" sz="2400" dirty="0" smtClean="0">
                <a:solidFill>
                  <a:srgbClr val="000000"/>
                </a:solidFill>
              </a:rPr>
            </a:br>
            <a:r>
              <a:rPr lang="en-US" sz="2400" dirty="0" smtClean="0">
                <a:solidFill>
                  <a:srgbClr val="000000"/>
                </a:solidFill>
              </a:rPr>
              <a:t>Your tutor: name here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030734"/>
            <a:ext cx="3288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andwriting - Dakota"/>
                <a:cs typeface="Handwriting - Dakota"/>
              </a:rPr>
              <a:t>Welcome to your</a:t>
            </a:r>
            <a:endParaRPr lang="en-US" sz="2800" dirty="0">
              <a:solidFill>
                <a:srgbClr val="000000"/>
              </a:solidFill>
              <a:latin typeface="Handwriting - Dakota"/>
              <a:cs typeface="Handwriting - Dakota"/>
            </a:endParaRPr>
          </a:p>
        </p:txBody>
      </p:sp>
      <p:sp>
        <p:nvSpPr>
          <p:cNvPr id="12" name="Down Ribbon 11"/>
          <p:cNvSpPr/>
          <p:nvPr/>
        </p:nvSpPr>
        <p:spPr>
          <a:xfrm>
            <a:off x="1016000" y="5145580"/>
            <a:ext cx="2501900" cy="1012858"/>
          </a:xfrm>
          <a:prstGeom prst="ribbon">
            <a:avLst>
              <a:gd name="adj1" fmla="val 16667"/>
              <a:gd name="adj2" fmla="val 6827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Client logo</a:t>
            </a:r>
          </a:p>
          <a:p>
            <a:pPr algn="ctr"/>
            <a:r>
              <a:rPr lang="en-US" dirty="0" smtClean="0"/>
              <a:t>goes here</a:t>
            </a:r>
            <a:endParaRPr lang="en-US" dirty="0"/>
          </a:p>
        </p:txBody>
      </p:sp>
      <p:pic>
        <p:nvPicPr>
          <p:cNvPr id="15" name="Imag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4200" y="4802680"/>
            <a:ext cx="1676400" cy="167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1876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property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519384"/>
            <a:ext cx="7632678" cy="2455716"/>
          </a:xfrm>
        </p:spPr>
        <p:txBody>
          <a:bodyPr>
            <a:normAutofit lnSpcReduction="10000"/>
          </a:bodyPr>
          <a:lstStyle/>
          <a:p>
            <a:r>
              <a:rPr lang="en-GB" b="1" dirty="0" smtClean="0"/>
              <a:t>Value</a:t>
            </a:r>
            <a:r>
              <a:rPr lang="en-GB" dirty="0" smtClean="0"/>
              <a:t> is the property you will use most when writing script</a:t>
            </a:r>
          </a:p>
          <a:p>
            <a:r>
              <a:rPr lang="en-GB" dirty="0" smtClean="0"/>
              <a:t>In some contexts, </a:t>
            </a:r>
            <a:r>
              <a:rPr lang="en-GB" b="1" dirty="0" smtClean="0"/>
              <a:t>value</a:t>
            </a:r>
            <a:r>
              <a:rPr lang="en-GB" dirty="0" smtClean="0"/>
              <a:t> is implicit</a:t>
            </a:r>
          </a:p>
          <a:p>
            <a:r>
              <a:rPr lang="en-GB" dirty="0" smtClean="0"/>
              <a:t>At other times, you will need to write .</a:t>
            </a:r>
            <a:r>
              <a:rPr lang="en-GB" dirty="0" smtClean="0">
                <a:solidFill>
                  <a:schemeClr val="tx1"/>
                </a:solidFill>
                <a:latin typeface="Courier"/>
                <a:cs typeface="Courier"/>
              </a:rPr>
              <a:t>value</a:t>
            </a:r>
            <a:r>
              <a:rPr lang="en-GB" dirty="0" smtClean="0">
                <a:solidFill>
                  <a:schemeClr val="tx1"/>
                </a:solidFill>
                <a:latin typeface="Andale Mono"/>
                <a:cs typeface="Andale Mono"/>
              </a:rPr>
              <a:t>,</a:t>
            </a:r>
          </a:p>
          <a:p>
            <a:pPr lvl="1"/>
            <a:r>
              <a:rPr lang="en-GB" dirty="0" smtClean="0"/>
              <a:t> e.g. when you want to apply another property or method to the value property, .</a:t>
            </a:r>
            <a:r>
              <a:rPr lang="en-GB" dirty="0" smtClean="0">
                <a:solidFill>
                  <a:schemeClr val="tx1"/>
                </a:solidFill>
                <a:latin typeface="Courier"/>
                <a:cs typeface="Courier"/>
              </a:rPr>
              <a:t>value</a:t>
            </a:r>
            <a:r>
              <a:rPr lang="en-GB" dirty="0" smtClean="0"/>
              <a:t> must be explicit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7699" y="3771900"/>
            <a:ext cx="1373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5E5E5E"/>
                </a:solidFill>
                <a:latin typeface="Arial"/>
                <a:cs typeface="Arial"/>
              </a:rPr>
              <a:t>Examples</a:t>
            </a:r>
            <a:endParaRPr lang="en-US" i="1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1090" y="4333004"/>
            <a:ext cx="189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1090" y="5862022"/>
            <a:ext cx="4494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LastName.Value.ToUpperCase</a:t>
            </a:r>
            <a:r>
              <a:rPr lang="en-GB" sz="2000" dirty="0">
                <a:latin typeface="Courier"/>
                <a:cs typeface="Courier"/>
              </a:rPr>
              <a:t>()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1090" y="4837163"/>
            <a:ext cx="3416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LastName.ShortCaption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79316" y="4297593"/>
            <a:ext cx="1941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</a:t>
            </a:r>
            <a:r>
              <a:rPr lang="en-US" dirty="0" smtClean="0">
                <a:latin typeface="Courier"/>
                <a:cs typeface="Courier"/>
              </a:rPr>
              <a:t>value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is implicit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882900" y="4545759"/>
            <a:ext cx="2796416" cy="0"/>
          </a:xfrm>
          <a:prstGeom prst="straightConnector1">
            <a:avLst/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41090" y="5370563"/>
            <a:ext cx="3262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LastName.LongCaption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9316" y="6262132"/>
            <a:ext cx="259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</a:t>
            </a:r>
            <a:r>
              <a:rPr lang="en-US" dirty="0" smtClean="0">
                <a:latin typeface="Courier"/>
                <a:cs typeface="Courier"/>
              </a:rPr>
              <a:t>value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must be explicit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0800000">
            <a:off x="3124200" y="6262132"/>
            <a:ext cx="2555116" cy="260866"/>
          </a:xfrm>
          <a:prstGeom prst="bentConnector3">
            <a:avLst>
              <a:gd name="adj1" fmla="val 100698"/>
            </a:avLst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052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10" grpId="0"/>
      <p:bldP spid="15" grpId="0"/>
      <p:bldP spid="16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Values:  a reminder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There are several different kinds response values in Askia:</a:t>
            </a:r>
          </a:p>
          <a:p>
            <a:r>
              <a:rPr lang="en-US" b="1" dirty="0" smtClean="0"/>
              <a:t>Numeric</a:t>
            </a:r>
            <a:r>
              <a:rPr lang="en-US" dirty="0" smtClean="0"/>
              <a:t>: </a:t>
            </a:r>
            <a:r>
              <a:rPr lang="en-US" i="1" dirty="0" smtClean="0"/>
              <a:t>numbers</a:t>
            </a:r>
          </a:p>
          <a:p>
            <a:r>
              <a:rPr lang="en-US" b="1" dirty="0" smtClean="0"/>
              <a:t>String</a:t>
            </a:r>
            <a:r>
              <a:rPr lang="en-US" dirty="0" smtClean="0"/>
              <a:t>: </a:t>
            </a:r>
            <a:r>
              <a:rPr lang="en-US" i="1" dirty="0" smtClean="0"/>
              <a:t>open text – letters, numbers, punctuation, spaces</a:t>
            </a:r>
          </a:p>
          <a:p>
            <a:r>
              <a:rPr lang="en-US" b="1" dirty="0" smtClean="0"/>
              <a:t>Sets</a:t>
            </a:r>
            <a:r>
              <a:rPr lang="en-US" dirty="0" smtClean="0"/>
              <a:t>: </a:t>
            </a:r>
            <a:r>
              <a:rPr lang="en-US" i="1" dirty="0" smtClean="0"/>
              <a:t>coded answers to single and multiple questions</a:t>
            </a:r>
          </a:p>
          <a:p>
            <a:r>
              <a:rPr lang="en-US" b="1" dirty="0" smtClean="0"/>
              <a:t>Date</a:t>
            </a:r>
            <a:r>
              <a:rPr lang="en-US" dirty="0" smtClean="0"/>
              <a:t>, </a:t>
            </a:r>
            <a:r>
              <a:rPr lang="en-US" b="1" dirty="0" smtClean="0"/>
              <a:t>Time</a:t>
            </a:r>
            <a:r>
              <a:rPr lang="en-US" dirty="0" smtClean="0"/>
              <a:t>, and </a:t>
            </a:r>
            <a:r>
              <a:rPr lang="en-US" b="1" dirty="0"/>
              <a:t>D</a:t>
            </a:r>
            <a:r>
              <a:rPr lang="en-US" b="1" dirty="0" smtClean="0"/>
              <a:t>ate and Time</a:t>
            </a:r>
          </a:p>
          <a:p>
            <a:r>
              <a:rPr lang="en-US" b="1" dirty="0" smtClean="0"/>
              <a:t>Boolean: </a:t>
            </a:r>
            <a:r>
              <a:rPr lang="en-US" dirty="0" smtClean="0"/>
              <a:t>logical values </a:t>
            </a:r>
            <a:r>
              <a:rPr lang="en-US" i="1" dirty="0" smtClean="0"/>
              <a:t>true</a:t>
            </a:r>
            <a:r>
              <a:rPr lang="en-US" dirty="0" smtClean="0"/>
              <a:t> or </a:t>
            </a:r>
            <a:r>
              <a:rPr lang="en-US" i="1" dirty="0" smtClean="0"/>
              <a:t>false</a:t>
            </a:r>
          </a:p>
          <a:p>
            <a:pPr marL="0" indent="0">
              <a:spcBef>
                <a:spcPts val="2600"/>
              </a:spcBef>
              <a:buNone/>
            </a:pPr>
            <a:r>
              <a:rPr lang="en-US" i="1" dirty="0" smtClean="0">
                <a:solidFill>
                  <a:schemeClr val="tx1"/>
                </a:solidFill>
              </a:rPr>
              <a:t>You must always match the right type of value with the operation you are performing, the variable you are referring to, or to which you are assigning a value.</a:t>
            </a:r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77195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632319" y="6325526"/>
            <a:ext cx="3195073" cy="159942"/>
          </a:xfrm>
          <a:prstGeom prst="rect">
            <a:avLst/>
          </a:prstGeom>
          <a:solidFill>
            <a:srgbClr val="FAE102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and arrays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1106" y="1365324"/>
            <a:ext cx="5404694" cy="43168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4323" y="2127324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saw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edge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</a:t>
            </a:r>
            <a:r>
              <a:rPr lang="en-GB" dirty="0"/>
              <a:t>sander/orbital </a:t>
            </a:r>
            <a:r>
              <a:rPr lang="en-GB" dirty="0" smtClean="0"/>
              <a:t>sander</a:t>
            </a:r>
            <a:endParaRPr lang="en-GB" i="1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2223" y="1567492"/>
            <a:ext cx="5282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714323" y="3187258"/>
            <a:ext cx="14827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</a:t>
            </a:r>
            <a:r>
              <a:rPr lang="en-GB" dirty="0" smtClean="0">
                <a:solidFill>
                  <a:schemeClr val="bg1"/>
                </a:solidFill>
              </a:rPr>
              <a:t>saw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4323" y="3873058"/>
            <a:ext cx="1609778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042826" y="5947726"/>
            <a:ext cx="3784566" cy="369332"/>
            <a:chOff x="4034359" y="5939259"/>
            <a:chExt cx="3784566" cy="369332"/>
          </a:xfrm>
        </p:grpSpPr>
        <p:sp>
          <p:nvSpPr>
            <p:cNvPr id="13" name="Rectangle 12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30315" y="3878740"/>
            <a:ext cx="352777" cy="369332"/>
            <a:chOff x="7818925" y="3556104"/>
            <a:chExt cx="352777" cy="369332"/>
          </a:xfrm>
        </p:grpSpPr>
        <p:sp>
          <p:nvSpPr>
            <p:cNvPr id="32" name="Rectangle 31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7806" y="3193608"/>
            <a:ext cx="355286" cy="369332"/>
            <a:chOff x="7105842" y="3556104"/>
            <a:chExt cx="355286" cy="369332"/>
          </a:xfrm>
        </p:grpSpPr>
        <p:sp>
          <p:nvSpPr>
            <p:cNvPr id="30" name="Rectangle 29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05842" y="35561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996469" y="1365324"/>
            <a:ext cx="2871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A set of answers is stored as an array in Askia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96469" y="2716916"/>
            <a:ext cx="28719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Each item in an array can be treated as a separate answer by referring to its position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32319" y="6258770"/>
            <a:ext cx="3168255" cy="277047"/>
            <a:chOff x="4545852" y="6270497"/>
            <a:chExt cx="3168255" cy="277047"/>
          </a:xfrm>
          <a:noFill/>
        </p:grpSpPr>
        <p:sp>
          <p:nvSpPr>
            <p:cNvPr id="37" name="TextBox 36"/>
            <p:cNvSpPr txBox="1"/>
            <p:nvPr/>
          </p:nvSpPr>
          <p:spPr>
            <a:xfrm>
              <a:off x="4545852" y="6270545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03342" y="6270539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260832" y="6270533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18322" y="6270527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975812" y="6270521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33302" y="6270515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690792" y="6270509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048282" y="6270503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05772" y="6270497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482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.00046 C 0.05608 -0.0493 0.1125 -0.09884 0.17726 -0.12407 C 0.24219 -0.15 0.3448 -0.22292 0.3882 -0.15231 C 0.43125 -0.08079 0.43438 0.11134 0.4382 0.30509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0" y="405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0.00023 C 0.1184 -0.06597 0.2375 -0.13194 0.31858 -0.1074 C 0.39983 -0.08287 0.46007 0.06204 0.48663 0.14746 C 0.51337 0.23287 0.49462 0.31875 0.47639 0.40486 " pathEditMode="relative" rAng="0" ptsTypes="aaaA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0" y="1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7" grpId="0" animBg="1"/>
      <p:bldP spid="8" grpId="0" animBg="1"/>
      <p:bldP spid="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 properties for questions with sets of answers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519385"/>
            <a:ext cx="7632678" cy="919016"/>
          </a:xfrm>
        </p:spPr>
        <p:txBody>
          <a:bodyPr/>
          <a:lstStyle/>
          <a:p>
            <a:r>
              <a:rPr lang="en-GB" dirty="0" smtClean="0"/>
              <a:t>These special properties allow you to access much more information about single and multiple questions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285112"/>
              </p:ext>
            </p:extLst>
          </p:nvPr>
        </p:nvGraphicFramePr>
        <p:xfrm>
          <a:off x="1030109" y="2540001"/>
          <a:ext cx="7316892" cy="2705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8274"/>
                <a:gridCol w="4188618"/>
              </a:tblGrid>
              <a:tr h="44766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Property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Information 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returned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735880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.Responses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The entire list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of possible response options for </a:t>
                      </a: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a closed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question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35880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</a:t>
                      </a:r>
                      <a:r>
                        <a:rPr lang="en-GB" sz="2000" b="1" dirty="0" err="1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AvailableResponses</a:t>
                      </a: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The list of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response options actually presented,</a:t>
                      </a:r>
                      <a:r>
                        <a:rPr lang="en-GB" sz="2000" baseline="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in the order of display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85678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.Answers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List </a:t>
                      </a: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of responses selected by the respondent, in the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order selected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30109" y="5436056"/>
            <a:ext cx="1310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5E5E5E"/>
                </a:solidFill>
                <a:latin typeface="Arial"/>
                <a:cs typeface="Arial"/>
              </a:rPr>
              <a:t>Examples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8100" y="5683766"/>
            <a:ext cx="2955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urier"/>
                <a:cs typeface="Courier"/>
              </a:rPr>
              <a:t>Q1</a:t>
            </a:r>
            <a:r>
              <a:rPr lang="en-GB" sz="2000" dirty="0" smtClean="0">
                <a:latin typeface="Courier"/>
                <a:cs typeface="Courier"/>
              </a:rPr>
              <a:t>.Responses.Index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8100" y="6125121"/>
            <a:ext cx="2647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urier"/>
                <a:cs typeface="Courier"/>
              </a:rPr>
              <a:t>Q1</a:t>
            </a:r>
            <a:r>
              <a:rPr lang="en-GB" sz="2000" dirty="0" smtClean="0">
                <a:latin typeface="Courier"/>
                <a:cs typeface="Courier"/>
              </a:rPr>
              <a:t>.Answers.Value </a:t>
            </a:r>
            <a:endParaRPr lang="en-US" sz="20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588678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82600" y="1460500"/>
            <a:ext cx="7023100" cy="44184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 properties: </a:t>
            </a:r>
            <a:r>
              <a:rPr lang="en-US" dirty="0" smtClean="0">
                <a:latin typeface="Arial"/>
                <a:cs typeface="Arial"/>
              </a:rPr>
              <a:t>examples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23" y="2235200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sa</a:t>
            </a:r>
            <a:r>
              <a:rPr lang="en-GB" i="1" dirty="0" smtClean="0"/>
              <a:t>w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edger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 smtClean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sander/orbital sander</a:t>
            </a:r>
            <a:endParaRPr lang="en-GB" i="1" dirty="0" smtClean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323" y="1675368"/>
            <a:ext cx="45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14324" y="3295134"/>
            <a:ext cx="1522210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</a:t>
            </a:r>
            <a:r>
              <a:rPr lang="en-GB" dirty="0" smtClean="0">
                <a:solidFill>
                  <a:schemeClr val="bg1"/>
                </a:solidFill>
              </a:rPr>
              <a:t>saw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1647878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095500"/>
            <a:ext cx="4572000" cy="40368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63556" y="2132568"/>
            <a:ext cx="2955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Q1.</a:t>
            </a:r>
            <a:r>
              <a:rPr lang="en-GB" dirty="0" smtClean="0">
                <a:latin typeface="Courier"/>
                <a:cs typeface="Courier"/>
              </a:rPr>
              <a:t>Responses.Index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8557" y="2479484"/>
            <a:ext cx="2648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1; 2; 3; 4; 5; 6; 7; 8; 9 } 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50856" y="2889900"/>
            <a:ext cx="4201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.AvailableResponses.Index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50856" y="3698032"/>
            <a:ext cx="2678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50856" y="4277564"/>
            <a:ext cx="3232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.Answers.EntryCode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68270" y="4882496"/>
            <a:ext cx="2955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.Answers.Caption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85200" y="3236816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3; 1; 4; 2; 8; 7; 5; 6 }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25060" y="3714748"/>
            <a:ext cx="852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6; 4 } 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96682" y="4268880"/>
            <a:ext cx="98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21; 4 }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27900" y="4882496"/>
            <a:ext cx="1549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Lawn edger; Chain saw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50856" y="5601732"/>
            <a:ext cx="309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.Answers[2].Index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564157" y="5608598"/>
            <a:ext cx="313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>
                <a:solidFill>
                  <a:srgbClr val="5E5E5E"/>
                </a:solidFill>
                <a:latin typeface="Arial"/>
                <a:cs typeface="Arial"/>
              </a:rPr>
              <a:t>4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56689" y="6056192"/>
            <a:ext cx="3784566" cy="369332"/>
            <a:chOff x="4034359" y="5939259"/>
            <a:chExt cx="3784566" cy="369332"/>
          </a:xfrm>
        </p:grpSpPr>
        <p:sp>
          <p:nvSpPr>
            <p:cNvPr id="30" name="Rectangle 29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46182" y="6072460"/>
            <a:ext cx="352777" cy="369332"/>
            <a:chOff x="7818925" y="3556104"/>
            <a:chExt cx="352777" cy="369332"/>
          </a:xfrm>
        </p:grpSpPr>
        <p:sp>
          <p:nvSpPr>
            <p:cNvPr id="51" name="Rectangle 5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95887" y="6072460"/>
            <a:ext cx="355286" cy="369332"/>
            <a:chOff x="7105842" y="3556104"/>
            <a:chExt cx="355286" cy="369332"/>
          </a:xfrm>
        </p:grpSpPr>
        <p:sp>
          <p:nvSpPr>
            <p:cNvPr id="54" name="Rectangle 53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561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882908" y="2235200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997208" y="2584912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2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01908" y="293462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71708" y="3284336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4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7869" y="3634048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338952" y="3983760"/>
            <a:ext cx="393920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21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69688" y="4333472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09248" y="468318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8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82307" y="5032896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9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03808" y="637472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12143" y="6308190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accent6"/>
                </a:solidFill>
              </a:rPr>
              <a:t>Entry code</a:t>
            </a:r>
            <a:endParaRPr lang="en-GB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02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. Comparing numeric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Operators</a:t>
            </a:r>
            <a:endParaRPr lang="en-GB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147192"/>
              </p:ext>
            </p:extLst>
          </p:nvPr>
        </p:nvGraphicFramePr>
        <p:xfrm>
          <a:off x="931333" y="2243664"/>
          <a:ext cx="7126110" cy="3697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223"/>
                <a:gridCol w="3325517"/>
                <a:gridCol w="2375370"/>
              </a:tblGrid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operator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comparison performed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example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=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&lt;&gt;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Not equal to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&lt;&gt;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&gt;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Greater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than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&gt;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&gt;=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Greater than or 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&gt;=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Less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than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Less than or 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&lt;= 24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41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Comparing string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rgbClr val="5E5E5E"/>
                </a:solidFill>
              </a:rPr>
              <a:t>Typically used on text questions</a:t>
            </a:r>
          </a:p>
          <a:p>
            <a:pPr marL="0" indent="0">
              <a:buNone/>
            </a:pPr>
            <a:r>
              <a:rPr lang="en-GB" b="1" dirty="0" smtClean="0"/>
              <a:t>Operators</a:t>
            </a:r>
            <a:endParaRPr lang="en-GB" b="1" dirty="0" smtClean="0">
              <a:solidFill>
                <a:srgbClr val="5E5E5E"/>
              </a:solidFill>
            </a:endParaRPr>
          </a:p>
          <a:p>
            <a:r>
              <a:rPr lang="en-GB" dirty="0" smtClean="0"/>
              <a:t>=  </a:t>
            </a:r>
            <a:r>
              <a:rPr lang="en-GB" i="1" dirty="0" smtClean="0">
                <a:solidFill>
                  <a:srgbClr val="0C3E92"/>
                </a:solidFill>
              </a:rPr>
              <a:t>Equal</a:t>
            </a:r>
          </a:p>
          <a:p>
            <a:r>
              <a:rPr lang="en-GB" dirty="0" smtClean="0"/>
              <a:t>&lt;&gt;  </a:t>
            </a:r>
            <a:r>
              <a:rPr lang="en-GB" i="1" dirty="0" smtClean="0">
                <a:solidFill>
                  <a:srgbClr val="0C3E92"/>
                </a:solidFill>
              </a:rPr>
              <a:t>Not equal</a:t>
            </a:r>
          </a:p>
          <a:p>
            <a:pPr marL="0" indent="0">
              <a:buNone/>
            </a:pPr>
            <a:r>
              <a:rPr lang="en-GB" b="1" dirty="0" smtClean="0"/>
              <a:t>Methods</a:t>
            </a:r>
          </a:p>
          <a:p>
            <a:pPr marL="400050" lvl="1" indent="0">
              <a:buNone/>
            </a:pPr>
            <a:r>
              <a:rPr lang="en-GB" b="1" dirty="0">
                <a:latin typeface="Andale Mono"/>
                <a:cs typeface="Andale Mono"/>
              </a:rPr>
              <a:t>T</a:t>
            </a:r>
            <a:r>
              <a:rPr lang="en-GB" b="1" dirty="0" smtClean="0">
                <a:latin typeface="Andale Mono"/>
                <a:cs typeface="Andale Mono"/>
              </a:rPr>
              <a:t>rim()				Left()		</a:t>
            </a:r>
          </a:p>
          <a:p>
            <a:pPr marL="400050" lvl="1" indent="0">
              <a:buNone/>
            </a:pPr>
            <a:r>
              <a:rPr lang="en-GB" b="1" dirty="0" err="1" smtClean="0">
                <a:latin typeface="Andale Mono"/>
                <a:cs typeface="Andale Mono"/>
              </a:rPr>
              <a:t>ToLowerCase</a:t>
            </a:r>
            <a:r>
              <a:rPr lang="en-GB" b="1" dirty="0" smtClean="0">
                <a:latin typeface="Andale Mono"/>
                <a:cs typeface="Andale Mono"/>
              </a:rPr>
              <a:t>()		</a:t>
            </a:r>
            <a:r>
              <a:rPr lang="en-GB" b="1" dirty="0" err="1" smtClean="0">
                <a:latin typeface="Andale Mono"/>
                <a:cs typeface="Andale Mono"/>
              </a:rPr>
              <a:t>ToUpperCase</a:t>
            </a:r>
            <a:r>
              <a:rPr lang="en-GB" b="1" dirty="0" smtClean="0">
                <a:latin typeface="Andale Mono"/>
                <a:cs typeface="Andale Mono"/>
              </a:rPr>
              <a:t>()</a:t>
            </a:r>
          </a:p>
          <a:p>
            <a:pPr marL="400050" lvl="1" indent="0">
              <a:buNone/>
            </a:pPr>
            <a:r>
              <a:rPr lang="en-GB" b="1" dirty="0" err="1" smtClean="0">
                <a:latin typeface="Andale Mono"/>
                <a:cs typeface="Andale Mono"/>
              </a:rPr>
              <a:t>IsNumber</a:t>
            </a:r>
            <a:r>
              <a:rPr lang="en-GB" b="1" dirty="0" smtClean="0">
                <a:latin typeface="Andale Mono"/>
                <a:cs typeface="Andale Mono"/>
              </a:rPr>
              <a:t>()			Len()</a:t>
            </a:r>
          </a:p>
          <a:p>
            <a:pPr marL="0" indent="0">
              <a:buNone/>
            </a:pPr>
            <a:endParaRPr lang="en-GB" b="1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3958345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comparisons are case </a:t>
            </a:r>
            <a:r>
              <a:rPr lang="en-US" dirty="0" smtClean="0"/>
              <a:t>sensitive!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two object methods to compare strings safely: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Q6</a:t>
            </a:r>
            <a:r>
              <a:rPr lang="en-GB" dirty="0">
                <a:latin typeface="Courier"/>
                <a:cs typeface="Courier"/>
              </a:rPr>
              <a:t>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</a:t>
            </a:r>
            <a:endParaRPr lang="en-GB" dirty="0" smtClean="0">
              <a:latin typeface="Courier"/>
              <a:cs typeface="Courier"/>
            </a:endParaRPr>
          </a:p>
          <a:p>
            <a:pPr lvl="2"/>
            <a:r>
              <a:rPr lang="en-GB" b="1" dirty="0" smtClean="0"/>
              <a:t>Trim() </a:t>
            </a:r>
            <a:r>
              <a:rPr lang="en-GB" dirty="0" smtClean="0"/>
              <a:t>removes any leading or trailing spaces</a:t>
            </a:r>
          </a:p>
          <a:p>
            <a:pPr lvl="2"/>
            <a:r>
              <a:rPr lang="en-GB" b="1" dirty="0" err="1" smtClean="0"/>
              <a:t>ToLowerCase</a:t>
            </a:r>
            <a:r>
              <a:rPr lang="en-GB" b="1" dirty="0" smtClean="0"/>
              <a:t>() </a:t>
            </a:r>
            <a:r>
              <a:rPr lang="en-GB" dirty="0" smtClean="0"/>
              <a:t>changes any capital letters to lowercase letters, e.g. “</a:t>
            </a:r>
            <a:r>
              <a:rPr lang="en-GB" dirty="0" err="1" smtClean="0"/>
              <a:t>ABcD</a:t>
            </a:r>
            <a:r>
              <a:rPr lang="en-GB" dirty="0" smtClean="0"/>
              <a:t>” becomes “</a:t>
            </a:r>
            <a:r>
              <a:rPr lang="en-GB" dirty="0" err="1" smtClean="0"/>
              <a:t>abcd</a:t>
            </a:r>
            <a:r>
              <a:rPr lang="en-GB" dirty="0" smtClean="0"/>
              <a:t>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5603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=  </a:t>
            </a:r>
            <a:r>
              <a:rPr lang="en-GB" i="1" dirty="0"/>
              <a:t>Equal 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True </a:t>
            </a:r>
            <a:r>
              <a:rPr lang="en-GB" dirty="0"/>
              <a:t>if the first string is equal to the second string.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Q6.Value.Trim().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= “</a:t>
            </a:r>
            <a:r>
              <a:rPr lang="en-GB" dirty="0" err="1">
                <a:latin typeface="Courier"/>
                <a:cs typeface="Courier"/>
              </a:rPr>
              <a:t>bosch</a:t>
            </a:r>
            <a:r>
              <a:rPr lang="en-GB" dirty="0">
                <a:latin typeface="Courier"/>
                <a:cs typeface="Courier"/>
              </a:rPr>
              <a:t>”</a:t>
            </a:r>
          </a:p>
          <a:p>
            <a:pPr lvl="2"/>
            <a:r>
              <a:rPr lang="en-GB" dirty="0"/>
              <a:t>I</a:t>
            </a:r>
            <a:r>
              <a:rPr lang="en-GB" dirty="0" smtClean="0"/>
              <a:t>s </a:t>
            </a:r>
            <a:r>
              <a:rPr lang="en-GB" dirty="0"/>
              <a:t>true if the string in Q6 is “</a:t>
            </a:r>
            <a:r>
              <a:rPr lang="en-GB" dirty="0" err="1"/>
              <a:t>bosch</a:t>
            </a:r>
            <a:r>
              <a:rPr lang="en-GB" dirty="0"/>
              <a:t>” and false if the string in Q6 is “black &amp; decker</a:t>
            </a:r>
            <a:r>
              <a:rPr lang="en-GB" dirty="0" smtClean="0"/>
              <a:t>”</a:t>
            </a:r>
          </a:p>
          <a:p>
            <a:pPr lvl="2"/>
            <a:r>
              <a:rPr lang="en-GB" dirty="0" smtClean="0"/>
              <a:t>Trim() and </a:t>
            </a:r>
            <a:r>
              <a:rPr lang="en-GB" dirty="0" err="1" smtClean="0"/>
              <a:t>ToLowerCase</a:t>
            </a:r>
            <a:r>
              <a:rPr lang="en-GB" dirty="0" smtClean="0"/>
              <a:t>() are object methods for strings</a:t>
            </a:r>
            <a:endParaRPr lang="en-US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69781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&lt;</a:t>
            </a:r>
            <a:r>
              <a:rPr lang="en-GB" dirty="0"/>
              <a:t>&gt;  </a:t>
            </a:r>
            <a:r>
              <a:rPr lang="en-GB" i="1" dirty="0"/>
              <a:t>Not equal </a:t>
            </a:r>
            <a:r>
              <a:rPr lang="en-GB" i="1" dirty="0" smtClean="0"/>
              <a:t>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True if </a:t>
            </a:r>
            <a:r>
              <a:rPr lang="en-GB" dirty="0"/>
              <a:t>the first string is not equal to the second string.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Q6.Value.Trim().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&lt;&gt; “</a:t>
            </a:r>
            <a:r>
              <a:rPr lang="en-GB" dirty="0" err="1">
                <a:latin typeface="Courier"/>
                <a:cs typeface="Courier"/>
              </a:rPr>
              <a:t>bosch</a:t>
            </a:r>
            <a:r>
              <a:rPr lang="en-GB" dirty="0">
                <a:latin typeface="Courier"/>
                <a:cs typeface="Courier"/>
              </a:rPr>
              <a:t>”</a:t>
            </a:r>
          </a:p>
          <a:p>
            <a:pPr lvl="2"/>
            <a:r>
              <a:rPr lang="en-GB" dirty="0"/>
              <a:t>T</a:t>
            </a:r>
            <a:r>
              <a:rPr lang="en-GB" dirty="0" smtClean="0"/>
              <a:t>rue </a:t>
            </a:r>
            <a:r>
              <a:rPr lang="en-GB" dirty="0"/>
              <a:t>if the string in Q6 is not “</a:t>
            </a:r>
            <a:r>
              <a:rPr lang="en-GB" dirty="0" err="1"/>
              <a:t>bosch</a:t>
            </a:r>
            <a:r>
              <a:rPr lang="en-GB" dirty="0"/>
              <a:t>”.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197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924481"/>
          </a:xfrm>
        </p:spPr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705978"/>
              </p:ext>
            </p:extLst>
          </p:nvPr>
        </p:nvGraphicFramePr>
        <p:xfrm>
          <a:off x="751312" y="1289609"/>
          <a:ext cx="7595688" cy="517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602"/>
                <a:gridCol w="1401213"/>
                <a:gridCol w="464787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Start time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Session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>Details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09:00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150-</a:t>
                      </a:r>
                      <a:r>
                        <a:rPr lang="en-GB" sz="1600" u="none" strike="noStrike" dirty="0" smtClean="0">
                          <a:effectLst/>
                        </a:rPr>
                        <a:t>1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err="1" smtClean="0">
                          <a:effectLst/>
                        </a:rPr>
                        <a:t>askiascript</a:t>
                      </a:r>
                      <a:r>
                        <a:rPr lang="en-GB" sz="1600" u="none" strike="noStrike" dirty="0" smtClean="0">
                          <a:effectLst/>
                        </a:rPr>
                        <a:t> 2.0 Basics: </a:t>
                      </a:r>
                      <a:br>
                        <a:rPr lang="en-GB" sz="1600" u="none" strike="noStrike" dirty="0" smtClean="0">
                          <a:effectLst/>
                        </a:rPr>
                      </a:br>
                      <a:r>
                        <a:rPr lang="en-GB" sz="1600" u="none" strike="noStrike" dirty="0" smtClean="0">
                          <a:effectLst/>
                        </a:rPr>
                        <a:t>Objects and Operators</a:t>
                      </a:r>
                    </a:p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Practical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exercises</a:t>
                      </a:r>
                      <a:endParaRPr lang="en-GB" sz="1600" b="0" i="1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10:00</a:t>
                      </a:r>
                      <a:endParaRPr lang="en-US" sz="1600" dirty="0">
                        <a:solidFill>
                          <a:schemeClr val="tx2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Short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1600" u="none" strike="noStrike" dirty="0" smtClean="0">
                          <a:effectLst/>
                        </a:rPr>
                        <a:t>break</a:t>
                      </a:r>
                      <a:endParaRPr lang="en-GB" sz="1600" b="0" i="0" u="none" strike="noStrike" dirty="0" smtClean="0">
                        <a:solidFill>
                          <a:schemeClr val="tx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10:15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150-2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u="none" strike="noStrike" dirty="0" smtClean="0">
                        <a:effectLst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150-3</a:t>
                      </a:r>
                      <a:endParaRPr lang="en-GB" sz="1600" b="0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Control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Structures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baseline="0" dirty="0" smtClean="0">
                          <a:effectLst/>
                        </a:rPr>
                        <a:t>Practical exercises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Variables and keywords</a:t>
                      </a:r>
                      <a:endParaRPr lang="en-GB" sz="1600" b="1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12:00</a:t>
                      </a:r>
                      <a:endParaRPr lang="en-US" sz="1600" dirty="0">
                        <a:solidFill>
                          <a:srgbClr val="952289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95228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Lunch break</a:t>
                      </a:r>
                      <a:endParaRPr lang="en-GB" sz="1600" b="0" i="0" u="none" strike="noStrike" dirty="0" smtClean="0">
                        <a:solidFill>
                          <a:srgbClr val="95228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13:00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150-4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u="none" strike="noStrike" dirty="0" smtClean="0">
                        <a:effectLst/>
                      </a:endParaRP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u="none" strike="noStrike" dirty="0" smtClean="0">
                        <a:effectLst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Practical exercise from 150-3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Advanced loops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Practical exercises</a:t>
                      </a:r>
                      <a:endParaRPr lang="en-GB" sz="1600" b="1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14:45</a:t>
                      </a:r>
                      <a:endParaRPr lang="en-US" sz="1600" dirty="0">
                        <a:solidFill>
                          <a:srgbClr val="952289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Short break</a:t>
                      </a:r>
                      <a:endParaRPr lang="en-GB" sz="1600" b="0" i="0" u="none" strike="noStrike" dirty="0">
                        <a:solidFill>
                          <a:srgbClr val="95228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15:00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u="none" strike="noStrike" dirty="0" smtClean="0">
                          <a:effectLst/>
                        </a:rPr>
                        <a:t>150-5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Performing edits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</a:rPr>
                        <a:t>Practical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exercises</a:t>
                      </a:r>
                      <a:endParaRPr lang="en-GB" sz="1600" b="0" i="1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16:30</a:t>
                      </a:r>
                      <a:endParaRPr lang="en-US" sz="1600" dirty="0">
                        <a:solidFill>
                          <a:schemeClr val="tx2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US" sz="1600" dirty="0" smtClean="0"/>
                        <a:t>Finish </a:t>
                      </a: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7311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2" y="355600"/>
            <a:ext cx="8137813" cy="800100"/>
          </a:xfrm>
        </p:spPr>
        <p:txBody>
          <a:bodyPr/>
          <a:lstStyle/>
          <a:p>
            <a:r>
              <a:rPr lang="en-US" dirty="0"/>
              <a:t>Other useful object methods for </a:t>
            </a:r>
            <a:r>
              <a:rPr lang="en-US" dirty="0" smtClean="0"/>
              <a:t>strings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Left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(3)</a:t>
            </a:r>
          </a:p>
          <a:p>
            <a:pPr lvl="2"/>
            <a:r>
              <a:rPr lang="en-US" dirty="0"/>
              <a:t>Extracts the 3 leftmost characters. Any number may be given.</a:t>
            </a:r>
          </a:p>
          <a:p>
            <a:pPr lvl="1"/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Right(2)</a:t>
            </a:r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Courier"/>
              <a:cs typeface="Courier"/>
            </a:endParaRPr>
          </a:p>
          <a:p>
            <a:pPr lvl="2"/>
            <a:r>
              <a:rPr lang="en-US" dirty="0"/>
              <a:t>Extracts the </a:t>
            </a:r>
            <a:r>
              <a:rPr lang="en-US" dirty="0" smtClean="0"/>
              <a:t>2 rightmost characters</a:t>
            </a:r>
            <a:r>
              <a:rPr lang="en-US" dirty="0"/>
              <a:t>. Any number may be given.</a:t>
            </a:r>
          </a:p>
          <a:p>
            <a:pPr lvl="1"/>
            <a:r>
              <a:rPr lang="en-US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IsNumber</a:t>
            </a:r>
            <a:r>
              <a:rPr lang="en-US" dirty="0" smtClean="0">
                <a:latin typeface="Courier"/>
                <a:cs typeface="Courier"/>
              </a:rPr>
              <a:t>()</a:t>
            </a:r>
          </a:p>
          <a:p>
            <a:pPr lvl="2"/>
            <a:r>
              <a:rPr lang="en-US" dirty="0" smtClean="0"/>
              <a:t>Logical value: is </a:t>
            </a:r>
            <a:r>
              <a:rPr lang="en-US" i="1" dirty="0" smtClean="0"/>
              <a:t>true</a:t>
            </a:r>
            <a:r>
              <a:rPr lang="en-US" dirty="0" smtClean="0"/>
              <a:t> if the text is a pure number, </a:t>
            </a:r>
            <a:r>
              <a:rPr lang="en-US" i="1" dirty="0" smtClean="0"/>
              <a:t>false</a:t>
            </a:r>
            <a:r>
              <a:rPr lang="en-US" dirty="0" smtClean="0"/>
              <a:t> if it is not </a:t>
            </a:r>
          </a:p>
          <a:p>
            <a:pPr lvl="2"/>
            <a:r>
              <a:rPr lang="en-US" sz="22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Len()</a:t>
            </a:r>
          </a:p>
          <a:p>
            <a:pPr lvl="2"/>
            <a:r>
              <a:rPr lang="en-GB" dirty="0" smtClean="0"/>
              <a:t>Calculates </a:t>
            </a:r>
            <a:r>
              <a:rPr lang="en-GB" dirty="0"/>
              <a:t>the length of a string of characters and </a:t>
            </a:r>
            <a:r>
              <a:rPr lang="en-GB" dirty="0" smtClean="0"/>
              <a:t>returns </a:t>
            </a:r>
            <a:r>
              <a:rPr lang="en-GB" dirty="0"/>
              <a:t>that length as a numerical value</a:t>
            </a:r>
            <a:endParaRPr lang="en-US" dirty="0" smtClean="0"/>
          </a:p>
          <a:p>
            <a:pPr lvl="2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983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2" y="355600"/>
            <a:ext cx="7983863" cy="800100"/>
          </a:xfrm>
        </p:spPr>
        <p:txBody>
          <a:bodyPr/>
          <a:lstStyle/>
          <a:p>
            <a:r>
              <a:rPr lang="en-US" dirty="0"/>
              <a:t>Other useful object methods for </a:t>
            </a:r>
            <a:r>
              <a:rPr lang="en-US" dirty="0" smtClean="0"/>
              <a:t>strings 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err="1" smtClean="0">
                <a:latin typeface="Courier"/>
                <a:cs typeface="Courier"/>
              </a:rPr>
              <a:t>IsMatch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>
                <a:latin typeface="Courier"/>
                <a:cs typeface="Courier"/>
              </a:rPr>
              <a:t>"\w+@\w+\.[a-z]+"</a:t>
            </a:r>
            <a:r>
              <a:rPr lang="en-US" dirty="0" smtClean="0">
                <a:latin typeface="Courier"/>
                <a:cs typeface="Courier"/>
              </a:rPr>
              <a:t>)</a:t>
            </a:r>
          </a:p>
          <a:p>
            <a:pPr lvl="2"/>
            <a:r>
              <a:rPr lang="en-US" dirty="0" smtClean="0"/>
              <a:t>Embeds a </a:t>
            </a:r>
            <a:r>
              <a:rPr lang="en-US" i="1" dirty="0" smtClean="0"/>
              <a:t>regular expression </a:t>
            </a:r>
            <a:r>
              <a:rPr lang="en-US" dirty="0" smtClean="0"/>
              <a:t>for comparison with a string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dirty="0">
                <a:latin typeface="Courier"/>
                <a:cs typeface="Courier"/>
              </a:rPr>
              <a:t>email = </a:t>
            </a:r>
            <a:r>
              <a:rPr lang="en-US" dirty="0" smtClean="0">
                <a:latin typeface="Courier"/>
                <a:cs typeface="Courier"/>
              </a:rPr>
              <a:t>"</a:t>
            </a:r>
            <a:r>
              <a:rPr lang="en-US" dirty="0" err="1" smtClean="0">
                <a:latin typeface="Courier"/>
                <a:cs typeface="Courier"/>
              </a:rPr>
              <a:t>askia</a:t>
            </a:r>
            <a:r>
              <a:rPr lang="en-US" dirty="0" err="1">
                <a:latin typeface="Courier"/>
                <a:cs typeface="Courier"/>
              </a:rPr>
              <a:t>@</a:t>
            </a:r>
            <a:r>
              <a:rPr lang="en-US" dirty="0" err="1" smtClean="0">
                <a:latin typeface="Courier"/>
                <a:cs typeface="Courier"/>
              </a:rPr>
              <a:t>askia.com</a:t>
            </a:r>
            <a:r>
              <a:rPr lang="en-US" dirty="0">
                <a:latin typeface="Courier"/>
                <a:cs typeface="Courier"/>
              </a:rPr>
              <a:t>"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err="1" smtClean="0">
                <a:latin typeface="Courier"/>
                <a:cs typeface="Courier"/>
              </a:rPr>
              <a:t>email.IsMatch</a:t>
            </a:r>
            <a:r>
              <a:rPr lang="en-US" dirty="0">
                <a:latin typeface="Courier"/>
                <a:cs typeface="Courier"/>
              </a:rPr>
              <a:t>("\w+@\w+\.[a-z]+") </a:t>
            </a:r>
          </a:p>
          <a:p>
            <a:pPr lvl="2"/>
            <a:r>
              <a:rPr lang="en-US" dirty="0" smtClean="0"/>
              <a:t>Logical value: is </a:t>
            </a:r>
            <a:r>
              <a:rPr lang="en-US" i="1" dirty="0" smtClean="0"/>
              <a:t>true</a:t>
            </a:r>
            <a:r>
              <a:rPr lang="en-US" dirty="0" smtClean="0"/>
              <a:t> if the text is a pure number, </a:t>
            </a:r>
            <a:r>
              <a:rPr lang="en-US" i="1" dirty="0" smtClean="0"/>
              <a:t>false</a:t>
            </a:r>
            <a:r>
              <a:rPr lang="en-US" dirty="0" smtClean="0"/>
              <a:t> if it is not</a:t>
            </a:r>
          </a:p>
          <a:p>
            <a:pPr lvl="3"/>
            <a:endParaRPr lang="en-US" dirty="0"/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It is not necessary to know Regular Expressions to write </a:t>
            </a:r>
            <a:r>
              <a:rPr lang="en-US" dirty="0" err="1" smtClean="0">
                <a:solidFill>
                  <a:srgbClr val="FF0000"/>
                </a:solidFill>
              </a:rPr>
              <a:t>askiascript</a:t>
            </a:r>
            <a:r>
              <a:rPr lang="en-US" dirty="0" smtClean="0">
                <a:solidFill>
                  <a:srgbClr val="FF0000"/>
                </a:solidFill>
              </a:rPr>
              <a:t>. They are provided to allow for advanced use of scripting by programmers familiar with them. 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561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Comparing and testing sets of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Operators</a:t>
            </a:r>
          </a:p>
          <a:p>
            <a:r>
              <a:rPr lang="en-GB" b="1" dirty="0" smtClean="0"/>
              <a:t>Has</a:t>
            </a:r>
          </a:p>
          <a:p>
            <a:r>
              <a:rPr lang="en-GB" b="1" dirty="0" err="1" smtClean="0"/>
              <a:t>HasNone</a:t>
            </a:r>
            <a:endParaRPr lang="en-GB" b="1" dirty="0" smtClean="0"/>
          </a:p>
          <a:p>
            <a:r>
              <a:rPr lang="en-GB" b="1" dirty="0" err="1" smtClean="0"/>
              <a:t>HasAll</a:t>
            </a:r>
            <a:endParaRPr lang="en-GB" b="1" dirty="0" smtClean="0"/>
          </a:p>
          <a:p>
            <a:r>
              <a:rPr lang="en-GB" b="1" dirty="0" err="1" smtClean="0"/>
              <a:t>HasAndNoOther</a:t>
            </a:r>
            <a:endParaRPr lang="en-GB" b="1" dirty="0" smtClean="0"/>
          </a:p>
          <a:p>
            <a:r>
              <a:rPr lang="en-GB" b="1" dirty="0" err="1"/>
              <a:t>HasAllAndNoOther</a:t>
            </a:r>
            <a:r>
              <a:rPr lang="en-GB" dirty="0"/>
              <a:t> </a:t>
            </a:r>
            <a:r>
              <a:rPr lang="en-GB" dirty="0" smtClean="0"/>
              <a:t> </a:t>
            </a:r>
            <a:r>
              <a:rPr lang="en-GB" b="0" i="1" dirty="0" smtClean="0"/>
              <a:t>or</a:t>
            </a:r>
            <a:r>
              <a:rPr lang="en-GB" dirty="0" smtClean="0"/>
              <a:t> “</a:t>
            </a:r>
            <a:r>
              <a:rPr lang="en-GB" b="1" dirty="0" smtClean="0"/>
              <a:t>=</a:t>
            </a:r>
            <a:r>
              <a:rPr lang="en-GB" dirty="0" smtClean="0"/>
              <a:t>”</a:t>
            </a:r>
          </a:p>
          <a:p>
            <a:pPr marL="0" indent="0">
              <a:buNone/>
            </a:pP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Used on sets of values, e.g. single or multiple questions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284649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Checks </a:t>
            </a:r>
            <a:r>
              <a:rPr lang="en-GB" dirty="0"/>
              <a:t>that </a:t>
            </a:r>
            <a:r>
              <a:rPr lang="en-GB" b="1" dirty="0"/>
              <a:t>at least one</a:t>
            </a:r>
            <a:r>
              <a:rPr lang="en-GB" dirty="0"/>
              <a:t> of the referenced response items was selected. If this is the case, the function returns 1; otherwise, it returns </a:t>
            </a:r>
            <a:r>
              <a:rPr lang="en-GB" dirty="0" smtClean="0"/>
              <a:t>0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Has {4;5;6</a:t>
            </a:r>
            <a:r>
              <a:rPr lang="en-GB" dirty="0" smtClean="0">
                <a:latin typeface="Courier"/>
                <a:cs typeface="Courier"/>
              </a:rPr>
              <a:t>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either the </a:t>
            </a:r>
            <a:r>
              <a:rPr lang="en-GB" dirty="0" smtClean="0"/>
              <a:t>4th, 5th or 6th responses were selected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472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HasNone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opposite of “has”. It returns 1 if </a:t>
            </a:r>
            <a:r>
              <a:rPr lang="en-GB" b="1" dirty="0"/>
              <a:t>none</a:t>
            </a:r>
            <a:r>
              <a:rPr lang="en-GB" dirty="0"/>
              <a:t> of the specified response items were selected by the respondent.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HasNone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none of the fourth, fifth and sixth responses were selected.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856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Checks </a:t>
            </a:r>
            <a:r>
              <a:rPr lang="en-GB" dirty="0"/>
              <a:t>that all of the referenced response items were selected. Note that other responses may be selected too, and the function will still return 1.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HasAll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the respondent answered 4, 5 and 6.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456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HasAndNoOther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Checks </a:t>
            </a:r>
            <a:r>
              <a:rPr lang="en-GB" dirty="0"/>
              <a:t>that at least one of the specified responses </a:t>
            </a:r>
            <a:r>
              <a:rPr lang="en-GB" dirty="0" smtClean="0"/>
              <a:t>was </a:t>
            </a:r>
            <a:r>
              <a:rPr lang="en-GB" dirty="0"/>
              <a:t>selected by the respondent. However, if any responses not in the list were selected, then the function returns 0.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HasAndNoOther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return </a:t>
            </a:r>
            <a:r>
              <a:rPr lang="en-GB" dirty="0"/>
              <a:t>1 if the respondent selected response 4. If she selected responses 1 and 5, the function will return 0 (because 1 is not in the list).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903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HasAllAndNoOther</a:t>
            </a:r>
            <a:r>
              <a:rPr lang="en-GB" dirty="0"/>
              <a:t> </a:t>
            </a:r>
            <a:r>
              <a:rPr lang="en-GB" b="0" i="1" dirty="0">
                <a:solidFill>
                  <a:schemeClr val="bg1">
                    <a:lumMod val="50000"/>
                  </a:schemeClr>
                </a:solidFill>
              </a:rPr>
              <a:t>or</a:t>
            </a:r>
            <a:r>
              <a:rPr lang="en-GB" dirty="0"/>
              <a:t> </a:t>
            </a:r>
            <a:r>
              <a:rPr lang="en-GB" dirty="0" smtClean="0"/>
              <a:t> =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Similar </a:t>
            </a:r>
            <a:r>
              <a:rPr lang="en-GB" dirty="0"/>
              <a:t>to “</a:t>
            </a:r>
            <a:r>
              <a:rPr lang="en-GB" dirty="0" err="1"/>
              <a:t>HasAll</a:t>
            </a:r>
            <a:r>
              <a:rPr lang="en-GB" dirty="0"/>
              <a:t>”, but it returns 0 if the respondent selected any responses other than those in the list. T</a:t>
            </a:r>
            <a:r>
              <a:rPr lang="en-GB" dirty="0" smtClean="0"/>
              <a:t>he </a:t>
            </a:r>
            <a:r>
              <a:rPr lang="en-GB" dirty="0"/>
              <a:t>selected response must match the list </a:t>
            </a:r>
            <a:r>
              <a:rPr lang="en-GB" dirty="0" smtClean="0"/>
              <a:t>exactly.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HasAllAndNoOther</a:t>
            </a:r>
            <a:r>
              <a:rPr lang="en-GB" dirty="0">
                <a:latin typeface="Courier"/>
                <a:cs typeface="Courier"/>
              </a:rPr>
              <a:t> {4;5;6} </a:t>
            </a:r>
          </a:p>
          <a:p>
            <a:r>
              <a:rPr lang="en-GB" dirty="0" smtClean="0"/>
              <a:t>equivalent </a:t>
            </a:r>
            <a:r>
              <a:rPr lang="en-GB" dirty="0"/>
              <a:t>to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=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the respondent answered 4, 5 and 6, but 0 if she answered 1,4,5 and 6 (because 1 is not in the list of qualified values).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55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dirty="0"/>
              <a:t>Q</a:t>
            </a:r>
            <a:r>
              <a:rPr lang="en-GB" dirty="0" smtClean="0"/>
              <a:t>uestion </a:t>
            </a:r>
            <a:r>
              <a:rPr lang="en-GB" dirty="0"/>
              <a:t>and response </a:t>
            </a:r>
            <a:r>
              <a:rPr lang="en-GB" dirty="0" smtClean="0"/>
              <a:t>objects</a:t>
            </a:r>
          </a:p>
          <a:p>
            <a:pPr marL="457200" lvl="1" indent="0">
              <a:buNone/>
            </a:pP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Q1.Responses.Value 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Q1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.Answers.Caption</a:t>
            </a:r>
            <a:r>
              <a:rPr lang="en-GB" dirty="0">
                <a:latin typeface="Courier"/>
                <a:cs typeface="Courier"/>
              </a:rPr>
              <a:t> </a:t>
            </a:r>
            <a:r>
              <a:rPr lang="en-GB" i="1" dirty="0" smtClean="0"/>
              <a:t>etc.</a:t>
            </a:r>
            <a:endParaRPr lang="en-GB" dirty="0" smtClean="0"/>
          </a:p>
          <a:p>
            <a:pPr lvl="0"/>
            <a:r>
              <a:rPr lang="en-GB" dirty="0" smtClean="0"/>
              <a:t>Operator </a:t>
            </a:r>
            <a:r>
              <a:rPr lang="en-GB" dirty="0"/>
              <a:t>comparisons that can be made in your </a:t>
            </a:r>
            <a:r>
              <a:rPr lang="en-GB" dirty="0" smtClean="0"/>
              <a:t>scripts</a:t>
            </a:r>
          </a:p>
          <a:p>
            <a:pPr marL="457200" lvl="1" indent="0">
              <a:buNone/>
            </a:pPr>
            <a:r>
              <a:rPr lang="en-GB" sz="2100" dirty="0">
                <a:solidFill>
                  <a:srgbClr val="6C7DD1"/>
                </a:solidFill>
              </a:rPr>
              <a:t>= &gt;= &lt;&gt; </a:t>
            </a:r>
            <a:r>
              <a:rPr lang="en-GB" i="1" dirty="0" smtClean="0"/>
              <a:t>etc. for strings and </a:t>
            </a:r>
            <a:r>
              <a:rPr lang="en-GB" i="1" dirty="0" err="1" smtClean="0"/>
              <a:t>numerics</a:t>
            </a:r>
            <a:endParaRPr lang="en-GB" i="1" dirty="0" smtClean="0"/>
          </a:p>
          <a:p>
            <a:pPr marL="457200" lvl="1" indent="0">
              <a:buNone/>
            </a:pPr>
            <a:r>
              <a:rPr lang="en-GB" sz="2200" dirty="0">
                <a:solidFill>
                  <a:srgbClr val="6C7DD1"/>
                </a:solidFill>
                <a:latin typeface="Courier"/>
                <a:cs typeface="Courier"/>
              </a:rPr>
              <a:t>Has </a:t>
            </a:r>
            <a:r>
              <a:rPr lang="en-GB" sz="2200" dirty="0" err="1">
                <a:solidFill>
                  <a:srgbClr val="6C7DD1"/>
                </a:solidFill>
                <a:latin typeface="Courier"/>
                <a:cs typeface="Courier"/>
              </a:rPr>
              <a:t>HasNone</a:t>
            </a:r>
            <a:r>
              <a:rPr lang="en-GB" sz="22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i="1" dirty="0" smtClean="0"/>
              <a:t>etc. for sets of values from single or multiple questions</a:t>
            </a:r>
            <a:endParaRPr lang="en-GB" dirty="0"/>
          </a:p>
          <a:p>
            <a:pPr lvl="0"/>
            <a:r>
              <a:rPr lang="en-GB" dirty="0" smtClean="0"/>
              <a:t>Functions </a:t>
            </a:r>
            <a:r>
              <a:rPr lang="en-GB" dirty="0"/>
              <a:t>for examining string </a:t>
            </a:r>
            <a:r>
              <a:rPr lang="en-GB" dirty="0" smtClean="0"/>
              <a:t>variables</a:t>
            </a:r>
          </a:p>
          <a:p>
            <a:pPr marL="457200" lvl="1" indent="0">
              <a:buNone/>
            </a:pPr>
            <a:r>
              <a:rPr lang="en-GB" sz="2100" dirty="0">
                <a:solidFill>
                  <a:srgbClr val="6C7DD1"/>
                </a:solidFill>
                <a:latin typeface="Courier"/>
                <a:cs typeface="Courier"/>
              </a:rPr>
              <a:t>Q3.Value.Trim().</a:t>
            </a:r>
            <a:r>
              <a:rPr lang="en-GB" sz="2100" dirty="0" err="1">
                <a:solidFill>
                  <a:srgbClr val="6C7DD1"/>
                </a:solidFill>
                <a:latin typeface="Courier"/>
                <a:cs typeface="Courier"/>
              </a:rPr>
              <a:t>ToUpperCase</a:t>
            </a:r>
            <a:r>
              <a:rPr lang="en-GB" sz="2100" dirty="0">
                <a:solidFill>
                  <a:srgbClr val="6C7DD1"/>
                </a:solidFill>
                <a:latin typeface="Courier"/>
                <a:cs typeface="Courier"/>
              </a:rPr>
              <a:t>()  </a:t>
            </a:r>
            <a:r>
              <a:rPr lang="en-GB" i="1" dirty="0" smtClean="0"/>
              <a:t>etc.</a:t>
            </a:r>
            <a:endParaRPr lang="en-GB" dirty="0"/>
          </a:p>
          <a:p>
            <a:pPr lvl="0"/>
            <a:r>
              <a:rPr lang="en-GB" dirty="0"/>
              <a:t>H</a:t>
            </a:r>
            <a:r>
              <a:rPr lang="en-GB" dirty="0" smtClean="0"/>
              <a:t>ow </a:t>
            </a:r>
            <a:r>
              <a:rPr lang="en-GB" dirty="0"/>
              <a:t>regular expressions can be combined with </a:t>
            </a:r>
            <a:r>
              <a:rPr lang="en-GB" dirty="0" err="1" smtClean="0"/>
              <a:t>askiascript</a:t>
            </a:r>
            <a:r>
              <a:rPr lang="en-GB" dirty="0" smtClean="0"/>
              <a:t> expressions</a:t>
            </a:r>
            <a:endParaRPr lang="en-GB" dirty="0"/>
          </a:p>
          <a:p>
            <a:pPr marL="457200" lvl="1" indent="0">
              <a:buNone/>
            </a:pPr>
            <a:r>
              <a:rPr lang="en-US" sz="2100" dirty="0" err="1">
                <a:solidFill>
                  <a:srgbClr val="6C7DD1"/>
                </a:solidFill>
                <a:latin typeface="Courier"/>
                <a:cs typeface="Courier"/>
              </a:rPr>
              <a:t>email.IsMatch</a:t>
            </a:r>
            <a:r>
              <a:rPr lang="en-US" sz="2100" dirty="0">
                <a:solidFill>
                  <a:srgbClr val="6C7DD1"/>
                </a:solidFill>
                <a:latin typeface="Courier"/>
                <a:cs typeface="Courier"/>
              </a:rPr>
              <a:t>("\w+@\w+\.[a-z]+") </a:t>
            </a:r>
          </a:p>
          <a:p>
            <a:pPr lvl="0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12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 smtClean="0">
                <a:latin typeface="MaxOT"/>
                <a:cs typeface="MaxOT"/>
              </a:rPr>
              <a:t>Session </a:t>
            </a:r>
            <a:r>
              <a:rPr lang="en-GB" dirty="0" smtClean="0">
                <a:latin typeface="MaxOT"/>
                <a:cs typeface="MaxOT"/>
              </a:rPr>
              <a:t>150-2 </a:t>
            </a:r>
            <a:endParaRPr lang="en-GB" noProof="0" dirty="0">
              <a:latin typeface="MaxOT"/>
              <a:cs typeface="Max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2000" b="1" dirty="0">
                <a:solidFill>
                  <a:srgbClr val="FFFFFF"/>
                </a:solidFill>
              </a:rPr>
              <a:t>TOPICS COVERED</a:t>
            </a:r>
          </a:p>
          <a:p>
            <a:pPr lvl="0"/>
            <a:r>
              <a:rPr lang="en-US" b="1" dirty="0"/>
              <a:t>If / Then / Else </a:t>
            </a:r>
            <a:r>
              <a:rPr lang="en-US" dirty="0"/>
              <a:t>structures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Return</a:t>
            </a:r>
            <a:r>
              <a:rPr lang="en-US" dirty="0"/>
              <a:t> statement</a:t>
            </a:r>
          </a:p>
          <a:p>
            <a:pPr lvl="0"/>
            <a:r>
              <a:rPr lang="en-US" dirty="0"/>
              <a:t>Comments in </a:t>
            </a:r>
            <a:r>
              <a:rPr lang="en-US" dirty="0" err="1"/>
              <a:t>askiascript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Logical structures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237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learning cycle for each session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646647"/>
              </p:ext>
            </p:extLst>
          </p:nvPr>
        </p:nvGraphicFramePr>
        <p:xfrm>
          <a:off x="714375" y="1602573"/>
          <a:ext cx="7632699" cy="32004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62528"/>
                <a:gridCol w="4090597"/>
                <a:gridCol w="1679574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1  Introduction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Arial"/>
                          <a:cs typeface="Arial"/>
                        </a:rPr>
                        <a:t>An outline of what you will learn in this session</a:t>
                      </a:r>
                      <a:endParaRPr lang="en-US" sz="1800" b="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&lt; 2 minutes</a:t>
                      </a:r>
                      <a:endParaRPr lang="en-US" sz="18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Tutorial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Instruction and demonstrations from your tutor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Around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20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3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Recap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A quick summary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and a chance to ask questions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Exercises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Guided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practical work by you, using real projects and examples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20-30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5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Feedback</a:t>
                      </a:r>
                      <a:endParaRPr lang="en-US" sz="18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A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chance to ask further questions and share any learning from the practical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5 &gt;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4396" y="5206999"/>
            <a:ext cx="76326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We follow the same format for each modular session in this training course</a:t>
            </a:r>
          </a:p>
          <a:p>
            <a:endParaRPr lang="en-US" sz="1600" dirty="0" smtClean="0">
              <a:latin typeface="Arial"/>
              <a:cs typeface="Arial"/>
            </a:endParaRPr>
          </a:p>
          <a:p>
            <a:r>
              <a:rPr lang="en-US" sz="1600" dirty="0" smtClean="0">
                <a:latin typeface="Arial"/>
                <a:cs typeface="Arial"/>
              </a:rPr>
              <a:t>Sessions typically take one hour: some will take longer, others will be shorter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9" name="Circular Arrow 8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141"/>
              <a:gd name="adj2" fmla="val 1142319"/>
              <a:gd name="adj3" fmla="val 18159344"/>
              <a:gd name="adj4" fmla="val 12063411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234"/>
              <a:gd name="adj2" fmla="val 1142319"/>
              <a:gd name="adj3" fmla="val 3391852"/>
              <a:gd name="adj4" fmla="val 19548778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ircular Arrow 10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584"/>
              <a:gd name="adj2" fmla="val 1142319"/>
              <a:gd name="adj3" fmla="val 10616789"/>
              <a:gd name="adj4" fmla="val 4878351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</a:t>
            </a:r>
            <a:r>
              <a:rPr lang="en-US" dirty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  </a:t>
            </a:r>
            <a:r>
              <a:rPr lang="en-US" dirty="0" smtClean="0"/>
              <a:t>Logical structures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pPr lvl="0"/>
            <a:r>
              <a:rPr lang="en-US" b="1" dirty="0" smtClean="0"/>
              <a:t>If / Then / Else </a:t>
            </a:r>
            <a:r>
              <a:rPr lang="en-US" dirty="0"/>
              <a:t>structures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Return</a:t>
            </a:r>
            <a:r>
              <a:rPr lang="en-US" dirty="0"/>
              <a:t> </a:t>
            </a:r>
            <a:r>
              <a:rPr lang="en-US" dirty="0" smtClean="0"/>
              <a:t>statement</a:t>
            </a:r>
          </a:p>
          <a:p>
            <a:pPr lvl="0"/>
            <a:r>
              <a:rPr lang="en-US" dirty="0" smtClean="0"/>
              <a:t>Comments in </a:t>
            </a:r>
            <a:r>
              <a:rPr lang="en-US" dirty="0" err="1" smtClean="0"/>
              <a:t>askiascript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0366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/ Then / Else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1943100"/>
          </a:xfrm>
        </p:spPr>
        <p:txBody>
          <a:bodyPr>
            <a:normAutofit/>
          </a:bodyPr>
          <a:lstStyle/>
          <a:p>
            <a:pPr marL="352425" indent="-352425">
              <a:buNone/>
            </a:pPr>
            <a:r>
              <a:rPr lang="en-US" dirty="0" smtClean="0">
                <a:solidFill>
                  <a:srgbClr val="5E5E5E"/>
                </a:solidFill>
              </a:rPr>
              <a:t>Either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6C7DD1"/>
                </a:solidFill>
                <a:latin typeface="Courier"/>
                <a:cs typeface="Courier"/>
              </a:rPr>
              <a:t>If </a:t>
            </a:r>
            <a:r>
              <a:rPr lang="en-US" i="1" dirty="0" err="1">
                <a:solidFill>
                  <a:srgbClr val="010066"/>
                </a:solidFill>
                <a:latin typeface="Courier"/>
                <a:cs typeface="Courier"/>
              </a:rPr>
              <a:t>logical_expression</a:t>
            </a:r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dirty="0">
                <a:solidFill>
                  <a:srgbClr val="6C7DD1"/>
                </a:solidFill>
                <a:latin typeface="Courier"/>
                <a:cs typeface="Courier"/>
              </a:rPr>
              <a:t>Then</a:t>
            </a:r>
            <a:br>
              <a:rPr lang="en-US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400050" lvl="1" indent="0">
              <a:buNone/>
            </a:pPr>
            <a:r>
              <a:rPr lang="en-US" dirty="0" err="1" smtClean="0">
                <a:solidFill>
                  <a:srgbClr val="6C7DD1"/>
                </a:solidFill>
                <a:latin typeface="Courier"/>
                <a:cs typeface="Courier"/>
              </a:rPr>
              <a:t>EndIf</a:t>
            </a:r>
            <a:endParaRPr lang="en-US" dirty="0" smtClean="0">
              <a:solidFill>
                <a:srgbClr val="6C7DD1"/>
              </a:solidFill>
              <a:latin typeface="Courier"/>
              <a:cs typeface="Courier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4323" y="3669437"/>
            <a:ext cx="4572000" cy="24622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5E5E5E"/>
                </a:solidFill>
              </a:rPr>
              <a:t>Or</a:t>
            </a:r>
            <a:endParaRPr lang="en-US" sz="2200" dirty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If </a:t>
            </a:r>
            <a:r>
              <a:rPr lang="en-US" sz="2200" i="1" dirty="0" err="1">
                <a:solidFill>
                  <a:srgbClr val="010066"/>
                </a:solidFill>
                <a:latin typeface="Courier"/>
                <a:cs typeface="Courier"/>
              </a:rPr>
              <a:t>logical_expression</a:t>
            </a: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Then</a:t>
            </a:r>
            <a:b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sz="2200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752475" lvl="1" indent="-352425">
              <a:buNone/>
            </a:pP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Else</a:t>
            </a:r>
            <a:b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sz="2200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400050" lvl="1" indent="0">
              <a:buNone/>
            </a:pPr>
            <a:r>
              <a:rPr lang="en-US" sz="2200" dirty="0" err="1">
                <a:solidFill>
                  <a:srgbClr val="6C7DD1"/>
                </a:solidFill>
                <a:latin typeface="Courier"/>
                <a:cs typeface="Courier"/>
              </a:rPr>
              <a:t>EndIf</a:t>
            </a:r>
            <a:endParaRPr lang="en-US" sz="2200" dirty="0">
              <a:solidFill>
                <a:srgbClr val="6C7DD1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2208523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Command in a script which will (1) stop the execution of the script and (2) set a value: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Return</a:t>
            </a:r>
          </a:p>
          <a:p>
            <a:pPr lvl="2"/>
            <a:r>
              <a:rPr lang="en-US" dirty="0"/>
              <a:t>o</a:t>
            </a:r>
            <a:r>
              <a:rPr lang="en-US" dirty="0" smtClean="0"/>
              <a:t>r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Return </a:t>
            </a:r>
            <a:r>
              <a:rPr lang="en-US" i="1" dirty="0" smtClean="0">
                <a:latin typeface="Courier"/>
                <a:cs typeface="Courier"/>
              </a:rPr>
              <a:t>value</a:t>
            </a:r>
            <a:endParaRPr lang="en-US" i="1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722205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Brackets in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444500"/>
            <a:r>
              <a:rPr lang="en-US" dirty="0" smtClean="0">
                <a:solidFill>
                  <a:srgbClr val="5E5E5E"/>
                </a:solidFill>
              </a:rPr>
              <a:t>{ } or </a:t>
            </a:r>
            <a:r>
              <a:rPr lang="en-US" i="1" dirty="0" smtClean="0">
                <a:solidFill>
                  <a:srgbClr val="5E5E5E"/>
                </a:solidFill>
              </a:rPr>
              <a:t>curly brackets </a:t>
            </a:r>
            <a:r>
              <a:rPr lang="en-US" dirty="0" smtClean="0">
                <a:solidFill>
                  <a:srgbClr val="5E5E5E"/>
                </a:solidFill>
              </a:rPr>
              <a:t>enclose response ranges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{3; 4; 5; 6}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or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{1 to 5}</a:t>
            </a:r>
            <a:r>
              <a:rPr lang="en-US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or</a:t>
            </a:r>
            <a:endParaRPr lang="en-US" dirty="0" smtClean="0">
              <a:solidFill>
                <a:srgbClr val="6C7DD1"/>
              </a:solidFill>
              <a:latin typeface="Arial"/>
              <a:cs typeface="Arial"/>
            </a:endParaRP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{1 to 6; 8; 9}</a:t>
            </a:r>
          </a:p>
          <a:p>
            <a:r>
              <a:rPr lang="en-US" dirty="0" smtClean="0">
                <a:solidFill>
                  <a:srgbClr val="5E5E5E"/>
                </a:solidFill>
              </a:rPr>
              <a:t>( )  </a:t>
            </a:r>
            <a:r>
              <a:rPr lang="en-US" i="1" dirty="0" smtClean="0">
                <a:solidFill>
                  <a:srgbClr val="5E5E5E"/>
                </a:solidFill>
              </a:rPr>
              <a:t>round brackets </a:t>
            </a:r>
            <a:r>
              <a:rPr lang="en-US" dirty="0" smtClean="0">
                <a:solidFill>
                  <a:srgbClr val="5E5E5E"/>
                </a:solidFill>
              </a:rPr>
              <a:t>or </a:t>
            </a:r>
            <a:r>
              <a:rPr lang="en-US" i="1" dirty="0" smtClean="0">
                <a:solidFill>
                  <a:srgbClr val="5E5E5E"/>
                </a:solidFill>
              </a:rPr>
              <a:t>parentheses</a:t>
            </a:r>
            <a:r>
              <a:rPr lang="en-US" dirty="0" smtClean="0">
                <a:solidFill>
                  <a:srgbClr val="5E5E5E"/>
                </a:solidFill>
              </a:rPr>
              <a:t> are used for functions or around expressions, to improve clarity or determine priority</a:t>
            </a:r>
            <a:endParaRPr lang="en-US" dirty="0" smtClean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r>
              <a:rPr lang="en-US" sz="2200" dirty="0">
                <a:solidFill>
                  <a:srgbClr val="0051A4"/>
                </a:solidFill>
                <a:latin typeface="Courier"/>
                <a:cs typeface="Courier"/>
              </a:rPr>
              <a:t>Q1.Value.Trim</a:t>
            </a:r>
            <a:r>
              <a:rPr lang="en-US" sz="2200" dirty="0" smtClean="0">
                <a:solidFill>
                  <a:srgbClr val="0051A4"/>
                </a:solidFill>
                <a:latin typeface="Courier"/>
                <a:cs typeface="Courier"/>
              </a:rPr>
              <a:t>()</a:t>
            </a:r>
            <a:r>
              <a:rPr lang="en-US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sz="2200" dirty="0" smtClean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dirty="0" smtClean="0">
                <a:solidFill>
                  <a:srgbClr val="5E5E5E"/>
                </a:solidFill>
                <a:latin typeface="Courier"/>
                <a:cs typeface="Courier"/>
              </a:rPr>
              <a:t>or</a:t>
            </a:r>
          </a:p>
          <a:p>
            <a:pPr marL="752475" lvl="1" indent="-352425">
              <a:buNone/>
            </a:pP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((Gender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{1})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And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(Q1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{9}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)) </a:t>
            </a:r>
            <a:r>
              <a:rPr lang="de-DE" sz="2200" dirty="0" err="1" smtClean="0">
                <a:solidFill>
                  <a:srgbClr val="0051A4"/>
                </a:solidFill>
                <a:latin typeface="Courier"/>
                <a:cs typeface="Courier"/>
              </a:rPr>
              <a:t>Or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 </a:t>
            </a:r>
          </a:p>
          <a:p>
            <a:pPr marL="752475" lvl="1" indent="-352425">
              <a:buNone/>
            </a:pP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((Gender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{2}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)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And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(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Q2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{9})) </a:t>
            </a:r>
            <a:endParaRPr lang="en-US" sz="2200" dirty="0">
              <a:solidFill>
                <a:srgbClr val="0051A4"/>
              </a:solidFill>
              <a:latin typeface="Courier"/>
              <a:cs typeface="Courier"/>
            </a:endParaRPr>
          </a:p>
          <a:p>
            <a:pPr marL="752475" lvl="1" indent="-352425">
              <a:buNone/>
            </a:pPr>
            <a:endParaRPr lang="en-US" dirty="0" smtClean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endParaRPr lang="en-US" dirty="0">
              <a:solidFill>
                <a:srgbClr val="6C7DD1"/>
              </a:solidFill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3875968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GB" sz="3200" b="0" dirty="0">
                <a:solidFill>
                  <a:srgbClr val="0C3E92"/>
                </a:solidFill>
                <a:latin typeface="Arial Black"/>
                <a:cs typeface="Arial Black"/>
              </a:rPr>
              <a:t>Inline script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2717800"/>
          </a:xfrm>
        </p:spPr>
        <p:txBody>
          <a:bodyPr>
            <a:normAutofit/>
          </a:bodyPr>
          <a:lstStyle/>
          <a:p>
            <a:r>
              <a:rPr lang="en-GB" dirty="0" smtClean="0"/>
              <a:t>You will already know this syntax for text substitution in a question or answer caption</a:t>
            </a:r>
            <a:endParaRPr lang="en-GB" dirty="0"/>
          </a:p>
          <a:p>
            <a:pPr lvl="1"/>
            <a:r>
              <a:rPr lang="en-GB" dirty="0" smtClean="0">
                <a:solidFill>
                  <a:srgbClr val="0C3E92"/>
                </a:solidFill>
                <a:latin typeface="Courier"/>
                <a:cs typeface="Courier"/>
              </a:rPr>
              <a:t>??Q1?</a:t>
            </a:r>
            <a:r>
              <a:rPr lang="en-GB" dirty="0">
                <a:solidFill>
                  <a:srgbClr val="0C3E92"/>
                </a:solidFill>
                <a:latin typeface="Courier"/>
                <a:cs typeface="Courier"/>
              </a:rPr>
              <a:t>? </a:t>
            </a:r>
            <a:endParaRPr lang="en-GB" dirty="0" smtClean="0">
              <a:solidFill>
                <a:srgbClr val="0C3E92"/>
              </a:solidFill>
              <a:latin typeface="Courier"/>
              <a:cs typeface="Courier"/>
            </a:endParaRPr>
          </a:p>
          <a:p>
            <a:pPr lvl="2"/>
            <a:r>
              <a:rPr lang="en-GB" dirty="0" smtClean="0"/>
              <a:t>This will display the answers given to Q1</a:t>
            </a:r>
          </a:p>
          <a:p>
            <a:r>
              <a:rPr lang="en-GB" dirty="0" smtClean="0"/>
              <a:t>You can also write script to create the value to display directly within a question or answer caption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14323" y="429053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If </a:t>
            </a:r>
            <a:r>
              <a:rPr lang="en-GB" sz="2000" i="1" dirty="0">
                <a:solidFill>
                  <a:srgbClr val="6C7DD1"/>
                </a:solidFill>
                <a:latin typeface="Courier"/>
                <a:cs typeface="Courier"/>
              </a:rPr>
              <a:t>condition</a:t>
            </a:r>
            <a:r>
              <a:rPr lang="en-GB" sz="20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Then %} 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		Text alternative 1 to display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Else %}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		Text alternative 2 to display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</a:t>
            </a:r>
            <a:r>
              <a:rPr lang="en-GB" sz="2000" dirty="0" err="1">
                <a:solidFill>
                  <a:srgbClr val="0C3E92"/>
                </a:solidFill>
                <a:latin typeface="Courier"/>
                <a:cs typeface="Courier"/>
              </a:rPr>
              <a:t>EndIf</a:t>
            </a:r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 %} </a:t>
            </a:r>
          </a:p>
        </p:txBody>
      </p:sp>
    </p:spTree>
    <p:extLst>
      <p:ext uri="{BB962C8B-B14F-4D97-AF65-F5344CB8AC3E}">
        <p14:creationId xmlns:p14="http://schemas.microsoft.com/office/powerpoint/2010/main" val="3642906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Control structures using </a:t>
            </a:r>
            <a:r>
              <a:rPr lang="en-GB" b="1" dirty="0" smtClean="0"/>
              <a:t>If/Then/Else</a:t>
            </a:r>
          </a:p>
          <a:p>
            <a:pPr lvl="0"/>
            <a:r>
              <a:rPr lang="en-GB" dirty="0" smtClean="0"/>
              <a:t>The syntax required to define conditions</a:t>
            </a:r>
          </a:p>
          <a:p>
            <a:pPr lvl="0"/>
            <a:r>
              <a:rPr lang="en-GB" b="1" dirty="0" smtClean="0"/>
              <a:t>Return</a:t>
            </a:r>
            <a:r>
              <a:rPr lang="en-GB" dirty="0" smtClean="0"/>
              <a:t> statement</a:t>
            </a:r>
          </a:p>
          <a:p>
            <a:pPr lvl="0"/>
            <a:r>
              <a:rPr lang="en-GB" dirty="0" smtClean="0"/>
              <a:t>Adding comments to an </a:t>
            </a:r>
            <a:r>
              <a:rPr lang="en-GB" dirty="0" err="1" smtClean="0"/>
              <a:t>askiascript</a:t>
            </a:r>
            <a:endParaRPr lang="en-GB" dirty="0" smtClean="0"/>
          </a:p>
          <a:p>
            <a:pPr lvl="0"/>
            <a:r>
              <a:rPr lang="en-GB" dirty="0" smtClean="0"/>
              <a:t>Inserting </a:t>
            </a:r>
            <a:r>
              <a:rPr lang="en-GB" dirty="0" err="1" smtClean="0"/>
              <a:t>askiascript</a:t>
            </a:r>
            <a:r>
              <a:rPr lang="en-GB" dirty="0" smtClean="0"/>
              <a:t> snippets into text as “inline script”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4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</a:t>
            </a:r>
            <a:r>
              <a:rPr lang="en-US" dirty="0">
                <a:latin typeface="Arial"/>
                <a:cs typeface="Arial"/>
              </a:rPr>
              <a:t>3</a:t>
            </a:r>
            <a:r>
              <a:rPr lang="en-US" dirty="0" smtClean="0">
                <a:latin typeface="Arial"/>
                <a:cs typeface="Arial"/>
              </a:rPr>
              <a:t>  </a:t>
            </a:r>
            <a:r>
              <a:rPr lang="en-US" dirty="0" smtClean="0"/>
              <a:t>Variables and Keywords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r>
              <a:rPr lang="en-US" dirty="0" smtClean="0"/>
              <a:t>Virtual variables</a:t>
            </a:r>
            <a:endParaRPr lang="en-US" dirty="0"/>
          </a:p>
          <a:p>
            <a:r>
              <a:rPr lang="en-US" b="1" dirty="0" smtClean="0"/>
              <a:t>Intersection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b="1" dirty="0"/>
              <a:t>Union</a:t>
            </a:r>
            <a:r>
              <a:rPr lang="en-US" dirty="0"/>
              <a:t> set functions</a:t>
            </a:r>
          </a:p>
          <a:p>
            <a:r>
              <a:rPr lang="en-US" b="1" dirty="0" smtClean="0"/>
              <a:t>Count</a:t>
            </a:r>
            <a:r>
              <a:rPr lang="en-US" dirty="0" smtClean="0"/>
              <a:t> </a:t>
            </a:r>
            <a:r>
              <a:rPr lang="en-US" dirty="0"/>
              <a:t>property</a:t>
            </a:r>
          </a:p>
          <a:p>
            <a:r>
              <a:rPr lang="en-US" dirty="0" smtClean="0"/>
              <a:t>The </a:t>
            </a:r>
            <a:r>
              <a:rPr lang="en-US" b="1" dirty="0" err="1"/>
              <a:t>SelectRandom</a:t>
            </a:r>
            <a:r>
              <a:rPr lang="en-US" dirty="0"/>
              <a:t> function</a:t>
            </a:r>
          </a:p>
        </p:txBody>
      </p:sp>
    </p:spTree>
    <p:extLst>
      <p:ext uri="{BB962C8B-B14F-4D97-AF65-F5344CB8AC3E}">
        <p14:creationId xmlns:p14="http://schemas.microsoft.com/office/powerpoint/2010/main" val="1115543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 smtClean="0">
                <a:latin typeface="MaxOT"/>
                <a:cs typeface="MaxOT"/>
              </a:rPr>
              <a:t>Session </a:t>
            </a:r>
            <a:r>
              <a:rPr lang="en-GB" dirty="0" smtClean="0">
                <a:latin typeface="MaxOT"/>
                <a:cs typeface="MaxOT"/>
              </a:rPr>
              <a:t>150-3 </a:t>
            </a:r>
            <a:endParaRPr lang="en-GB" noProof="0" dirty="0">
              <a:latin typeface="MaxOT"/>
              <a:cs typeface="Max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2000" b="1" dirty="0">
                <a:solidFill>
                  <a:srgbClr val="FFFFFF"/>
                </a:solidFill>
              </a:rPr>
              <a:t>TOPICS COVERED</a:t>
            </a:r>
          </a:p>
          <a:p>
            <a:r>
              <a:rPr lang="en-US" dirty="0"/>
              <a:t>Virtual variables</a:t>
            </a:r>
          </a:p>
          <a:p>
            <a:r>
              <a:rPr lang="en-US" b="1" dirty="0"/>
              <a:t>Intersection</a:t>
            </a:r>
            <a:r>
              <a:rPr lang="en-US" dirty="0"/>
              <a:t> and </a:t>
            </a:r>
            <a:r>
              <a:rPr lang="en-US" b="1" dirty="0"/>
              <a:t>Union</a:t>
            </a:r>
            <a:r>
              <a:rPr lang="en-US" dirty="0"/>
              <a:t> set functions</a:t>
            </a:r>
          </a:p>
          <a:p>
            <a:r>
              <a:rPr lang="en-US" b="1" dirty="0"/>
              <a:t>Count</a:t>
            </a:r>
            <a:r>
              <a:rPr lang="en-US" dirty="0"/>
              <a:t> property</a:t>
            </a:r>
          </a:p>
          <a:p>
            <a:r>
              <a:rPr lang="en-US" dirty="0"/>
              <a:t>The </a:t>
            </a:r>
            <a:r>
              <a:rPr lang="en-US" b="1" dirty="0" err="1"/>
              <a:t>SelectRandom</a:t>
            </a:r>
            <a:r>
              <a:rPr lang="en-US" dirty="0"/>
              <a:t> function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Variables and Keywords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37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Virtual variables allow you to create additional variables for use inside the script which only exist within the script</a:t>
            </a:r>
          </a:p>
          <a:p>
            <a:r>
              <a:rPr lang="en-US" dirty="0" smtClean="0"/>
              <a:t>Known in some programming languages as </a:t>
            </a:r>
            <a:r>
              <a:rPr lang="en-US" i="1" dirty="0" smtClean="0"/>
              <a:t>declarative</a:t>
            </a:r>
            <a:r>
              <a:rPr lang="en-US" dirty="0" smtClean="0"/>
              <a:t> </a:t>
            </a:r>
            <a:r>
              <a:rPr lang="en-US" i="1" dirty="0" smtClean="0"/>
              <a:t>variables</a:t>
            </a:r>
          </a:p>
          <a:p>
            <a:r>
              <a:rPr lang="en-US" dirty="0" smtClean="0"/>
              <a:t>They are temporary variables and the value assigned to them is not stored in the data record</a:t>
            </a:r>
          </a:p>
          <a:p>
            <a:r>
              <a:rPr lang="en-US" dirty="0" smtClean="0"/>
              <a:t>Limited scope</a:t>
            </a:r>
          </a:p>
          <a:p>
            <a:pPr lvl="1"/>
            <a:r>
              <a:rPr lang="en-US" dirty="0" smtClean="0"/>
              <a:t>Because their “scope” is limited to the current script, you </a:t>
            </a:r>
            <a:r>
              <a:rPr lang="en-US" dirty="0"/>
              <a:t>can have another virtual variable with the same name in a different script and it will be a different virtual </a:t>
            </a:r>
            <a:r>
              <a:rPr lang="en-US" dirty="0" smtClean="0"/>
              <a:t>variable</a:t>
            </a:r>
          </a:p>
          <a:p>
            <a:pPr lvl="1"/>
            <a:r>
              <a:rPr lang="en-US" dirty="0" smtClean="0"/>
              <a:t>For inline scripts, the scope is the entire caption containing the script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878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virtual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b="1" dirty="0" smtClean="0"/>
              <a:t>Dim</a:t>
            </a:r>
            <a:r>
              <a:rPr lang="en-US" dirty="0" smtClean="0"/>
              <a:t> to declare the variable and optionally give it an initial value: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i="1" dirty="0" err="1" smtClean="0">
                <a:latin typeface="Courier"/>
                <a:cs typeface="Courier"/>
              </a:rPr>
              <a:t>variable_name</a:t>
            </a:r>
            <a:endParaRPr lang="en-US" i="1" dirty="0" smtClean="0">
              <a:latin typeface="Courier"/>
              <a:cs typeface="Courier"/>
            </a:endParaRP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i="1" dirty="0" err="1" smtClean="0">
                <a:latin typeface="Courier"/>
                <a:cs typeface="Courier"/>
              </a:rPr>
              <a:t>variable_name</a:t>
            </a:r>
            <a:r>
              <a:rPr lang="en-US" dirty="0" smtClean="0">
                <a:latin typeface="Courier"/>
                <a:cs typeface="Courier"/>
              </a:rPr>
              <a:t> = 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Names </a:t>
            </a:r>
            <a:r>
              <a:rPr lang="en-US" dirty="0">
                <a:solidFill>
                  <a:schemeClr val="tx1"/>
                </a:solidFill>
              </a:rPr>
              <a:t>for virtual </a:t>
            </a:r>
            <a:r>
              <a:rPr lang="en-US" dirty="0" smtClean="0">
                <a:solidFill>
                  <a:schemeClr val="tx1"/>
                </a:solidFill>
              </a:rPr>
              <a:t>variables must…</a:t>
            </a:r>
            <a:endParaRPr lang="en-US" dirty="0">
              <a:solidFill>
                <a:schemeClr val="tx1"/>
              </a:solidFill>
            </a:endParaRPr>
          </a:p>
          <a:p>
            <a:pPr marL="790575" lvl="2" indent="-342900">
              <a:buFont typeface="Arial"/>
              <a:buChar char="•"/>
            </a:pPr>
            <a:r>
              <a:rPr lang="en-US" dirty="0" smtClean="0"/>
              <a:t>start </a:t>
            </a:r>
            <a:r>
              <a:rPr lang="en-US" dirty="0"/>
              <a:t>with a letter or “_”</a:t>
            </a:r>
          </a:p>
          <a:p>
            <a:pPr marL="790575" lvl="2" indent="-342900">
              <a:buFont typeface="Arial"/>
              <a:buChar char="•"/>
            </a:pPr>
            <a:r>
              <a:rPr lang="en-US" dirty="0"/>
              <a:t>b</a:t>
            </a:r>
            <a:r>
              <a:rPr lang="en-US" dirty="0" smtClean="0"/>
              <a:t>e composed of letters, numbers or “_” and no </a:t>
            </a:r>
            <a:r>
              <a:rPr lang="en-US" dirty="0"/>
              <a:t>spaces</a:t>
            </a:r>
          </a:p>
          <a:p>
            <a:pPr marL="790575" lvl="2" indent="-342900">
              <a:buFont typeface="Arial"/>
              <a:buChar char="•"/>
            </a:pPr>
            <a:r>
              <a:rPr lang="en-US" dirty="0"/>
              <a:t>n</a:t>
            </a:r>
            <a:r>
              <a:rPr lang="en-US" dirty="0" smtClean="0"/>
              <a:t>ot be </a:t>
            </a:r>
            <a:r>
              <a:rPr lang="en-US" dirty="0"/>
              <a:t>the same as a reserved keyword or question shortcut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907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6858000"/>
            <a:chOff x="0" y="-150015"/>
            <a:chExt cx="9144000" cy="6858000"/>
          </a:xfrm>
        </p:grpSpPr>
        <p:sp>
          <p:nvSpPr>
            <p:cNvPr id="44" name="Rounded Rectangle 43"/>
            <p:cNvSpPr/>
            <p:nvPr/>
          </p:nvSpPr>
          <p:spPr>
            <a:xfrm>
              <a:off x="0" y="-150015"/>
              <a:ext cx="9144000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83254" y="2727020"/>
              <a:ext cx="1862107" cy="2289480"/>
            </a:xfrm>
            <a:prstGeom prst="roundRect">
              <a:avLst>
                <a:gd name="adj" fmla="val 29637"/>
              </a:avLst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95708" y="1410107"/>
            <a:ext cx="6774537" cy="5209009"/>
            <a:chOff x="2195708" y="1260092"/>
            <a:chExt cx="6774537" cy="520900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6" name="Rounded Rectangle 45"/>
            <p:cNvSpPr/>
            <p:nvPr/>
          </p:nvSpPr>
          <p:spPr>
            <a:xfrm>
              <a:off x="2195708" y="1290094"/>
              <a:ext cx="1862107" cy="5179007"/>
            </a:xfrm>
            <a:prstGeom prst="roundRect">
              <a:avLst>
                <a:gd name="adj" fmla="val 29637"/>
              </a:avLst>
            </a:prstGeom>
            <a:grpFill/>
            <a:ln>
              <a:noFill/>
            </a:ln>
            <a:effectLst>
              <a:softEdge rad="165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2348108" y="1260092"/>
              <a:ext cx="6622137" cy="1848870"/>
            </a:xfrm>
            <a:prstGeom prst="roundRect">
              <a:avLst>
                <a:gd name="adj" fmla="val 29637"/>
              </a:avLst>
            </a:prstGeom>
            <a:grpFill/>
            <a:ln>
              <a:noFill/>
            </a:ln>
            <a:effectLst>
              <a:softEdge rad="165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>
                <a:latin typeface="+mn-lt"/>
              </a:rPr>
              <a:t>Modules of the </a:t>
            </a:r>
            <a:r>
              <a:rPr lang="en-GB" b="1" noProof="0" dirty="0" err="1" smtClean="0">
                <a:latin typeface="+mn-lt"/>
              </a:rPr>
              <a:t>askia</a:t>
            </a:r>
            <a:r>
              <a:rPr lang="en-GB" noProof="0" dirty="0" smtClean="0">
                <a:latin typeface="+mn-lt"/>
              </a:rPr>
              <a:t> suite</a:t>
            </a:r>
            <a:endParaRPr lang="en-GB" noProof="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7895" y="5866533"/>
            <a:ext cx="582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cs typeface="Arial Black"/>
              </a:rPr>
              <a:t>surf</a:t>
            </a:r>
            <a:endParaRPr lang="en-US" sz="1600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9665" y="5912366"/>
            <a:ext cx="645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cs typeface="Arial Black"/>
              </a:rPr>
              <a:t>vista</a:t>
            </a:r>
            <a:endParaRPr lang="en-US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08191" y="1580401"/>
            <a:ext cx="928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0000"/>
                </a:solidFill>
                <a:cs typeface="Arial Black"/>
              </a:rPr>
              <a:t>analyse</a:t>
            </a:r>
            <a:endParaRPr lang="en-US" sz="1600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34" name="Freeform 33"/>
          <p:cNvSpPr/>
          <p:nvPr/>
        </p:nvSpPr>
        <p:spPr>
          <a:xfrm rot="5400000" flipV="1">
            <a:off x="2140936" y="3580926"/>
            <a:ext cx="19329" cy="720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0 w 809152"/>
              <a:gd name="connsiteY0" fmla="*/ 594098 h 594098"/>
              <a:gd name="connsiteX1" fmla="*/ 261104 w 809152"/>
              <a:gd name="connsiteY1" fmla="*/ 431801 h 594098"/>
              <a:gd name="connsiteX2" fmla="*/ 782643 w 809152"/>
              <a:gd name="connsiteY2" fmla="*/ 328009 h 594098"/>
              <a:gd name="connsiteX3" fmla="*/ 772013 w 809152"/>
              <a:gd name="connsiteY3" fmla="*/ 202921 h 594098"/>
              <a:gd name="connsiteX4" fmla="*/ 802972 w 809152"/>
              <a:gd name="connsiteY4" fmla="*/ 0 h 594098"/>
              <a:gd name="connsiteX0" fmla="*/ 0 w 802972"/>
              <a:gd name="connsiteY0" fmla="*/ 594098 h 594098"/>
              <a:gd name="connsiteX1" fmla="*/ 709139 w 802972"/>
              <a:gd name="connsiteY1" fmla="*/ 452829 h 594098"/>
              <a:gd name="connsiteX2" fmla="*/ 782643 w 802972"/>
              <a:gd name="connsiteY2" fmla="*/ 328009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1 w 93834"/>
              <a:gd name="connsiteY0" fmla="*/ 452829 h 452829"/>
              <a:gd name="connsiteX1" fmla="*/ 73505 w 93834"/>
              <a:gd name="connsiteY1" fmla="*/ 328009 h 452829"/>
              <a:gd name="connsiteX2" fmla="*/ 62875 w 93834"/>
              <a:gd name="connsiteY2" fmla="*/ 202921 h 452829"/>
              <a:gd name="connsiteX3" fmla="*/ 93834 w 93834"/>
              <a:gd name="connsiteY3" fmla="*/ 0 h 452829"/>
              <a:gd name="connsiteX0" fmla="*/ 0 w 93833"/>
              <a:gd name="connsiteY0" fmla="*/ 452829 h 452829"/>
              <a:gd name="connsiteX1" fmla="*/ 73504 w 93833"/>
              <a:gd name="connsiteY1" fmla="*/ 328009 h 452829"/>
              <a:gd name="connsiteX2" fmla="*/ 62874 w 93833"/>
              <a:gd name="connsiteY2" fmla="*/ 202921 h 452829"/>
              <a:gd name="connsiteX3" fmla="*/ 93833 w 93833"/>
              <a:gd name="connsiteY3" fmla="*/ 0 h 452829"/>
              <a:gd name="connsiteX0" fmla="*/ 26659 w 53680"/>
              <a:gd name="connsiteY0" fmla="*/ 460475 h 460475"/>
              <a:gd name="connsiteX1" fmla="*/ 33351 w 53680"/>
              <a:gd name="connsiteY1" fmla="*/ 328009 h 460475"/>
              <a:gd name="connsiteX2" fmla="*/ 22721 w 53680"/>
              <a:gd name="connsiteY2" fmla="*/ 202921 h 460475"/>
              <a:gd name="connsiteX3" fmla="*/ 53680 w 53680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9612 w 36633"/>
              <a:gd name="connsiteY0" fmla="*/ 460475 h 460475"/>
              <a:gd name="connsiteX1" fmla="*/ 16304 w 36633"/>
              <a:gd name="connsiteY1" fmla="*/ 328009 h 460475"/>
              <a:gd name="connsiteX2" fmla="*/ 5674 w 36633"/>
              <a:gd name="connsiteY2" fmla="*/ 202921 h 460475"/>
              <a:gd name="connsiteX3" fmla="*/ 36633 w 36633"/>
              <a:gd name="connsiteY3" fmla="*/ 0 h 460475"/>
              <a:gd name="connsiteX0" fmla="*/ 9611 w 36632"/>
              <a:gd name="connsiteY0" fmla="*/ 460475 h 460475"/>
              <a:gd name="connsiteX1" fmla="*/ 16303 w 36632"/>
              <a:gd name="connsiteY1" fmla="*/ 328009 h 460475"/>
              <a:gd name="connsiteX2" fmla="*/ 5673 w 36632"/>
              <a:gd name="connsiteY2" fmla="*/ 179983 h 460475"/>
              <a:gd name="connsiteX3" fmla="*/ 36632 w 36632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12248"/>
              <a:gd name="connsiteY0" fmla="*/ 452387 h 452387"/>
              <a:gd name="connsiteX1" fmla="*/ 10630 w 12248"/>
              <a:gd name="connsiteY1" fmla="*/ 319921 h 452387"/>
              <a:gd name="connsiteX2" fmla="*/ 0 w 12248"/>
              <a:gd name="connsiteY2" fmla="*/ 171895 h 452387"/>
              <a:gd name="connsiteX3" fmla="*/ 5159 w 12248"/>
              <a:gd name="connsiteY3" fmla="*/ 0 h 452387"/>
              <a:gd name="connsiteX0" fmla="*/ 3938 w 10683"/>
              <a:gd name="connsiteY0" fmla="*/ 452387 h 452387"/>
              <a:gd name="connsiteX1" fmla="*/ 10630 w 10683"/>
              <a:gd name="connsiteY1" fmla="*/ 319921 h 452387"/>
              <a:gd name="connsiteX2" fmla="*/ 0 w 10683"/>
              <a:gd name="connsiteY2" fmla="*/ 171895 h 452387"/>
              <a:gd name="connsiteX3" fmla="*/ 5159 w 10683"/>
              <a:gd name="connsiteY3" fmla="*/ 0 h 452387"/>
              <a:gd name="connsiteX0" fmla="*/ 10389 w 11834"/>
              <a:gd name="connsiteY0" fmla="*/ 452389 h 452389"/>
              <a:gd name="connsiteX1" fmla="*/ 10630 w 11834"/>
              <a:gd name="connsiteY1" fmla="*/ 319921 h 452389"/>
              <a:gd name="connsiteX2" fmla="*/ 0 w 11834"/>
              <a:gd name="connsiteY2" fmla="*/ 171895 h 452389"/>
              <a:gd name="connsiteX3" fmla="*/ 5159 w 11834"/>
              <a:gd name="connsiteY3" fmla="*/ 0 h 452389"/>
              <a:gd name="connsiteX0" fmla="*/ 5230 w 6354"/>
              <a:gd name="connsiteY0" fmla="*/ 452389 h 452389"/>
              <a:gd name="connsiteX1" fmla="*/ 5471 w 6354"/>
              <a:gd name="connsiteY1" fmla="*/ 319921 h 452389"/>
              <a:gd name="connsiteX2" fmla="*/ 0 w 6354"/>
              <a:gd name="connsiteY2" fmla="*/ 0 h 45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54" h="452389">
                <a:moveTo>
                  <a:pt x="5230" y="452389"/>
                </a:moveTo>
                <a:cubicBezTo>
                  <a:pt x="7019" y="371724"/>
                  <a:pt x="6343" y="395319"/>
                  <a:pt x="5471" y="319921"/>
                </a:cubicBezTo>
                <a:cubicBezTo>
                  <a:pt x="4599" y="244523"/>
                  <a:pt x="1140" y="66650"/>
                  <a:pt x="0" y="0"/>
                </a:cubicBezTo>
              </a:path>
            </a:pathLst>
          </a:custGeom>
          <a:ln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486276" y="3945744"/>
            <a:ext cx="72000" cy="0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 rot="16200000" flipV="1">
            <a:off x="5344378" y="1812744"/>
            <a:ext cx="758399" cy="3571275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0 w 809152"/>
              <a:gd name="connsiteY0" fmla="*/ 594098 h 594098"/>
              <a:gd name="connsiteX1" fmla="*/ 261104 w 809152"/>
              <a:gd name="connsiteY1" fmla="*/ 431801 h 594098"/>
              <a:gd name="connsiteX2" fmla="*/ 782643 w 809152"/>
              <a:gd name="connsiteY2" fmla="*/ 328009 h 594098"/>
              <a:gd name="connsiteX3" fmla="*/ 772013 w 809152"/>
              <a:gd name="connsiteY3" fmla="*/ 202921 h 594098"/>
              <a:gd name="connsiteX4" fmla="*/ 802972 w 809152"/>
              <a:gd name="connsiteY4" fmla="*/ 0 h 594098"/>
              <a:gd name="connsiteX0" fmla="*/ 0 w 802972"/>
              <a:gd name="connsiteY0" fmla="*/ 594098 h 594098"/>
              <a:gd name="connsiteX1" fmla="*/ 709139 w 802972"/>
              <a:gd name="connsiteY1" fmla="*/ 452829 h 594098"/>
              <a:gd name="connsiteX2" fmla="*/ 782643 w 802972"/>
              <a:gd name="connsiteY2" fmla="*/ 328009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1 w 93834"/>
              <a:gd name="connsiteY0" fmla="*/ 452829 h 452829"/>
              <a:gd name="connsiteX1" fmla="*/ 73505 w 93834"/>
              <a:gd name="connsiteY1" fmla="*/ 328009 h 452829"/>
              <a:gd name="connsiteX2" fmla="*/ 62875 w 93834"/>
              <a:gd name="connsiteY2" fmla="*/ 202921 h 452829"/>
              <a:gd name="connsiteX3" fmla="*/ 93834 w 93834"/>
              <a:gd name="connsiteY3" fmla="*/ 0 h 452829"/>
              <a:gd name="connsiteX0" fmla="*/ 0 w 93833"/>
              <a:gd name="connsiteY0" fmla="*/ 452829 h 452829"/>
              <a:gd name="connsiteX1" fmla="*/ 73504 w 93833"/>
              <a:gd name="connsiteY1" fmla="*/ 328009 h 452829"/>
              <a:gd name="connsiteX2" fmla="*/ 62874 w 93833"/>
              <a:gd name="connsiteY2" fmla="*/ 202921 h 452829"/>
              <a:gd name="connsiteX3" fmla="*/ 93833 w 93833"/>
              <a:gd name="connsiteY3" fmla="*/ 0 h 452829"/>
              <a:gd name="connsiteX0" fmla="*/ 26659 w 53680"/>
              <a:gd name="connsiteY0" fmla="*/ 460475 h 460475"/>
              <a:gd name="connsiteX1" fmla="*/ 33351 w 53680"/>
              <a:gd name="connsiteY1" fmla="*/ 328009 h 460475"/>
              <a:gd name="connsiteX2" fmla="*/ 22721 w 53680"/>
              <a:gd name="connsiteY2" fmla="*/ 202921 h 460475"/>
              <a:gd name="connsiteX3" fmla="*/ 53680 w 53680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9612 w 36633"/>
              <a:gd name="connsiteY0" fmla="*/ 460475 h 460475"/>
              <a:gd name="connsiteX1" fmla="*/ 16304 w 36633"/>
              <a:gd name="connsiteY1" fmla="*/ 328009 h 460475"/>
              <a:gd name="connsiteX2" fmla="*/ 5674 w 36633"/>
              <a:gd name="connsiteY2" fmla="*/ 202921 h 460475"/>
              <a:gd name="connsiteX3" fmla="*/ 36633 w 36633"/>
              <a:gd name="connsiteY3" fmla="*/ 0 h 460475"/>
              <a:gd name="connsiteX0" fmla="*/ 9611 w 36632"/>
              <a:gd name="connsiteY0" fmla="*/ 460475 h 460475"/>
              <a:gd name="connsiteX1" fmla="*/ 16303 w 36632"/>
              <a:gd name="connsiteY1" fmla="*/ 328009 h 460475"/>
              <a:gd name="connsiteX2" fmla="*/ 5673 w 36632"/>
              <a:gd name="connsiteY2" fmla="*/ 179983 h 460475"/>
              <a:gd name="connsiteX3" fmla="*/ 36632 w 36632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12248"/>
              <a:gd name="connsiteY0" fmla="*/ 452387 h 452387"/>
              <a:gd name="connsiteX1" fmla="*/ 10630 w 12248"/>
              <a:gd name="connsiteY1" fmla="*/ 319921 h 452387"/>
              <a:gd name="connsiteX2" fmla="*/ 0 w 12248"/>
              <a:gd name="connsiteY2" fmla="*/ 171895 h 452387"/>
              <a:gd name="connsiteX3" fmla="*/ 5159 w 12248"/>
              <a:gd name="connsiteY3" fmla="*/ 0 h 452387"/>
              <a:gd name="connsiteX0" fmla="*/ 3938 w 10683"/>
              <a:gd name="connsiteY0" fmla="*/ 452387 h 452387"/>
              <a:gd name="connsiteX1" fmla="*/ 10630 w 10683"/>
              <a:gd name="connsiteY1" fmla="*/ 319921 h 452387"/>
              <a:gd name="connsiteX2" fmla="*/ 0 w 10683"/>
              <a:gd name="connsiteY2" fmla="*/ 171895 h 452387"/>
              <a:gd name="connsiteX3" fmla="*/ 5159 w 10683"/>
              <a:gd name="connsiteY3" fmla="*/ 0 h 452387"/>
              <a:gd name="connsiteX0" fmla="*/ 10389 w 11834"/>
              <a:gd name="connsiteY0" fmla="*/ 452389 h 452389"/>
              <a:gd name="connsiteX1" fmla="*/ 10630 w 11834"/>
              <a:gd name="connsiteY1" fmla="*/ 319921 h 452389"/>
              <a:gd name="connsiteX2" fmla="*/ 0 w 11834"/>
              <a:gd name="connsiteY2" fmla="*/ 171895 h 452389"/>
              <a:gd name="connsiteX3" fmla="*/ 5159 w 11834"/>
              <a:gd name="connsiteY3" fmla="*/ 0 h 452389"/>
              <a:gd name="connsiteX0" fmla="*/ 5230 w 6354"/>
              <a:gd name="connsiteY0" fmla="*/ 452389 h 452389"/>
              <a:gd name="connsiteX1" fmla="*/ 5471 w 6354"/>
              <a:gd name="connsiteY1" fmla="*/ 319921 h 452389"/>
              <a:gd name="connsiteX2" fmla="*/ 0 w 6354"/>
              <a:gd name="connsiteY2" fmla="*/ 0 h 452389"/>
              <a:gd name="connsiteX0" fmla="*/ 8231 w 10001"/>
              <a:gd name="connsiteY0" fmla="*/ 10000 h 10000"/>
              <a:gd name="connsiteX1" fmla="*/ 8610 w 10001"/>
              <a:gd name="connsiteY1" fmla="*/ 7072 h 10000"/>
              <a:gd name="connsiteX2" fmla="*/ 2844 w 10001"/>
              <a:gd name="connsiteY2" fmla="*/ 3343 h 10000"/>
              <a:gd name="connsiteX3" fmla="*/ 0 w 10001"/>
              <a:gd name="connsiteY3" fmla="*/ 0 h 10000"/>
              <a:gd name="connsiteX0" fmla="*/ 5665 w 7435"/>
              <a:gd name="connsiteY0" fmla="*/ 10733 h 10733"/>
              <a:gd name="connsiteX1" fmla="*/ 6044 w 7435"/>
              <a:gd name="connsiteY1" fmla="*/ 7805 h 10733"/>
              <a:gd name="connsiteX2" fmla="*/ 278 w 7435"/>
              <a:gd name="connsiteY2" fmla="*/ 4076 h 10733"/>
              <a:gd name="connsiteX3" fmla="*/ 2990 w 7435"/>
              <a:gd name="connsiteY3" fmla="*/ 0 h 10733"/>
              <a:gd name="connsiteX0" fmla="*/ 7481 w 9862"/>
              <a:gd name="connsiteY0" fmla="*/ 10000 h 10000"/>
              <a:gd name="connsiteX1" fmla="*/ 7991 w 9862"/>
              <a:gd name="connsiteY1" fmla="*/ 7272 h 10000"/>
              <a:gd name="connsiteX2" fmla="*/ 236 w 9862"/>
              <a:gd name="connsiteY2" fmla="*/ 3798 h 10000"/>
              <a:gd name="connsiteX3" fmla="*/ 3972 w 9862"/>
              <a:gd name="connsiteY3" fmla="*/ 1689 h 10000"/>
              <a:gd name="connsiteX4" fmla="*/ 3884 w 9862"/>
              <a:gd name="connsiteY4" fmla="*/ 0 h 10000"/>
              <a:gd name="connsiteX0" fmla="*/ 7586 w 112274"/>
              <a:gd name="connsiteY0" fmla="*/ 11805 h 11805"/>
              <a:gd name="connsiteX1" fmla="*/ 8103 w 112274"/>
              <a:gd name="connsiteY1" fmla="*/ 9077 h 11805"/>
              <a:gd name="connsiteX2" fmla="*/ 239 w 112274"/>
              <a:gd name="connsiteY2" fmla="*/ 5603 h 11805"/>
              <a:gd name="connsiteX3" fmla="*/ 4028 w 112274"/>
              <a:gd name="connsiteY3" fmla="*/ 3494 h 11805"/>
              <a:gd name="connsiteX4" fmla="*/ 112274 w 112274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117823 w 117823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117823 w 117823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30556 w 117823"/>
              <a:gd name="connsiteY4" fmla="*/ 2827 h 11805"/>
              <a:gd name="connsiteX5" fmla="*/ 117823 w 117823"/>
              <a:gd name="connsiteY5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30556 w 117823"/>
              <a:gd name="connsiteY4" fmla="*/ 2827 h 11805"/>
              <a:gd name="connsiteX5" fmla="*/ 117823 w 117823"/>
              <a:gd name="connsiteY5" fmla="*/ 0 h 11805"/>
              <a:gd name="connsiteX0" fmla="*/ 13136 w 117824"/>
              <a:gd name="connsiteY0" fmla="*/ 11805 h 11805"/>
              <a:gd name="connsiteX1" fmla="*/ 13653 w 117824"/>
              <a:gd name="connsiteY1" fmla="*/ 9077 h 11805"/>
              <a:gd name="connsiteX2" fmla="*/ 5789 w 117824"/>
              <a:gd name="connsiteY2" fmla="*/ 5603 h 11805"/>
              <a:gd name="connsiteX3" fmla="*/ 9578 w 117824"/>
              <a:gd name="connsiteY3" fmla="*/ 3494 h 11805"/>
              <a:gd name="connsiteX4" fmla="*/ 30557 w 117824"/>
              <a:gd name="connsiteY4" fmla="*/ 2827 h 11805"/>
              <a:gd name="connsiteX5" fmla="*/ 117824 w 117824"/>
              <a:gd name="connsiteY5" fmla="*/ 0 h 11805"/>
              <a:gd name="connsiteX0" fmla="*/ 8609 w 113297"/>
              <a:gd name="connsiteY0" fmla="*/ 11805 h 11805"/>
              <a:gd name="connsiteX1" fmla="*/ 9126 w 113297"/>
              <a:gd name="connsiteY1" fmla="*/ 9077 h 11805"/>
              <a:gd name="connsiteX2" fmla="*/ 1262 w 113297"/>
              <a:gd name="connsiteY2" fmla="*/ 5603 h 11805"/>
              <a:gd name="connsiteX3" fmla="*/ 5051 w 113297"/>
              <a:gd name="connsiteY3" fmla="*/ 3494 h 11805"/>
              <a:gd name="connsiteX4" fmla="*/ 26030 w 113297"/>
              <a:gd name="connsiteY4" fmla="*/ 2827 h 11805"/>
              <a:gd name="connsiteX5" fmla="*/ 113297 w 113297"/>
              <a:gd name="connsiteY5" fmla="*/ 0 h 11805"/>
              <a:gd name="connsiteX0" fmla="*/ 10708 w 115396"/>
              <a:gd name="connsiteY0" fmla="*/ 11805 h 11805"/>
              <a:gd name="connsiteX1" fmla="*/ 11225 w 115396"/>
              <a:gd name="connsiteY1" fmla="*/ 9077 h 11805"/>
              <a:gd name="connsiteX2" fmla="*/ 3361 w 115396"/>
              <a:gd name="connsiteY2" fmla="*/ 5603 h 11805"/>
              <a:gd name="connsiteX3" fmla="*/ 3446 w 115396"/>
              <a:gd name="connsiteY3" fmla="*/ 3956 h 11805"/>
              <a:gd name="connsiteX4" fmla="*/ 28129 w 115396"/>
              <a:gd name="connsiteY4" fmla="*/ 2827 h 11805"/>
              <a:gd name="connsiteX5" fmla="*/ 115396 w 115396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61576 w 114583"/>
              <a:gd name="connsiteY5" fmla="*/ 1749 h 11805"/>
              <a:gd name="connsiteX6" fmla="*/ 114583 w 114583"/>
              <a:gd name="connsiteY6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64354 w 114583"/>
              <a:gd name="connsiteY5" fmla="*/ 1749 h 11805"/>
              <a:gd name="connsiteX6" fmla="*/ 114583 w 114583"/>
              <a:gd name="connsiteY6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78244 w 114583"/>
              <a:gd name="connsiteY5" fmla="*/ 773 h 11805"/>
              <a:gd name="connsiteX6" fmla="*/ 114583 w 114583"/>
              <a:gd name="connsiteY6" fmla="*/ 0 h 11805"/>
              <a:gd name="connsiteX0" fmla="*/ 10364 w 115052"/>
              <a:gd name="connsiteY0" fmla="*/ 11805 h 11805"/>
              <a:gd name="connsiteX1" fmla="*/ 10881 w 115052"/>
              <a:gd name="connsiteY1" fmla="*/ 9077 h 11805"/>
              <a:gd name="connsiteX2" fmla="*/ 3017 w 115052"/>
              <a:gd name="connsiteY2" fmla="*/ 5603 h 11805"/>
              <a:gd name="connsiteX3" fmla="*/ 3102 w 115052"/>
              <a:gd name="connsiteY3" fmla="*/ 3956 h 11805"/>
              <a:gd name="connsiteX4" fmla="*/ 40286 w 115052"/>
              <a:gd name="connsiteY4" fmla="*/ 1777 h 11805"/>
              <a:gd name="connsiteX5" fmla="*/ 78713 w 115052"/>
              <a:gd name="connsiteY5" fmla="*/ 773 h 11805"/>
              <a:gd name="connsiteX6" fmla="*/ 115052 w 115052"/>
              <a:gd name="connsiteY6" fmla="*/ 0 h 11805"/>
              <a:gd name="connsiteX0" fmla="*/ 7718 w 112406"/>
              <a:gd name="connsiteY0" fmla="*/ 11805 h 11805"/>
              <a:gd name="connsiteX1" fmla="*/ 8235 w 112406"/>
              <a:gd name="connsiteY1" fmla="*/ 9077 h 11805"/>
              <a:gd name="connsiteX2" fmla="*/ 371 w 112406"/>
              <a:gd name="connsiteY2" fmla="*/ 5603 h 11805"/>
              <a:gd name="connsiteX3" fmla="*/ 7401 w 112406"/>
              <a:gd name="connsiteY3" fmla="*/ 3053 h 11805"/>
              <a:gd name="connsiteX4" fmla="*/ 37640 w 112406"/>
              <a:gd name="connsiteY4" fmla="*/ 1777 h 11805"/>
              <a:gd name="connsiteX5" fmla="*/ 76067 w 112406"/>
              <a:gd name="connsiteY5" fmla="*/ 773 h 11805"/>
              <a:gd name="connsiteX6" fmla="*/ 112406 w 112406"/>
              <a:gd name="connsiteY6" fmla="*/ 0 h 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06" h="11805">
                <a:moveTo>
                  <a:pt x="7718" y="11805"/>
                </a:moveTo>
                <a:cubicBezTo>
                  <a:pt x="11559" y="10144"/>
                  <a:pt x="10108" y="10629"/>
                  <a:pt x="8235" y="9077"/>
                </a:cubicBezTo>
                <a:cubicBezTo>
                  <a:pt x="7010" y="8044"/>
                  <a:pt x="2328" y="6701"/>
                  <a:pt x="371" y="5603"/>
                </a:cubicBezTo>
                <a:cubicBezTo>
                  <a:pt x="-939" y="4673"/>
                  <a:pt x="1189" y="3691"/>
                  <a:pt x="7401" y="3053"/>
                </a:cubicBezTo>
                <a:cubicBezTo>
                  <a:pt x="13613" y="2415"/>
                  <a:pt x="26196" y="2157"/>
                  <a:pt x="37640" y="1777"/>
                </a:cubicBezTo>
                <a:lnTo>
                  <a:pt x="76067" y="773"/>
                </a:lnTo>
                <a:lnTo>
                  <a:pt x="112406" y="0"/>
                </a:lnTo>
              </a:path>
            </a:pathLst>
          </a:custGeom>
          <a:ln>
            <a:solidFill>
              <a:srgbClr val="ED7D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54" name="Straight Arrow Connector 53"/>
          <p:cNvCxnSpPr>
            <a:stCxn id="51" idx="6"/>
          </p:cNvCxnSpPr>
          <p:nvPr/>
        </p:nvCxnSpPr>
        <p:spPr>
          <a:xfrm flipV="1">
            <a:off x="7509215" y="3147631"/>
            <a:ext cx="80481" cy="71551"/>
          </a:xfrm>
          <a:prstGeom prst="straightConnector1">
            <a:avLst/>
          </a:prstGeom>
          <a:ln>
            <a:solidFill>
              <a:srgbClr val="ED7D3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Freeform 75"/>
          <p:cNvSpPr/>
          <p:nvPr/>
        </p:nvSpPr>
        <p:spPr>
          <a:xfrm rot="16200000">
            <a:off x="7566472" y="3739164"/>
            <a:ext cx="1372874" cy="189808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8"/>
              <a:gd name="connsiteY0" fmla="*/ 801186 h 801186"/>
              <a:gd name="connsiteX1" fmla="*/ 261104 w 781988"/>
              <a:gd name="connsiteY1" fmla="*/ 638889 h 801186"/>
              <a:gd name="connsiteX2" fmla="*/ 464305 w 781988"/>
              <a:gd name="connsiteY2" fmla="*/ 494955 h 801186"/>
              <a:gd name="connsiteX3" fmla="*/ 602509 w 781988"/>
              <a:gd name="connsiteY3" fmla="*/ 393446 h 801186"/>
              <a:gd name="connsiteX4" fmla="*/ 781988 w 781988"/>
              <a:gd name="connsiteY4" fmla="*/ 0 h 801186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18246 w 792480"/>
              <a:gd name="connsiteY3" fmla="*/ 276179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54965 w 792480"/>
              <a:gd name="connsiteY3" fmla="*/ 24873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33982 w 792480"/>
              <a:gd name="connsiteY3" fmla="*/ 28616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23159 w 792480"/>
              <a:gd name="connsiteY3" fmla="*/ 223787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81193 w 792480"/>
              <a:gd name="connsiteY3" fmla="*/ 2237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81193 w 792480"/>
              <a:gd name="connsiteY3" fmla="*/ 2237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54575 w 792480"/>
              <a:gd name="connsiteY4" fmla="*/ 151850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65066 w 792480"/>
              <a:gd name="connsiteY4" fmla="*/ 156842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60210 w 792480"/>
              <a:gd name="connsiteY3" fmla="*/ 19135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54963 w 792480"/>
              <a:gd name="connsiteY3" fmla="*/ 2337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34874 w 792480"/>
              <a:gd name="connsiteY1" fmla="*/ 534098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34874 w 792480"/>
              <a:gd name="connsiteY1" fmla="*/ 534098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58442 w 792480"/>
              <a:gd name="connsiteY4" fmla="*/ 56282 h 671443"/>
              <a:gd name="connsiteX5" fmla="*/ 792480 w 792480"/>
              <a:gd name="connsiteY5" fmla="*/ 0 h 671443"/>
              <a:gd name="connsiteX0" fmla="*/ 0 w 792479"/>
              <a:gd name="connsiteY0" fmla="*/ 733818 h 733818"/>
              <a:gd name="connsiteX1" fmla="*/ 234874 w 792479"/>
              <a:gd name="connsiteY1" fmla="*/ 596473 h 733818"/>
              <a:gd name="connsiteX2" fmla="*/ 459059 w 792479"/>
              <a:gd name="connsiteY2" fmla="*/ 460024 h 733818"/>
              <a:gd name="connsiteX3" fmla="*/ 649718 w 792479"/>
              <a:gd name="connsiteY3" fmla="*/ 283677 h 733818"/>
              <a:gd name="connsiteX4" fmla="*/ 758442 w 792479"/>
              <a:gd name="connsiteY4" fmla="*/ 118657 h 733818"/>
              <a:gd name="connsiteX5" fmla="*/ 792479 w 792479"/>
              <a:gd name="connsiteY5" fmla="*/ 0 h 733818"/>
              <a:gd name="connsiteX0" fmla="*/ 0 w 979526"/>
              <a:gd name="connsiteY0" fmla="*/ 580533 h 600180"/>
              <a:gd name="connsiteX1" fmla="*/ 421921 w 979526"/>
              <a:gd name="connsiteY1" fmla="*/ 596473 h 600180"/>
              <a:gd name="connsiteX2" fmla="*/ 646106 w 979526"/>
              <a:gd name="connsiteY2" fmla="*/ 460024 h 600180"/>
              <a:gd name="connsiteX3" fmla="*/ 836765 w 979526"/>
              <a:gd name="connsiteY3" fmla="*/ 283677 h 600180"/>
              <a:gd name="connsiteX4" fmla="*/ 945489 w 979526"/>
              <a:gd name="connsiteY4" fmla="*/ 118657 h 600180"/>
              <a:gd name="connsiteX5" fmla="*/ 979526 w 979526"/>
              <a:gd name="connsiteY5" fmla="*/ 0 h 600180"/>
              <a:gd name="connsiteX0" fmla="*/ 0 w 979526"/>
              <a:gd name="connsiteY0" fmla="*/ 580533 h 616274"/>
              <a:gd name="connsiteX1" fmla="*/ 421921 w 979526"/>
              <a:gd name="connsiteY1" fmla="*/ 596473 h 616274"/>
              <a:gd name="connsiteX2" fmla="*/ 646106 w 979526"/>
              <a:gd name="connsiteY2" fmla="*/ 460024 h 616274"/>
              <a:gd name="connsiteX3" fmla="*/ 836765 w 979526"/>
              <a:gd name="connsiteY3" fmla="*/ 283677 h 616274"/>
              <a:gd name="connsiteX4" fmla="*/ 945489 w 979526"/>
              <a:gd name="connsiteY4" fmla="*/ 118657 h 616274"/>
              <a:gd name="connsiteX5" fmla="*/ 979526 w 979526"/>
              <a:gd name="connsiteY5" fmla="*/ 0 h 616274"/>
              <a:gd name="connsiteX0" fmla="*/ 0 w 945489"/>
              <a:gd name="connsiteY0" fmla="*/ 461876 h 497617"/>
              <a:gd name="connsiteX1" fmla="*/ 421921 w 945489"/>
              <a:gd name="connsiteY1" fmla="*/ 477816 h 497617"/>
              <a:gd name="connsiteX2" fmla="*/ 646106 w 945489"/>
              <a:gd name="connsiteY2" fmla="*/ 341367 h 497617"/>
              <a:gd name="connsiteX3" fmla="*/ 836765 w 945489"/>
              <a:gd name="connsiteY3" fmla="*/ 165020 h 497617"/>
              <a:gd name="connsiteX4" fmla="*/ 945489 w 945489"/>
              <a:gd name="connsiteY4" fmla="*/ 0 h 497617"/>
              <a:gd name="connsiteX0" fmla="*/ 0 w 945489"/>
              <a:gd name="connsiteY0" fmla="*/ 461876 h 590137"/>
              <a:gd name="connsiteX1" fmla="*/ 401138 w 945489"/>
              <a:gd name="connsiteY1" fmla="*/ 587308 h 590137"/>
              <a:gd name="connsiteX2" fmla="*/ 646106 w 945489"/>
              <a:gd name="connsiteY2" fmla="*/ 341367 h 590137"/>
              <a:gd name="connsiteX3" fmla="*/ 836765 w 945489"/>
              <a:gd name="connsiteY3" fmla="*/ 165020 h 590137"/>
              <a:gd name="connsiteX4" fmla="*/ 945489 w 945489"/>
              <a:gd name="connsiteY4" fmla="*/ 0 h 590137"/>
              <a:gd name="connsiteX0" fmla="*/ 0 w 945489"/>
              <a:gd name="connsiteY0" fmla="*/ 461876 h 628044"/>
              <a:gd name="connsiteX1" fmla="*/ 401138 w 945489"/>
              <a:gd name="connsiteY1" fmla="*/ 587308 h 628044"/>
              <a:gd name="connsiteX2" fmla="*/ 701526 w 945489"/>
              <a:gd name="connsiteY2" fmla="*/ 593194 h 628044"/>
              <a:gd name="connsiteX3" fmla="*/ 836765 w 945489"/>
              <a:gd name="connsiteY3" fmla="*/ 165020 h 628044"/>
              <a:gd name="connsiteX4" fmla="*/ 945489 w 945489"/>
              <a:gd name="connsiteY4" fmla="*/ 0 h 628044"/>
              <a:gd name="connsiteX0" fmla="*/ 0 w 945489"/>
              <a:gd name="connsiteY0" fmla="*/ 461876 h 602269"/>
              <a:gd name="connsiteX1" fmla="*/ 401138 w 945489"/>
              <a:gd name="connsiteY1" fmla="*/ 587308 h 602269"/>
              <a:gd name="connsiteX2" fmla="*/ 701526 w 945489"/>
              <a:gd name="connsiteY2" fmla="*/ 593194 h 602269"/>
              <a:gd name="connsiteX3" fmla="*/ 864476 w 945489"/>
              <a:gd name="connsiteY3" fmla="*/ 526338 h 602269"/>
              <a:gd name="connsiteX4" fmla="*/ 945489 w 945489"/>
              <a:gd name="connsiteY4" fmla="*/ 0 h 602269"/>
              <a:gd name="connsiteX0" fmla="*/ 0 w 980126"/>
              <a:gd name="connsiteY0" fmla="*/ 56762 h 197155"/>
              <a:gd name="connsiteX1" fmla="*/ 401138 w 980126"/>
              <a:gd name="connsiteY1" fmla="*/ 182194 h 197155"/>
              <a:gd name="connsiteX2" fmla="*/ 701526 w 980126"/>
              <a:gd name="connsiteY2" fmla="*/ 188080 h 197155"/>
              <a:gd name="connsiteX3" fmla="*/ 864476 w 980126"/>
              <a:gd name="connsiteY3" fmla="*/ 121224 h 197155"/>
              <a:gd name="connsiteX4" fmla="*/ 980126 w 980126"/>
              <a:gd name="connsiteY4" fmla="*/ 0 h 197155"/>
              <a:gd name="connsiteX0" fmla="*/ 0 w 1063258"/>
              <a:gd name="connsiteY0" fmla="*/ 0 h 327681"/>
              <a:gd name="connsiteX1" fmla="*/ 484270 w 1063258"/>
              <a:gd name="connsiteY1" fmla="*/ 300614 h 327681"/>
              <a:gd name="connsiteX2" fmla="*/ 784658 w 1063258"/>
              <a:gd name="connsiteY2" fmla="*/ 306500 h 327681"/>
              <a:gd name="connsiteX3" fmla="*/ 947608 w 1063258"/>
              <a:gd name="connsiteY3" fmla="*/ 239644 h 327681"/>
              <a:gd name="connsiteX4" fmla="*/ 1063258 w 1063258"/>
              <a:gd name="connsiteY4" fmla="*/ 118420 h 327681"/>
              <a:gd name="connsiteX0" fmla="*/ 0 w 1063258"/>
              <a:gd name="connsiteY0" fmla="*/ 0 h 327680"/>
              <a:gd name="connsiteX1" fmla="*/ 484270 w 1063258"/>
              <a:gd name="connsiteY1" fmla="*/ 300614 h 327680"/>
              <a:gd name="connsiteX2" fmla="*/ 784658 w 1063258"/>
              <a:gd name="connsiteY2" fmla="*/ 306500 h 327680"/>
              <a:gd name="connsiteX3" fmla="*/ 947608 w 1063258"/>
              <a:gd name="connsiteY3" fmla="*/ 239644 h 327680"/>
              <a:gd name="connsiteX4" fmla="*/ 1063258 w 1063258"/>
              <a:gd name="connsiteY4" fmla="*/ 118420 h 327680"/>
              <a:gd name="connsiteX0" fmla="*/ 0 w 1063258"/>
              <a:gd name="connsiteY0" fmla="*/ 0 h 334191"/>
              <a:gd name="connsiteX1" fmla="*/ 484270 w 1063258"/>
              <a:gd name="connsiteY1" fmla="*/ 300614 h 334191"/>
              <a:gd name="connsiteX2" fmla="*/ 784658 w 1063258"/>
              <a:gd name="connsiteY2" fmla="*/ 306500 h 334191"/>
              <a:gd name="connsiteX3" fmla="*/ 1063258 w 1063258"/>
              <a:gd name="connsiteY3" fmla="*/ 118420 h 334191"/>
              <a:gd name="connsiteX0" fmla="*/ 0 w 1063258"/>
              <a:gd name="connsiteY0" fmla="*/ 0 h 384325"/>
              <a:gd name="connsiteX1" fmla="*/ 435776 w 1063258"/>
              <a:gd name="connsiteY1" fmla="*/ 366310 h 384325"/>
              <a:gd name="connsiteX2" fmla="*/ 784658 w 1063258"/>
              <a:gd name="connsiteY2" fmla="*/ 306500 h 384325"/>
              <a:gd name="connsiteX3" fmla="*/ 1063258 w 1063258"/>
              <a:gd name="connsiteY3" fmla="*/ 118420 h 384325"/>
              <a:gd name="connsiteX0" fmla="*/ 0 w 1063258"/>
              <a:gd name="connsiteY0" fmla="*/ 0 h 421185"/>
              <a:gd name="connsiteX1" fmla="*/ 435776 w 1063258"/>
              <a:gd name="connsiteY1" fmla="*/ 366310 h 421185"/>
              <a:gd name="connsiteX2" fmla="*/ 853935 w 1063258"/>
              <a:gd name="connsiteY2" fmla="*/ 394095 h 421185"/>
              <a:gd name="connsiteX3" fmla="*/ 1063258 w 1063258"/>
              <a:gd name="connsiteY3" fmla="*/ 118420 h 421185"/>
              <a:gd name="connsiteX0" fmla="*/ 0 w 1146389"/>
              <a:gd name="connsiteY0" fmla="*/ 0 h 418135"/>
              <a:gd name="connsiteX1" fmla="*/ 435776 w 1146389"/>
              <a:gd name="connsiteY1" fmla="*/ 366310 h 418135"/>
              <a:gd name="connsiteX2" fmla="*/ 853935 w 1146389"/>
              <a:gd name="connsiteY2" fmla="*/ 394095 h 418135"/>
              <a:gd name="connsiteX3" fmla="*/ 1146389 w 1146389"/>
              <a:gd name="connsiteY3" fmla="*/ 162217 h 418135"/>
              <a:gd name="connsiteX0" fmla="*/ 0 w 1146389"/>
              <a:gd name="connsiteY0" fmla="*/ 0 h 418135"/>
              <a:gd name="connsiteX1" fmla="*/ 435776 w 1146389"/>
              <a:gd name="connsiteY1" fmla="*/ 366310 h 418135"/>
              <a:gd name="connsiteX2" fmla="*/ 853935 w 1146389"/>
              <a:gd name="connsiteY2" fmla="*/ 394095 h 418135"/>
              <a:gd name="connsiteX3" fmla="*/ 1146389 w 1146389"/>
              <a:gd name="connsiteY3" fmla="*/ 162217 h 418135"/>
              <a:gd name="connsiteX0" fmla="*/ 0 w 1146389"/>
              <a:gd name="connsiteY0" fmla="*/ 0 h 720394"/>
              <a:gd name="connsiteX1" fmla="*/ 435776 w 1146389"/>
              <a:gd name="connsiteY1" fmla="*/ 650980 h 720394"/>
              <a:gd name="connsiteX2" fmla="*/ 853935 w 1146389"/>
              <a:gd name="connsiteY2" fmla="*/ 678765 h 720394"/>
              <a:gd name="connsiteX3" fmla="*/ 1146389 w 1146389"/>
              <a:gd name="connsiteY3" fmla="*/ 446887 h 720394"/>
              <a:gd name="connsiteX0" fmla="*/ 0 w 1146389"/>
              <a:gd name="connsiteY0" fmla="*/ 0 h 732545"/>
              <a:gd name="connsiteX1" fmla="*/ 435776 w 1146389"/>
              <a:gd name="connsiteY1" fmla="*/ 650980 h 732545"/>
              <a:gd name="connsiteX2" fmla="*/ 888573 w 1146389"/>
              <a:gd name="connsiteY2" fmla="*/ 700666 h 732545"/>
              <a:gd name="connsiteX3" fmla="*/ 1146389 w 1146389"/>
              <a:gd name="connsiteY3" fmla="*/ 446887 h 732545"/>
              <a:gd name="connsiteX0" fmla="*/ 0 w 1118678"/>
              <a:gd name="connsiteY0" fmla="*/ 0 h 724179"/>
              <a:gd name="connsiteX1" fmla="*/ 435776 w 1118678"/>
              <a:gd name="connsiteY1" fmla="*/ 650980 h 724179"/>
              <a:gd name="connsiteX2" fmla="*/ 888573 w 1118678"/>
              <a:gd name="connsiteY2" fmla="*/ 700666 h 724179"/>
              <a:gd name="connsiteX3" fmla="*/ 1118678 w 1118678"/>
              <a:gd name="connsiteY3" fmla="*/ 578276 h 724179"/>
              <a:gd name="connsiteX0" fmla="*/ 0 w 1118678"/>
              <a:gd name="connsiteY0" fmla="*/ 0 h 762033"/>
              <a:gd name="connsiteX1" fmla="*/ 435776 w 1118678"/>
              <a:gd name="connsiteY1" fmla="*/ 650980 h 762033"/>
              <a:gd name="connsiteX2" fmla="*/ 874717 w 1118678"/>
              <a:gd name="connsiteY2" fmla="*/ 755414 h 762033"/>
              <a:gd name="connsiteX3" fmla="*/ 1118678 w 1118678"/>
              <a:gd name="connsiteY3" fmla="*/ 578276 h 762033"/>
              <a:gd name="connsiteX0" fmla="*/ 0 w 1118678"/>
              <a:gd name="connsiteY0" fmla="*/ 0 h 765788"/>
              <a:gd name="connsiteX1" fmla="*/ 421920 w 1118678"/>
              <a:gd name="connsiteY1" fmla="*/ 311566 h 765788"/>
              <a:gd name="connsiteX2" fmla="*/ 874717 w 1118678"/>
              <a:gd name="connsiteY2" fmla="*/ 755414 h 765788"/>
              <a:gd name="connsiteX3" fmla="*/ 1118678 w 1118678"/>
              <a:gd name="connsiteY3" fmla="*/ 578276 h 765788"/>
              <a:gd name="connsiteX0" fmla="*/ 0 w 1118678"/>
              <a:gd name="connsiteY0" fmla="*/ 0 h 618301"/>
              <a:gd name="connsiteX1" fmla="*/ 421920 w 1118678"/>
              <a:gd name="connsiteY1" fmla="*/ 311566 h 618301"/>
              <a:gd name="connsiteX2" fmla="*/ 819296 w 1118678"/>
              <a:gd name="connsiteY2" fmla="*/ 481694 h 618301"/>
              <a:gd name="connsiteX3" fmla="*/ 1118678 w 1118678"/>
              <a:gd name="connsiteY3" fmla="*/ 578276 h 618301"/>
              <a:gd name="connsiteX0" fmla="*/ 0 w 819296"/>
              <a:gd name="connsiteY0" fmla="*/ 0 h 481694"/>
              <a:gd name="connsiteX1" fmla="*/ 421920 w 819296"/>
              <a:gd name="connsiteY1" fmla="*/ 311566 h 481694"/>
              <a:gd name="connsiteX2" fmla="*/ 819296 w 819296"/>
              <a:gd name="connsiteY2" fmla="*/ 481694 h 481694"/>
              <a:gd name="connsiteX0" fmla="*/ 0 w 1054836"/>
              <a:gd name="connsiteY0" fmla="*/ 0 h 326432"/>
              <a:gd name="connsiteX1" fmla="*/ 421920 w 1054836"/>
              <a:gd name="connsiteY1" fmla="*/ 311566 h 326432"/>
              <a:gd name="connsiteX2" fmla="*/ 1054836 w 1054836"/>
              <a:gd name="connsiteY2" fmla="*/ 306512 h 326432"/>
              <a:gd name="connsiteX0" fmla="*/ 0 w 1054836"/>
              <a:gd name="connsiteY0" fmla="*/ 0 h 341175"/>
              <a:gd name="connsiteX1" fmla="*/ 421920 w 1054836"/>
              <a:gd name="connsiteY1" fmla="*/ 311566 h 341175"/>
              <a:gd name="connsiteX2" fmla="*/ 1054836 w 1054836"/>
              <a:gd name="connsiteY2" fmla="*/ 306512 h 341175"/>
              <a:gd name="connsiteX0" fmla="*/ 0 w 1061763"/>
              <a:gd name="connsiteY0" fmla="*/ 0 h 224102"/>
              <a:gd name="connsiteX1" fmla="*/ 428847 w 1061763"/>
              <a:gd name="connsiteY1" fmla="*/ 202077 h 224102"/>
              <a:gd name="connsiteX2" fmla="*/ 1061763 w 1061763"/>
              <a:gd name="connsiteY2" fmla="*/ 197023 h 224102"/>
              <a:gd name="connsiteX0" fmla="*/ 0 w 1061763"/>
              <a:gd name="connsiteY0" fmla="*/ 0 h 238764"/>
              <a:gd name="connsiteX1" fmla="*/ 546618 w 1061763"/>
              <a:gd name="connsiteY1" fmla="*/ 223976 h 238764"/>
              <a:gd name="connsiteX2" fmla="*/ 1061763 w 1061763"/>
              <a:gd name="connsiteY2" fmla="*/ 197023 h 238764"/>
              <a:gd name="connsiteX0" fmla="*/ 0 w 1061763"/>
              <a:gd name="connsiteY0" fmla="*/ 0 h 224288"/>
              <a:gd name="connsiteX1" fmla="*/ 546618 w 1061763"/>
              <a:gd name="connsiteY1" fmla="*/ 223976 h 224288"/>
              <a:gd name="connsiteX2" fmla="*/ 1061763 w 1061763"/>
              <a:gd name="connsiteY2" fmla="*/ 197023 h 224288"/>
              <a:gd name="connsiteX0" fmla="*/ 0 w 1040980"/>
              <a:gd name="connsiteY0" fmla="*/ 0 h 224595"/>
              <a:gd name="connsiteX1" fmla="*/ 546618 w 1040980"/>
              <a:gd name="connsiteY1" fmla="*/ 223976 h 224595"/>
              <a:gd name="connsiteX2" fmla="*/ 1040980 w 1040980"/>
              <a:gd name="connsiteY2" fmla="*/ 65639 h 224595"/>
              <a:gd name="connsiteX0" fmla="*/ 0 w 1040980"/>
              <a:gd name="connsiteY0" fmla="*/ 0 h 227445"/>
              <a:gd name="connsiteX1" fmla="*/ 546618 w 1040980"/>
              <a:gd name="connsiteY1" fmla="*/ 223976 h 227445"/>
              <a:gd name="connsiteX2" fmla="*/ 1040980 w 1040980"/>
              <a:gd name="connsiteY2" fmla="*/ 65639 h 227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0980" h="227445">
                <a:moveTo>
                  <a:pt x="0" y="0"/>
                </a:moveTo>
                <a:cubicBezTo>
                  <a:pt x="168983" y="141550"/>
                  <a:pt x="373121" y="213036"/>
                  <a:pt x="546618" y="223976"/>
                </a:cubicBezTo>
                <a:cubicBezTo>
                  <a:pt x="720115" y="234916"/>
                  <a:pt x="876361" y="229219"/>
                  <a:pt x="1040980" y="65639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77" name="Straight Arrow Connector 76"/>
          <p:cNvCxnSpPr>
            <a:stCxn id="76" idx="0"/>
          </p:cNvCxnSpPr>
          <p:nvPr/>
        </p:nvCxnSpPr>
        <p:spPr>
          <a:xfrm flipH="1">
            <a:off x="8043597" y="4520505"/>
            <a:ext cx="114408" cy="142703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 rot="5400000" flipV="1">
            <a:off x="1788329" y="2580605"/>
            <a:ext cx="793686" cy="986796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3389" y="332385"/>
                  <a:pt x="464305" y="287867"/>
                </a:cubicBezTo>
                <a:cubicBezTo>
                  <a:pt x="525221" y="243349"/>
                  <a:pt x="570155" y="212669"/>
                  <a:pt x="626599" y="164691"/>
                </a:cubicBezTo>
                <a:cubicBezTo>
                  <a:pt x="683044" y="116713"/>
                  <a:pt x="772267" y="26493"/>
                  <a:pt x="802972" y="0"/>
                </a:cubicBezTo>
              </a:path>
            </a:pathLst>
          </a:custGeom>
          <a:ln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660572" y="2639215"/>
            <a:ext cx="35996" cy="44046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 rot="16200000">
            <a:off x="1690531" y="4222055"/>
            <a:ext cx="792837" cy="1008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7404" y="328774"/>
                  <a:pt x="464305" y="287867"/>
                </a:cubicBezTo>
                <a:cubicBezTo>
                  <a:pt x="521206" y="246960"/>
                  <a:pt x="511411" y="258902"/>
                  <a:pt x="602509" y="186358"/>
                </a:cubicBezTo>
                <a:cubicBezTo>
                  <a:pt x="744636" y="73178"/>
                  <a:pt x="757111" y="42333"/>
                  <a:pt x="802972" y="0"/>
                </a:cubicBezTo>
              </a:path>
            </a:pathLst>
          </a:custGeom>
          <a:ln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25" name="Straight Arrow Connector 24"/>
          <p:cNvCxnSpPr>
            <a:stCxn id="24" idx="0"/>
          </p:cNvCxnSpPr>
          <p:nvPr/>
        </p:nvCxnSpPr>
        <p:spPr>
          <a:xfrm>
            <a:off x="2590949" y="5122473"/>
            <a:ext cx="62221" cy="44042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Freeform 36"/>
          <p:cNvSpPr/>
          <p:nvPr/>
        </p:nvSpPr>
        <p:spPr>
          <a:xfrm rot="16200000" flipH="1" flipV="1">
            <a:off x="3759981" y="2741920"/>
            <a:ext cx="953705" cy="986796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3389" y="332385"/>
                  <a:pt x="464305" y="287867"/>
                </a:cubicBezTo>
                <a:cubicBezTo>
                  <a:pt x="525221" y="243349"/>
                  <a:pt x="570155" y="212669"/>
                  <a:pt x="626599" y="164691"/>
                </a:cubicBezTo>
                <a:cubicBezTo>
                  <a:pt x="683044" y="116713"/>
                  <a:pt x="772267" y="26493"/>
                  <a:pt x="802972" y="0"/>
                </a:cubicBezTo>
              </a:path>
            </a:pathLst>
          </a:cu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sp>
        <p:nvSpPr>
          <p:cNvPr id="39" name="Freeform 38"/>
          <p:cNvSpPr/>
          <p:nvPr/>
        </p:nvSpPr>
        <p:spPr>
          <a:xfrm rot="5400000" flipH="1">
            <a:off x="3744293" y="4142179"/>
            <a:ext cx="897244" cy="1008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7404" y="328774"/>
                  <a:pt x="464305" y="287867"/>
                </a:cubicBezTo>
                <a:cubicBezTo>
                  <a:pt x="521206" y="246960"/>
                  <a:pt x="511411" y="258902"/>
                  <a:pt x="602509" y="186358"/>
                </a:cubicBezTo>
                <a:cubicBezTo>
                  <a:pt x="744636" y="73178"/>
                  <a:pt x="757111" y="42333"/>
                  <a:pt x="802972" y="0"/>
                </a:cubicBezTo>
              </a:path>
            </a:pathLst>
          </a:cu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40" name="Straight Arrow Connector 39"/>
          <p:cNvCxnSpPr>
            <a:stCxn id="37" idx="4"/>
          </p:cNvCxnSpPr>
          <p:nvPr/>
        </p:nvCxnSpPr>
        <p:spPr>
          <a:xfrm>
            <a:off x="4730232" y="3712171"/>
            <a:ext cx="80685" cy="69923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9" idx="4"/>
          </p:cNvCxnSpPr>
          <p:nvPr/>
        </p:nvCxnSpPr>
        <p:spPr>
          <a:xfrm flipV="1">
            <a:off x="4696915" y="4155130"/>
            <a:ext cx="114002" cy="4242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Freeform 78"/>
          <p:cNvSpPr/>
          <p:nvPr/>
        </p:nvSpPr>
        <p:spPr>
          <a:xfrm>
            <a:off x="5166362" y="4120244"/>
            <a:ext cx="200610" cy="469823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2"/>
              <a:gd name="connsiteY0" fmla="*/ 0 h 774699"/>
              <a:gd name="connsiteX1" fmla="*/ 149512 w 282862"/>
              <a:gd name="connsiteY1" fmla="*/ 114300 h 774699"/>
              <a:gd name="connsiteX2" fmla="*/ 38387 w 282862"/>
              <a:gd name="connsiteY2" fmla="*/ 292100 h 774699"/>
              <a:gd name="connsiteX3" fmla="*/ 287 w 282862"/>
              <a:gd name="connsiteY3" fmla="*/ 542925 h 774699"/>
              <a:gd name="connsiteX4" fmla="*/ 54262 w 282862"/>
              <a:gd name="connsiteY4" fmla="*/ 682625 h 774699"/>
              <a:gd name="connsiteX5" fmla="*/ 159037 w 282862"/>
              <a:gd name="connsiteY5" fmla="*/ 774700 h 77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62" h="774699">
                <a:moveTo>
                  <a:pt x="282863" y="0"/>
                </a:moveTo>
                <a:cubicBezTo>
                  <a:pt x="219363" y="45508"/>
                  <a:pt x="190258" y="65617"/>
                  <a:pt x="149512" y="114300"/>
                </a:cubicBezTo>
                <a:cubicBezTo>
                  <a:pt x="108766" y="162983"/>
                  <a:pt x="63258" y="220663"/>
                  <a:pt x="38387" y="292100"/>
                </a:cubicBezTo>
                <a:cubicBezTo>
                  <a:pt x="13516" y="363538"/>
                  <a:pt x="-2359" y="477838"/>
                  <a:pt x="287" y="542925"/>
                </a:cubicBezTo>
                <a:cubicBezTo>
                  <a:pt x="2933" y="608012"/>
                  <a:pt x="27804" y="643996"/>
                  <a:pt x="54262" y="682625"/>
                </a:cubicBezTo>
                <a:cubicBezTo>
                  <a:pt x="80720" y="721254"/>
                  <a:pt x="115116" y="750358"/>
                  <a:pt x="159037" y="77470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/>
          <p:nvPr/>
        </p:nvCxnSpPr>
        <p:spPr>
          <a:xfrm flipH="1" flipV="1">
            <a:off x="5974972" y="3247175"/>
            <a:ext cx="89636" cy="51537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79" idx="0"/>
          </p:cNvCxnSpPr>
          <p:nvPr/>
        </p:nvCxnSpPr>
        <p:spPr>
          <a:xfrm flipV="1">
            <a:off x="5366973" y="4092707"/>
            <a:ext cx="70130" cy="27537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Freeform 85"/>
          <p:cNvSpPr/>
          <p:nvPr/>
        </p:nvSpPr>
        <p:spPr>
          <a:xfrm flipV="1">
            <a:off x="5183139" y="3288980"/>
            <a:ext cx="201880" cy="479256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5623 w 285623"/>
              <a:gd name="connsiteY0" fmla="*/ 0 h 879217"/>
              <a:gd name="connsiteX1" fmla="*/ 152272 w 285623"/>
              <a:gd name="connsiteY1" fmla="*/ 114300 h 879217"/>
              <a:gd name="connsiteX2" fmla="*/ 41147 w 285623"/>
              <a:gd name="connsiteY2" fmla="*/ 292100 h 879217"/>
              <a:gd name="connsiteX3" fmla="*/ 3047 w 285623"/>
              <a:gd name="connsiteY3" fmla="*/ 542925 h 879217"/>
              <a:gd name="connsiteX4" fmla="*/ 112603 w 285623"/>
              <a:gd name="connsiteY4" fmla="*/ 771798 h 879217"/>
              <a:gd name="connsiteX5" fmla="*/ 263397 w 285623"/>
              <a:gd name="connsiteY5" fmla="*/ 879217 h 879217"/>
              <a:gd name="connsiteX0" fmla="*/ 285624 w 285624"/>
              <a:gd name="connsiteY0" fmla="*/ 0 h 771798"/>
              <a:gd name="connsiteX1" fmla="*/ 152273 w 285624"/>
              <a:gd name="connsiteY1" fmla="*/ 114300 h 771798"/>
              <a:gd name="connsiteX2" fmla="*/ 41148 w 285624"/>
              <a:gd name="connsiteY2" fmla="*/ 292100 h 771798"/>
              <a:gd name="connsiteX3" fmla="*/ 3048 w 285624"/>
              <a:gd name="connsiteY3" fmla="*/ 542925 h 771798"/>
              <a:gd name="connsiteX4" fmla="*/ 112604 w 285624"/>
              <a:gd name="connsiteY4" fmla="*/ 771798 h 771798"/>
              <a:gd name="connsiteX0" fmla="*/ 290350 w 290350"/>
              <a:gd name="connsiteY0" fmla="*/ 0 h 838454"/>
              <a:gd name="connsiteX1" fmla="*/ 156999 w 290350"/>
              <a:gd name="connsiteY1" fmla="*/ 114300 h 838454"/>
              <a:gd name="connsiteX2" fmla="*/ 45874 w 290350"/>
              <a:gd name="connsiteY2" fmla="*/ 292100 h 838454"/>
              <a:gd name="connsiteX3" fmla="*/ 7774 w 290350"/>
              <a:gd name="connsiteY3" fmla="*/ 542925 h 838454"/>
              <a:gd name="connsiteX4" fmla="*/ 190392 w 290350"/>
              <a:gd name="connsiteY4" fmla="*/ 838454 h 838454"/>
              <a:gd name="connsiteX0" fmla="*/ 290350 w 290350"/>
              <a:gd name="connsiteY0" fmla="*/ 0 h 838454"/>
              <a:gd name="connsiteX1" fmla="*/ 156999 w 290350"/>
              <a:gd name="connsiteY1" fmla="*/ 114300 h 838454"/>
              <a:gd name="connsiteX2" fmla="*/ 45874 w 290350"/>
              <a:gd name="connsiteY2" fmla="*/ 292100 h 838454"/>
              <a:gd name="connsiteX3" fmla="*/ 7774 w 290350"/>
              <a:gd name="connsiteY3" fmla="*/ 542925 h 838454"/>
              <a:gd name="connsiteX4" fmla="*/ 190392 w 290350"/>
              <a:gd name="connsiteY4" fmla="*/ 838454 h 8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350" h="838454">
                <a:moveTo>
                  <a:pt x="290350" y="0"/>
                </a:moveTo>
                <a:cubicBezTo>
                  <a:pt x="226850" y="45508"/>
                  <a:pt x="197745" y="65617"/>
                  <a:pt x="156999" y="114300"/>
                </a:cubicBezTo>
                <a:cubicBezTo>
                  <a:pt x="116253" y="162983"/>
                  <a:pt x="70745" y="220663"/>
                  <a:pt x="45874" y="292100"/>
                </a:cubicBezTo>
                <a:cubicBezTo>
                  <a:pt x="21003" y="363538"/>
                  <a:pt x="-16312" y="451866"/>
                  <a:pt x="7774" y="542925"/>
                </a:cubicBezTo>
                <a:cubicBezTo>
                  <a:pt x="31860" y="633984"/>
                  <a:pt x="98031" y="737848"/>
                  <a:pt x="190392" y="838454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Arrow Connector 92"/>
          <p:cNvCxnSpPr>
            <a:stCxn id="86" idx="0"/>
          </p:cNvCxnSpPr>
          <p:nvPr/>
        </p:nvCxnSpPr>
        <p:spPr>
          <a:xfrm>
            <a:off x="5385019" y="3768236"/>
            <a:ext cx="52083" cy="35572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Freeform 95"/>
          <p:cNvSpPr/>
          <p:nvPr/>
        </p:nvSpPr>
        <p:spPr>
          <a:xfrm flipH="1" flipV="1">
            <a:off x="6015327" y="4057191"/>
            <a:ext cx="197207" cy="544890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64391 h 879217"/>
              <a:gd name="connsiteX5" fmla="*/ 261404 w 283630"/>
              <a:gd name="connsiteY5" fmla="*/ 879217 h 879217"/>
              <a:gd name="connsiteX0" fmla="*/ 283630 w 283630"/>
              <a:gd name="connsiteY0" fmla="*/ 0 h 953280"/>
              <a:gd name="connsiteX1" fmla="*/ 150279 w 283630"/>
              <a:gd name="connsiteY1" fmla="*/ 114300 h 953280"/>
              <a:gd name="connsiteX2" fmla="*/ 39154 w 283630"/>
              <a:gd name="connsiteY2" fmla="*/ 292100 h 953280"/>
              <a:gd name="connsiteX3" fmla="*/ 1054 w 283630"/>
              <a:gd name="connsiteY3" fmla="*/ 542925 h 953280"/>
              <a:gd name="connsiteX4" fmla="*/ 74079 w 283630"/>
              <a:gd name="connsiteY4" fmla="*/ 764391 h 953280"/>
              <a:gd name="connsiteX5" fmla="*/ 255314 w 283630"/>
              <a:gd name="connsiteY5" fmla="*/ 953280 h 95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630" h="953280">
                <a:moveTo>
                  <a:pt x="283630" y="0"/>
                </a:moveTo>
                <a:cubicBezTo>
                  <a:pt x="220130" y="45508"/>
                  <a:pt x="191025" y="65617"/>
                  <a:pt x="150279" y="114300"/>
                </a:cubicBezTo>
                <a:cubicBezTo>
                  <a:pt x="109533" y="162983"/>
                  <a:pt x="64025" y="220663"/>
                  <a:pt x="39154" y="292100"/>
                </a:cubicBezTo>
                <a:cubicBezTo>
                  <a:pt x="14283" y="363538"/>
                  <a:pt x="-4767" y="464210"/>
                  <a:pt x="1054" y="542925"/>
                </a:cubicBezTo>
                <a:cubicBezTo>
                  <a:pt x="6875" y="621640"/>
                  <a:pt x="31702" y="695999"/>
                  <a:pt x="74079" y="764391"/>
                </a:cubicBezTo>
                <a:cubicBezTo>
                  <a:pt x="116456" y="832783"/>
                  <a:pt x="211393" y="928938"/>
                  <a:pt x="255314" y="953280"/>
                </a:cubicBezTo>
              </a:path>
            </a:pathLst>
          </a:custGeom>
          <a:ln>
            <a:solidFill>
              <a:srgbClr val="F7900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7" name="Straight Arrow Connector 96"/>
          <p:cNvCxnSpPr>
            <a:stCxn id="96" idx="0"/>
          </p:cNvCxnSpPr>
          <p:nvPr/>
        </p:nvCxnSpPr>
        <p:spPr>
          <a:xfrm flipH="1">
            <a:off x="5974389" y="4602081"/>
            <a:ext cx="40938" cy="27539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Freeform 102"/>
          <p:cNvSpPr/>
          <p:nvPr/>
        </p:nvSpPr>
        <p:spPr>
          <a:xfrm flipH="1">
            <a:off x="6058895" y="3298712"/>
            <a:ext cx="180000" cy="504000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91845"/>
              <a:gd name="connsiteY0" fmla="*/ 0 h 1027339"/>
              <a:gd name="connsiteX1" fmla="*/ 150279 w 291845"/>
              <a:gd name="connsiteY1" fmla="*/ 114300 h 1027339"/>
              <a:gd name="connsiteX2" fmla="*/ 39154 w 291845"/>
              <a:gd name="connsiteY2" fmla="*/ 292100 h 1027339"/>
              <a:gd name="connsiteX3" fmla="*/ 1054 w 291845"/>
              <a:gd name="connsiteY3" fmla="*/ 542925 h 1027339"/>
              <a:gd name="connsiteX4" fmla="*/ 74079 w 291845"/>
              <a:gd name="connsiteY4" fmla="*/ 719953 h 1027339"/>
              <a:gd name="connsiteX5" fmla="*/ 291845 w 291845"/>
              <a:gd name="connsiteY5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90932 w 290932"/>
              <a:gd name="connsiteY5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12301 w 290932"/>
              <a:gd name="connsiteY5" fmla="*/ 949574 h 1027339"/>
              <a:gd name="connsiteX6" fmla="*/ 290932 w 290932"/>
              <a:gd name="connsiteY6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90932 w 290932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1569" h="1027339">
                <a:moveTo>
                  <a:pt x="283354" y="0"/>
                </a:moveTo>
                <a:cubicBezTo>
                  <a:pt x="219854" y="45508"/>
                  <a:pt x="190749" y="65617"/>
                  <a:pt x="150003" y="114300"/>
                </a:cubicBezTo>
                <a:cubicBezTo>
                  <a:pt x="109257" y="162983"/>
                  <a:pt x="63749" y="220663"/>
                  <a:pt x="38878" y="292100"/>
                </a:cubicBezTo>
                <a:cubicBezTo>
                  <a:pt x="14007" y="363538"/>
                  <a:pt x="-4028" y="455570"/>
                  <a:pt x="778" y="542925"/>
                </a:cubicBezTo>
                <a:cubicBezTo>
                  <a:pt x="5584" y="630280"/>
                  <a:pt x="7072" y="705873"/>
                  <a:pt x="67713" y="816233"/>
                </a:cubicBezTo>
                <a:cubicBezTo>
                  <a:pt x="128354" y="926593"/>
                  <a:pt x="241127" y="975644"/>
                  <a:pt x="291569" y="1027339"/>
                </a:cubicBezTo>
              </a:path>
            </a:pathLst>
          </a:custGeom>
          <a:ln>
            <a:solidFill>
              <a:srgbClr val="F7900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656199" y="4490643"/>
            <a:ext cx="820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cs typeface="Arial Black"/>
              </a:rPr>
              <a:t>design</a:t>
            </a:r>
            <a:endParaRPr lang="en-US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315607" y="1580401"/>
            <a:ext cx="7807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cs typeface="Arial Black"/>
              </a:rPr>
              <a:t>kodim</a:t>
            </a:r>
            <a:endParaRPr lang="en-US" sz="1600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863419" y="276321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283B49"/>
                </a:solidFill>
                <a:cs typeface="Arial Black"/>
              </a:rPr>
              <a:t>face</a:t>
            </a:r>
            <a:endParaRPr lang="en-US" sz="1600" dirty="0">
              <a:solidFill>
                <a:srgbClr val="283B49"/>
              </a:solidFill>
              <a:cs typeface="Arial Black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818535" y="4443343"/>
            <a:ext cx="6848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cs typeface="Arial Black"/>
              </a:rPr>
              <a:t>voice</a:t>
            </a:r>
            <a:endParaRPr lang="en-US" sz="1600" dirty="0">
              <a:solidFill>
                <a:srgbClr val="000000"/>
              </a:solidFill>
              <a:cs typeface="Arial Black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867933" y="6081643"/>
            <a:ext cx="5860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cs typeface="Arial Black"/>
              </a:rPr>
              <a:t>web</a:t>
            </a:r>
            <a:endParaRPr lang="en-US" sz="1600" dirty="0">
              <a:solidFill>
                <a:srgbClr val="000000"/>
              </a:solidFill>
              <a:cs typeface="Arial Black"/>
            </a:endParaRPr>
          </a:p>
        </p:txBody>
      </p:sp>
      <p:pic>
        <p:nvPicPr>
          <p:cNvPr id="3" name="Picture 2" descr="design-pict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96" y="3284493"/>
            <a:ext cx="1151998" cy="1151998"/>
          </a:xfrm>
          <a:prstGeom prst="rect">
            <a:avLst/>
          </a:prstGeom>
        </p:spPr>
      </p:pic>
      <p:pic>
        <p:nvPicPr>
          <p:cNvPr id="9" name="Picture 8" descr="face-pict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36" y="1660169"/>
            <a:ext cx="1152000" cy="1152000"/>
          </a:xfrm>
          <a:prstGeom prst="rect">
            <a:avLst/>
          </a:prstGeom>
        </p:spPr>
      </p:pic>
      <p:pic>
        <p:nvPicPr>
          <p:cNvPr id="13" name="Picture 12" descr="voice-pict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36" y="3374591"/>
            <a:ext cx="1152000" cy="1152000"/>
          </a:xfrm>
          <a:prstGeom prst="rect">
            <a:avLst/>
          </a:prstGeom>
        </p:spPr>
      </p:pic>
      <p:pic>
        <p:nvPicPr>
          <p:cNvPr id="14" name="Picture 13" descr="web-pict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36" y="5008289"/>
            <a:ext cx="1152000" cy="1152000"/>
          </a:xfrm>
          <a:prstGeom prst="rect">
            <a:avLst/>
          </a:prstGeom>
        </p:spPr>
      </p:pic>
      <p:pic>
        <p:nvPicPr>
          <p:cNvPr id="17" name="Picture 16" descr="kodim-pict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000" y="1890342"/>
            <a:ext cx="1152000" cy="1152000"/>
          </a:xfrm>
          <a:prstGeom prst="rect">
            <a:avLst/>
          </a:prstGeom>
        </p:spPr>
      </p:pic>
      <p:pic>
        <p:nvPicPr>
          <p:cNvPr id="19" name="Picture 18" descr="surf-pict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000" y="4770843"/>
            <a:ext cx="1152000" cy="1152000"/>
          </a:xfrm>
          <a:prstGeom prst="rect">
            <a:avLst/>
          </a:prstGeom>
        </p:spPr>
      </p:pic>
      <p:pic>
        <p:nvPicPr>
          <p:cNvPr id="21" name="Picture 20" descr="analyse-pict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420" y="1890342"/>
            <a:ext cx="1152000" cy="1152000"/>
          </a:xfrm>
          <a:prstGeom prst="rect">
            <a:avLst/>
          </a:prstGeom>
        </p:spPr>
      </p:pic>
      <p:pic>
        <p:nvPicPr>
          <p:cNvPr id="23" name="Picture 22" descr="vista-pict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420" y="4770843"/>
            <a:ext cx="1152000" cy="1152000"/>
          </a:xfrm>
          <a:prstGeom prst="rect">
            <a:avLst/>
          </a:prstGeom>
        </p:spPr>
      </p:pic>
      <p:sp>
        <p:nvSpPr>
          <p:cNvPr id="61" name="Freeform 60"/>
          <p:cNvSpPr/>
          <p:nvPr/>
        </p:nvSpPr>
        <p:spPr>
          <a:xfrm flipH="1" flipV="1">
            <a:off x="6203418" y="3972895"/>
            <a:ext cx="1305798" cy="575629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64391 h 879217"/>
              <a:gd name="connsiteX5" fmla="*/ 261404 w 283630"/>
              <a:gd name="connsiteY5" fmla="*/ 879217 h 879217"/>
              <a:gd name="connsiteX0" fmla="*/ 283630 w 283630"/>
              <a:gd name="connsiteY0" fmla="*/ 0 h 953280"/>
              <a:gd name="connsiteX1" fmla="*/ 150279 w 283630"/>
              <a:gd name="connsiteY1" fmla="*/ 114300 h 953280"/>
              <a:gd name="connsiteX2" fmla="*/ 39154 w 283630"/>
              <a:gd name="connsiteY2" fmla="*/ 292100 h 953280"/>
              <a:gd name="connsiteX3" fmla="*/ 1054 w 283630"/>
              <a:gd name="connsiteY3" fmla="*/ 542925 h 953280"/>
              <a:gd name="connsiteX4" fmla="*/ 74079 w 283630"/>
              <a:gd name="connsiteY4" fmla="*/ 764391 h 953280"/>
              <a:gd name="connsiteX5" fmla="*/ 255314 w 283630"/>
              <a:gd name="connsiteY5" fmla="*/ 953280 h 953280"/>
              <a:gd name="connsiteX0" fmla="*/ 78586 w 255314"/>
              <a:gd name="connsiteY0" fmla="*/ 0 h 1480753"/>
              <a:gd name="connsiteX1" fmla="*/ 150279 w 255314"/>
              <a:gd name="connsiteY1" fmla="*/ 641773 h 1480753"/>
              <a:gd name="connsiteX2" fmla="*/ 39154 w 255314"/>
              <a:gd name="connsiteY2" fmla="*/ 819573 h 1480753"/>
              <a:gd name="connsiteX3" fmla="*/ 1054 w 255314"/>
              <a:gd name="connsiteY3" fmla="*/ 1070398 h 1480753"/>
              <a:gd name="connsiteX4" fmla="*/ 74079 w 255314"/>
              <a:gd name="connsiteY4" fmla="*/ 1291864 h 1480753"/>
              <a:gd name="connsiteX5" fmla="*/ 255314 w 255314"/>
              <a:gd name="connsiteY5" fmla="*/ 1480753 h 1480753"/>
              <a:gd name="connsiteX0" fmla="*/ 78177 w 254905"/>
              <a:gd name="connsiteY0" fmla="*/ 0 h 1480753"/>
              <a:gd name="connsiteX1" fmla="*/ 149870 w 254905"/>
              <a:gd name="connsiteY1" fmla="*/ 641773 h 1480753"/>
              <a:gd name="connsiteX2" fmla="*/ 52419 w 254905"/>
              <a:gd name="connsiteY2" fmla="*/ 793160 h 1480753"/>
              <a:gd name="connsiteX3" fmla="*/ 38745 w 254905"/>
              <a:gd name="connsiteY3" fmla="*/ 819573 h 1480753"/>
              <a:gd name="connsiteX4" fmla="*/ 645 w 254905"/>
              <a:gd name="connsiteY4" fmla="*/ 1070398 h 1480753"/>
              <a:gd name="connsiteX5" fmla="*/ 73670 w 254905"/>
              <a:gd name="connsiteY5" fmla="*/ 1291864 h 1480753"/>
              <a:gd name="connsiteX6" fmla="*/ 254905 w 254905"/>
              <a:gd name="connsiteY6" fmla="*/ 1480753 h 1480753"/>
              <a:gd name="connsiteX0" fmla="*/ 78586 w 255314"/>
              <a:gd name="connsiteY0" fmla="*/ 0 h 1480753"/>
              <a:gd name="connsiteX1" fmla="*/ 150279 w 255314"/>
              <a:gd name="connsiteY1" fmla="*/ 641773 h 1480753"/>
              <a:gd name="connsiteX2" fmla="*/ 39154 w 255314"/>
              <a:gd name="connsiteY2" fmla="*/ 819573 h 1480753"/>
              <a:gd name="connsiteX3" fmla="*/ 1054 w 255314"/>
              <a:gd name="connsiteY3" fmla="*/ 1070398 h 1480753"/>
              <a:gd name="connsiteX4" fmla="*/ 74079 w 255314"/>
              <a:gd name="connsiteY4" fmla="*/ 1291864 h 1480753"/>
              <a:gd name="connsiteX5" fmla="*/ 255314 w 255314"/>
              <a:gd name="connsiteY5" fmla="*/ 1480753 h 1480753"/>
              <a:gd name="connsiteX0" fmla="*/ 78253 w 254981"/>
              <a:gd name="connsiteY0" fmla="*/ 0 h 1480753"/>
              <a:gd name="connsiteX1" fmla="*/ 38821 w 254981"/>
              <a:gd name="connsiteY1" fmla="*/ 819573 h 1480753"/>
              <a:gd name="connsiteX2" fmla="*/ 721 w 254981"/>
              <a:gd name="connsiteY2" fmla="*/ 1070398 h 1480753"/>
              <a:gd name="connsiteX3" fmla="*/ 73746 w 254981"/>
              <a:gd name="connsiteY3" fmla="*/ 1291864 h 1480753"/>
              <a:gd name="connsiteX4" fmla="*/ 254981 w 254981"/>
              <a:gd name="connsiteY4" fmla="*/ 1480753 h 1480753"/>
              <a:gd name="connsiteX0" fmla="*/ 77532 w 254260"/>
              <a:gd name="connsiteY0" fmla="*/ 0 h 1480753"/>
              <a:gd name="connsiteX1" fmla="*/ 0 w 254260"/>
              <a:gd name="connsiteY1" fmla="*/ 1070398 h 1480753"/>
              <a:gd name="connsiteX2" fmla="*/ 73025 w 254260"/>
              <a:gd name="connsiteY2" fmla="*/ 1291864 h 1480753"/>
              <a:gd name="connsiteX3" fmla="*/ 254260 w 254260"/>
              <a:gd name="connsiteY3" fmla="*/ 1480753 h 1480753"/>
              <a:gd name="connsiteX0" fmla="*/ 3870 w 299464"/>
              <a:gd name="connsiteY0" fmla="*/ 0 h 1304929"/>
              <a:gd name="connsiteX1" fmla="*/ 45204 w 299464"/>
              <a:gd name="connsiteY1" fmla="*/ 894574 h 1304929"/>
              <a:gd name="connsiteX2" fmla="*/ 118229 w 299464"/>
              <a:gd name="connsiteY2" fmla="*/ 1116040 h 1304929"/>
              <a:gd name="connsiteX3" fmla="*/ 299464 w 299464"/>
              <a:gd name="connsiteY3" fmla="*/ 1304929 h 1304929"/>
              <a:gd name="connsiteX0" fmla="*/ 7506 w 303100"/>
              <a:gd name="connsiteY0" fmla="*/ 0 h 1304929"/>
              <a:gd name="connsiteX1" fmla="*/ 48840 w 303100"/>
              <a:gd name="connsiteY1" fmla="*/ 894574 h 1304929"/>
              <a:gd name="connsiteX2" fmla="*/ 303100 w 303100"/>
              <a:gd name="connsiteY2" fmla="*/ 1304929 h 1304929"/>
              <a:gd name="connsiteX0" fmla="*/ 2436 w 298030"/>
              <a:gd name="connsiteY0" fmla="*/ 0 h 1304929"/>
              <a:gd name="connsiteX1" fmla="*/ 103203 w 298030"/>
              <a:gd name="connsiteY1" fmla="*/ 974494 h 1304929"/>
              <a:gd name="connsiteX2" fmla="*/ 298030 w 298030"/>
              <a:gd name="connsiteY2" fmla="*/ 1304929 h 1304929"/>
              <a:gd name="connsiteX0" fmla="*/ 0 w 295594"/>
              <a:gd name="connsiteY0" fmla="*/ 0 h 1304929"/>
              <a:gd name="connsiteX1" fmla="*/ 100767 w 295594"/>
              <a:gd name="connsiteY1" fmla="*/ 974494 h 1304929"/>
              <a:gd name="connsiteX2" fmla="*/ 295594 w 295594"/>
              <a:gd name="connsiteY2" fmla="*/ 1304929 h 1304929"/>
              <a:gd name="connsiteX0" fmla="*/ 0 w 346112"/>
              <a:gd name="connsiteY0" fmla="*/ 0 h 1384849"/>
              <a:gd name="connsiteX1" fmla="*/ 151285 w 346112"/>
              <a:gd name="connsiteY1" fmla="*/ 1054414 h 1384849"/>
              <a:gd name="connsiteX2" fmla="*/ 346112 w 346112"/>
              <a:gd name="connsiteY2" fmla="*/ 1384849 h 1384849"/>
              <a:gd name="connsiteX0" fmla="*/ 0 w 346112"/>
              <a:gd name="connsiteY0" fmla="*/ 0 h 1384849"/>
              <a:gd name="connsiteX1" fmla="*/ 121568 w 346112"/>
              <a:gd name="connsiteY1" fmla="*/ 942525 h 1384849"/>
              <a:gd name="connsiteX2" fmla="*/ 346112 w 346112"/>
              <a:gd name="connsiteY2" fmla="*/ 1384849 h 1384849"/>
              <a:gd name="connsiteX0" fmla="*/ 0 w 346112"/>
              <a:gd name="connsiteY0" fmla="*/ 0 h 1384849"/>
              <a:gd name="connsiteX1" fmla="*/ 121568 w 346112"/>
              <a:gd name="connsiteY1" fmla="*/ 942525 h 1384849"/>
              <a:gd name="connsiteX2" fmla="*/ 346112 w 346112"/>
              <a:gd name="connsiteY2" fmla="*/ 1384849 h 1384849"/>
              <a:gd name="connsiteX0" fmla="*/ 907 w 347019"/>
              <a:gd name="connsiteY0" fmla="*/ 0 h 1384849"/>
              <a:gd name="connsiteX1" fmla="*/ 13615 w 347019"/>
              <a:gd name="connsiteY1" fmla="*/ 329623 h 1384849"/>
              <a:gd name="connsiteX2" fmla="*/ 122475 w 347019"/>
              <a:gd name="connsiteY2" fmla="*/ 942525 h 1384849"/>
              <a:gd name="connsiteX3" fmla="*/ 347019 w 347019"/>
              <a:gd name="connsiteY3" fmla="*/ 1384849 h 1384849"/>
              <a:gd name="connsiteX0" fmla="*/ 0 w 333404"/>
              <a:gd name="connsiteY0" fmla="*/ 0 h 1055226"/>
              <a:gd name="connsiteX1" fmla="*/ 108860 w 333404"/>
              <a:gd name="connsiteY1" fmla="*/ 612902 h 1055226"/>
              <a:gd name="connsiteX2" fmla="*/ 333404 w 333404"/>
              <a:gd name="connsiteY2" fmla="*/ 1055226 h 1055226"/>
              <a:gd name="connsiteX0" fmla="*/ 0 w 333404"/>
              <a:gd name="connsiteY0" fmla="*/ 0 h 1055226"/>
              <a:gd name="connsiteX1" fmla="*/ 150463 w 333404"/>
              <a:gd name="connsiteY1" fmla="*/ 660854 h 1055226"/>
              <a:gd name="connsiteX2" fmla="*/ 333404 w 333404"/>
              <a:gd name="connsiteY2" fmla="*/ 1055226 h 1055226"/>
              <a:gd name="connsiteX0" fmla="*/ 0 w 333404"/>
              <a:gd name="connsiteY0" fmla="*/ 0 h 1055226"/>
              <a:gd name="connsiteX1" fmla="*/ 176676 w 333404"/>
              <a:gd name="connsiteY1" fmla="*/ 771095 h 1055226"/>
              <a:gd name="connsiteX2" fmla="*/ 333404 w 333404"/>
              <a:gd name="connsiteY2" fmla="*/ 1055226 h 1055226"/>
              <a:gd name="connsiteX0" fmla="*/ 0 w 340553"/>
              <a:gd name="connsiteY0" fmla="*/ 0 h 992230"/>
              <a:gd name="connsiteX1" fmla="*/ 176676 w 340553"/>
              <a:gd name="connsiteY1" fmla="*/ 771095 h 992230"/>
              <a:gd name="connsiteX2" fmla="*/ 340553 w 340553"/>
              <a:gd name="connsiteY2" fmla="*/ 992230 h 992230"/>
              <a:gd name="connsiteX0" fmla="*/ 0 w 340553"/>
              <a:gd name="connsiteY0" fmla="*/ 0 h 992230"/>
              <a:gd name="connsiteX1" fmla="*/ 176676 w 340553"/>
              <a:gd name="connsiteY1" fmla="*/ 771095 h 992230"/>
              <a:gd name="connsiteX2" fmla="*/ 340553 w 340553"/>
              <a:gd name="connsiteY2" fmla="*/ 992230 h 99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53" h="992230">
                <a:moveTo>
                  <a:pt x="0" y="0"/>
                </a:moveTo>
                <a:cubicBezTo>
                  <a:pt x="20261" y="157088"/>
                  <a:pt x="119917" y="605723"/>
                  <a:pt x="176676" y="771095"/>
                </a:cubicBezTo>
                <a:cubicBezTo>
                  <a:pt x="233435" y="936467"/>
                  <a:pt x="268518" y="985483"/>
                  <a:pt x="340553" y="992230"/>
                </a:cubicBezTo>
              </a:path>
            </a:pathLst>
          </a:custGeom>
          <a:ln>
            <a:solidFill>
              <a:srgbClr val="F7900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509216" y="4552583"/>
            <a:ext cx="80480" cy="74967"/>
          </a:xfrm>
          <a:prstGeom prst="straightConnector1">
            <a:avLst/>
          </a:prstGeom>
          <a:ln>
            <a:solidFill>
              <a:srgbClr val="ED7D3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11870" y="5248705"/>
            <a:ext cx="1659429" cy="1376327"/>
            <a:chOff x="211870" y="5248705"/>
            <a:chExt cx="1659429" cy="1376327"/>
          </a:xfrm>
        </p:grpSpPr>
        <p:sp>
          <p:nvSpPr>
            <p:cNvPr id="56" name="Rounded Rectangle 55"/>
            <p:cNvSpPr/>
            <p:nvPr/>
          </p:nvSpPr>
          <p:spPr>
            <a:xfrm>
              <a:off x="397196" y="5556257"/>
              <a:ext cx="1294578" cy="610917"/>
            </a:xfrm>
            <a:prstGeom prst="roundRect">
              <a:avLst>
                <a:gd name="adj" fmla="val 29637"/>
              </a:avLst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accent3"/>
                  </a:solidFill>
                </a:rPr>
                <a:t>Defined</a:t>
              </a:r>
              <a:endParaRPr lang="en-US" sz="1600" dirty="0">
                <a:solidFill>
                  <a:schemeClr val="accent3"/>
                </a:solidFill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397196" y="6014115"/>
              <a:ext cx="1294578" cy="610917"/>
            </a:xfrm>
            <a:prstGeom prst="roundRect">
              <a:avLst>
                <a:gd name="adj" fmla="val 2963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accent3"/>
                  </a:solidFill>
                </a:rPr>
                <a:t>Executed</a:t>
              </a:r>
              <a:endParaRPr lang="en-US" sz="1600" dirty="0">
                <a:solidFill>
                  <a:schemeClr val="accent3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1870" y="5248705"/>
              <a:ext cx="165942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accent1"/>
                  </a:solidFill>
                </a:rPr>
                <a:t>Where Script is</a:t>
              </a:r>
              <a:endParaRPr lang="en-US" sz="1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966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versus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can assign a value to a virtual variable using “=”:</a:t>
            </a:r>
          </a:p>
          <a:p>
            <a:pPr lvl="1"/>
            <a:r>
              <a:rPr lang="en-US" dirty="0" err="1" smtClean="0">
                <a:latin typeface="Courier"/>
                <a:cs typeface="Courier"/>
              </a:rPr>
              <a:t>LoopCount</a:t>
            </a:r>
            <a:r>
              <a:rPr lang="en-US" dirty="0" smtClean="0">
                <a:latin typeface="Courier"/>
                <a:cs typeface="Courier"/>
              </a:rPr>
              <a:t> = 0</a:t>
            </a:r>
          </a:p>
          <a:p>
            <a:r>
              <a:rPr lang="en-US" dirty="0" smtClean="0"/>
              <a:t>But “=” is also used in </a:t>
            </a:r>
            <a:r>
              <a:rPr lang="en-US" dirty="0" err="1" smtClean="0"/>
              <a:t>askiascript</a:t>
            </a:r>
            <a:r>
              <a:rPr lang="en-US" dirty="0" smtClean="0"/>
              <a:t> 2.0 to denote a logical comparison”:</a:t>
            </a:r>
          </a:p>
          <a:p>
            <a:pPr lvl="1"/>
            <a:r>
              <a:rPr lang="en-US" dirty="0" err="1" smtClean="0">
                <a:latin typeface="Courier"/>
                <a:cs typeface="Courier"/>
              </a:rPr>
              <a:t>Age.Value</a:t>
            </a:r>
            <a:r>
              <a:rPr lang="en-US" dirty="0" smtClean="0">
                <a:latin typeface="Courier"/>
                <a:cs typeface="Courier"/>
              </a:rPr>
              <a:t> = 3</a:t>
            </a:r>
          </a:p>
          <a:p>
            <a:r>
              <a:rPr lang="en-US" dirty="0" smtClean="0"/>
              <a:t>Therefore, to use a virtual variable in a logical comparison, you need to put the expression between “(” and “)”</a:t>
            </a:r>
            <a:endParaRPr lang="en-US" dirty="0"/>
          </a:p>
          <a:p>
            <a:pPr lvl="1"/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 smtClean="0">
                <a:latin typeface="Courier"/>
                <a:cs typeface="Courier"/>
              </a:rPr>
              <a:t>LoopCount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= 0</a:t>
            </a:r>
            <a:r>
              <a:rPr lang="en-US" dirty="0" smtClean="0">
                <a:latin typeface="Courier"/>
                <a:cs typeface="Courier"/>
              </a:rPr>
              <a:t>)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860801" y="1905000"/>
            <a:ext cx="3527999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Set </a:t>
            </a:r>
            <a:r>
              <a:rPr lang="en-US" dirty="0" err="1" smtClean="0">
                <a:solidFill>
                  <a:srgbClr val="000000"/>
                </a:solidFill>
              </a:rPr>
              <a:t>LoopCount</a:t>
            </a:r>
            <a:r>
              <a:rPr lang="en-US" dirty="0" smtClean="0">
                <a:solidFill>
                  <a:srgbClr val="000000"/>
                </a:solidFill>
              </a:rPr>
              <a:t> to zero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3860800" y="3352800"/>
            <a:ext cx="3505200" cy="736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Check if </a:t>
            </a:r>
            <a:r>
              <a:rPr lang="en-US" dirty="0" err="1" smtClean="0">
                <a:solidFill>
                  <a:schemeClr val="accent6"/>
                </a:solidFill>
              </a:rPr>
              <a:t>Age.Value</a:t>
            </a:r>
            <a:r>
              <a:rPr lang="en-US" dirty="0" smtClean="0">
                <a:solidFill>
                  <a:schemeClr val="accent6"/>
                </a:solidFill>
              </a:rPr>
              <a:t> is 3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3860801" y="4826000"/>
            <a:ext cx="3527999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Check if </a:t>
            </a:r>
            <a:r>
              <a:rPr lang="en-US" dirty="0" err="1" smtClean="0">
                <a:solidFill>
                  <a:srgbClr val="000000"/>
                </a:solidFill>
              </a:rPr>
              <a:t>LoopCount</a:t>
            </a:r>
            <a:r>
              <a:rPr lang="en-US" dirty="0" smtClean="0">
                <a:solidFill>
                  <a:srgbClr val="000000"/>
                </a:solidFill>
              </a:rPr>
              <a:t> is zero</a:t>
            </a:r>
            <a:endParaRPr lang="en-US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81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virtual variable type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14322" y="1139537"/>
            <a:ext cx="7851121" cy="1357601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type of a virtual variable is determined </a:t>
            </a:r>
            <a:r>
              <a:rPr lang="en-US" dirty="0" smtClean="0"/>
              <a:t>when you </a:t>
            </a:r>
            <a:r>
              <a:rPr lang="en-US" dirty="0"/>
              <a:t>first assign a value to </a:t>
            </a:r>
            <a:r>
              <a:rPr lang="en-US" dirty="0" smtClean="0"/>
              <a:t>it</a:t>
            </a:r>
          </a:p>
          <a:p>
            <a:r>
              <a:rPr lang="en-US" dirty="0" smtClean="0"/>
              <a:t>Subsequently, you can only assign values of the same type to it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09800" y="137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620539"/>
              </p:ext>
            </p:extLst>
          </p:nvPr>
        </p:nvGraphicFramePr>
        <p:xfrm>
          <a:off x="713667" y="2616199"/>
          <a:ext cx="7851776" cy="390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825"/>
                <a:gridCol w="5822951"/>
              </a:tblGrid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b="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Type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b="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Example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Numeric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= 0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String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</a:t>
                      </a:r>
                      <a:r>
                        <a:rPr lang="en-GB" sz="1800" baseline="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" "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Array (for sets)</a:t>
                      </a:r>
                      <a:endParaRPr lang="en-GB" sz="180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{}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Date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#25/03/2011#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#16:32: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00#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614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Date and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#25/03/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2011</a:t>
                      </a:r>
                      <a:r>
                        <a:rPr lang="en-GB" sz="1800" baseline="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16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:32:00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Boolean (logical)</a:t>
                      </a:r>
                      <a:endParaRPr lang="en-GB" sz="180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true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297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82600" y="1460500"/>
            <a:ext cx="7023100" cy="44184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</a:t>
            </a:r>
            <a:r>
              <a:rPr lang="en-US" smtClean="0"/>
              <a:t>and arrays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23" y="2235200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</a:t>
            </a:r>
            <a:r>
              <a:rPr lang="en-GB" dirty="0"/>
              <a:t>sa</a:t>
            </a:r>
            <a:r>
              <a:rPr lang="en-GB" i="1" dirty="0"/>
              <a:t>w </a:t>
            </a:r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</a:t>
            </a:r>
            <a:r>
              <a:rPr lang="en-GB" dirty="0"/>
              <a:t>edger</a:t>
            </a:r>
            <a:r>
              <a:rPr lang="en-GB" i="1" dirty="0"/>
              <a:t> </a:t>
            </a:r>
            <a:r>
              <a:rPr lang="en-GB" i="1" dirty="0" smtClean="0"/>
              <a:t>(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</a:t>
            </a:r>
            <a:r>
              <a:rPr lang="en-GB" dirty="0"/>
              <a:t>sander/orbital </a:t>
            </a:r>
            <a:r>
              <a:rPr lang="en-GB" dirty="0" smtClean="0"/>
              <a:t>sander</a:t>
            </a:r>
            <a:endParaRPr lang="en-GB" i="1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323" y="1675368"/>
            <a:ext cx="45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14323" y="3295134"/>
            <a:ext cx="1866204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saw 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21050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 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583689" y="6132392"/>
            <a:ext cx="3784566" cy="369332"/>
            <a:chOff x="4034359" y="5939259"/>
            <a:chExt cx="3784566" cy="369332"/>
          </a:xfrm>
        </p:grpSpPr>
        <p:sp>
          <p:nvSpPr>
            <p:cNvPr id="30" name="Rectangle 29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73182" y="6151012"/>
            <a:ext cx="352777" cy="369332"/>
            <a:chOff x="7818925" y="3556104"/>
            <a:chExt cx="352777" cy="369332"/>
          </a:xfrm>
        </p:grpSpPr>
        <p:sp>
          <p:nvSpPr>
            <p:cNvPr id="51" name="Rectangle 5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29082" y="6142155"/>
            <a:ext cx="355286" cy="369332"/>
            <a:chOff x="7105842" y="3543404"/>
            <a:chExt cx="355286" cy="369332"/>
          </a:xfrm>
        </p:grpSpPr>
        <p:sp>
          <p:nvSpPr>
            <p:cNvPr id="54" name="Rectangle 53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80877" y="2903339"/>
            <a:ext cx="3784566" cy="391795"/>
            <a:chOff x="4780877" y="2589092"/>
            <a:chExt cx="3784566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4780877" y="2413000"/>
            <a:ext cx="246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an array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780877" y="3814802"/>
            <a:ext cx="212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 set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692554" y="4298014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6911798" y="5061835"/>
            <a:ext cx="352777" cy="369332"/>
            <a:chOff x="7818925" y="3556104"/>
            <a:chExt cx="352777" cy="369332"/>
          </a:xfrm>
        </p:grpSpPr>
        <p:sp>
          <p:nvSpPr>
            <p:cNvPr id="95" name="Rectangle 94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908036" y="4897567"/>
            <a:ext cx="355286" cy="369332"/>
            <a:chOff x="7105842" y="3543404"/>
            <a:chExt cx="355286" cy="369332"/>
          </a:xfrm>
        </p:grpSpPr>
        <p:sp>
          <p:nvSpPr>
            <p:cNvPr id="98" name="Rectangle 97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5415443" y="421640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7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833 0.46296 C -0.45642 0.33357 -0.45434 0.20417 -0.40417 0.12338 C -0.35399 0.04283 -0.2243 0.00023 -0.15694 -0.02106 C -0.08958 -0.04236 -0.04479 -0.02361 -1.11111E-6 -0.00463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-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05 -0.30834 L -3.61111E-6 3.7037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1541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06 -0.28889 C 0.02413 -0.25463 0.06649 -0.22037 0.06944 -0.17222 C 0.07239 -0.12408 0.03611 -0.06204 3.61111E-6 3.33333E-6 " pathEditMode="relative" ptsTypes="aaA">
                                      <p:cBhvr>
                                        <p:cTn id="6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4" grpId="0"/>
      <p:bldP spid="63" grpId="0"/>
      <p:bldP spid="6" grpId="0" animBg="1"/>
      <p:bldP spid="10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sp>
          <p:nvSpPr>
            <p:cNvPr id="14" name="Rectangle 13"/>
            <p:cNvSpPr/>
            <p:nvPr/>
          </p:nvSpPr>
          <p:spPr>
            <a:xfrm>
              <a:off x="482600" y="1460500"/>
              <a:ext cx="7023100" cy="4418420"/>
            </a:xfrm>
            <a:prstGeom prst="rect">
              <a:avLst/>
            </a:prstGeom>
            <a:gradFill>
              <a:gsLst>
                <a:gs pos="0">
                  <a:srgbClr val="6C7DD1">
                    <a:alpha val="53000"/>
                  </a:srgbClr>
                </a:gs>
                <a:gs pos="100000">
                  <a:schemeClr val="bg1"/>
                </a:gs>
              </a:gsLst>
            </a:gra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4323" y="2235200"/>
              <a:ext cx="3307684" cy="3554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 smtClean="0"/>
                <a:t>1 Push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2 Riding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3 Hedge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4 Chain sa</a:t>
              </a:r>
              <a:r>
                <a:rPr lang="en-GB" i="1" dirty="0" smtClean="0"/>
                <a:t>w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5 String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6 Lawn edger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7 Pressure Washer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8 Hammer </a:t>
              </a:r>
              <a:r>
                <a:rPr lang="en-GB" dirty="0"/>
                <a:t>drill or power </a:t>
              </a:r>
              <a:r>
                <a:rPr lang="en-GB" dirty="0" smtClean="0"/>
                <a:t>drill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9 Power </a:t>
              </a:r>
              <a:r>
                <a:rPr lang="en-GB" dirty="0"/>
                <a:t>sander/orbital </a:t>
              </a:r>
              <a:r>
                <a:rPr lang="en-GB" dirty="0" smtClean="0"/>
                <a:t>sander</a:t>
              </a:r>
              <a:endParaRPr lang="en-GB" i="1" dirty="0"/>
            </a:p>
            <a:p>
              <a:pPr>
                <a:spcAft>
                  <a:spcPts val="600"/>
                </a:spcAft>
              </a:pP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4323" y="1675368"/>
              <a:ext cx="45022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Q1. Which of these power tools do you own?</a:t>
              </a:r>
              <a:endParaRPr lang="en-US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14323" y="3295134"/>
              <a:ext cx="1866204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>
                  <a:solidFill>
                    <a:schemeClr val="bg1"/>
                  </a:solidFill>
                </a:rPr>
                <a:t>4 Chain </a:t>
              </a:r>
              <a:r>
                <a:rPr lang="en-GB" dirty="0" smtClean="0">
                  <a:solidFill>
                    <a:schemeClr val="bg1"/>
                  </a:solidFill>
                </a:rPr>
                <a:t>saw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322" y="3980934"/>
              <a:ext cx="21050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 smtClean="0">
                  <a:solidFill>
                    <a:schemeClr val="bg1"/>
                  </a:solidFill>
                </a:rPr>
                <a:t>6 Lawn edger 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and arrays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4780877" y="2871589"/>
            <a:ext cx="3784566" cy="391795"/>
            <a:chOff x="4780877" y="2589092"/>
            <a:chExt cx="3784566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4780877" y="2413000"/>
            <a:ext cx="246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an array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780877" y="3814802"/>
            <a:ext cx="212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 set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5692554" y="4298014"/>
            <a:ext cx="1711545" cy="1711545"/>
            <a:chOff x="5692554" y="4298014"/>
            <a:chExt cx="1711545" cy="1711545"/>
          </a:xfrm>
        </p:grpSpPr>
        <p:sp>
          <p:nvSpPr>
            <p:cNvPr id="64" name="Oval 63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5415443" y="421640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74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xmlns:p14="http://schemas.microsoft.com/office/powerpoint/2010/main"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08334 1.11111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-0.05556 -0.024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-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3" grpId="0"/>
      <p:bldP spid="7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 and </a:t>
            </a:r>
            <a:r>
              <a:rPr lang="en-US" dirty="0" smtClean="0"/>
              <a:t>arrays: adding a second set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sp>
          <p:nvSpPr>
            <p:cNvPr id="14" name="Rectangle 13"/>
            <p:cNvSpPr/>
            <p:nvPr/>
          </p:nvSpPr>
          <p:spPr>
            <a:xfrm>
              <a:off x="482600" y="1460500"/>
              <a:ext cx="7023100" cy="4418420"/>
            </a:xfrm>
            <a:prstGeom prst="rect">
              <a:avLst/>
            </a:prstGeom>
            <a:gradFill>
              <a:gsLst>
                <a:gs pos="0">
                  <a:srgbClr val="6C7DD1">
                    <a:alpha val="53000"/>
                  </a:srgbClr>
                </a:gs>
                <a:gs pos="100000">
                  <a:schemeClr val="bg1"/>
                </a:gs>
              </a:gsLst>
            </a:gra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4323" y="2235200"/>
              <a:ext cx="3460520" cy="3554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 smtClean="0"/>
                <a:t>1 Push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2 Riding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3 Hedge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4 Chain sa</a:t>
              </a:r>
              <a:r>
                <a:rPr lang="en-GB" i="1" dirty="0" smtClean="0"/>
                <a:t>w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5 String trimmer</a:t>
              </a:r>
              <a:endParaRPr lang="en-GB" i="1" dirty="0" smtClean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6 Lawn edger</a:t>
              </a:r>
              <a:endParaRPr lang="en-GB" i="1" dirty="0" smtClean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7 Pressure Washer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8 Hammer </a:t>
              </a:r>
              <a:r>
                <a:rPr lang="en-GB" dirty="0"/>
                <a:t>drill or power </a:t>
              </a:r>
              <a:r>
                <a:rPr lang="en-GB" dirty="0" smtClean="0"/>
                <a:t>drill</a:t>
              </a:r>
              <a:r>
                <a:rPr lang="en-GB" i="1" dirty="0" smtClean="0"/>
                <a:t> (7)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9 Power </a:t>
              </a:r>
              <a:r>
                <a:rPr lang="en-GB" dirty="0"/>
                <a:t>sander/orbital </a:t>
              </a:r>
              <a:r>
                <a:rPr lang="en-GB" dirty="0" smtClean="0"/>
                <a:t>sander</a:t>
              </a:r>
              <a:endParaRPr lang="en-GB" i="1" dirty="0"/>
            </a:p>
            <a:p>
              <a:pPr>
                <a:spcAft>
                  <a:spcPts val="600"/>
                </a:spcAft>
              </a:pP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4323" y="1510268"/>
              <a:ext cx="60841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Q1_S. Which of these power tools do you own at your </a:t>
              </a:r>
              <a:br>
                <a:rPr lang="en-US" b="1" dirty="0" smtClean="0"/>
              </a:br>
              <a:r>
                <a:rPr lang="en-US" b="1" dirty="0" smtClean="0"/>
                <a:t>second home? </a:t>
              </a:r>
              <a:endParaRPr lang="en-US" b="1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714322" y="2253734"/>
            <a:ext cx="27019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>
                <a:solidFill>
                  <a:schemeClr val="bg1"/>
                </a:solidFill>
              </a:rPr>
              <a:t>1 Push Lawn </a:t>
            </a:r>
            <a:r>
              <a:rPr lang="en-GB" dirty="0" smtClean="0">
                <a:solidFill>
                  <a:schemeClr val="bg1"/>
                </a:solidFill>
              </a:rPr>
              <a:t>mower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21050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4605555" y="2903339"/>
            <a:ext cx="3959888" cy="369332"/>
            <a:chOff x="3859037" y="5939259"/>
            <a:chExt cx="3959888" cy="369332"/>
          </a:xfrm>
        </p:grpSpPr>
        <p:sp>
          <p:nvSpPr>
            <p:cNvPr id="41" name="Rectangle 40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859037" y="5939259"/>
              <a:ext cx="7749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4C4C4C"/>
                  </a:solidFill>
                  <a:latin typeface="Arial"/>
                  <a:cs typeface="Arial"/>
                </a:rPr>
                <a:t>Q1_S</a:t>
              </a:r>
              <a:endParaRPr lang="en-US" dirty="0">
                <a:solidFill>
                  <a:srgbClr val="4C4C4C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70370" y="2921959"/>
            <a:ext cx="352777" cy="369332"/>
            <a:chOff x="5370370" y="2921959"/>
            <a:chExt cx="352777" cy="369332"/>
          </a:xfrm>
        </p:grpSpPr>
        <p:sp>
          <p:nvSpPr>
            <p:cNvPr id="58" name="Rectangle 57"/>
            <p:cNvSpPr/>
            <p:nvPr/>
          </p:nvSpPr>
          <p:spPr>
            <a:xfrm>
              <a:off x="5370370" y="2921971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80489" y="2921959"/>
              <a:ext cx="27718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723147" y="2921971"/>
            <a:ext cx="352777" cy="373163"/>
            <a:chOff x="5723147" y="2921971"/>
            <a:chExt cx="352777" cy="373163"/>
          </a:xfrm>
        </p:grpSpPr>
        <p:sp>
          <p:nvSpPr>
            <p:cNvPr id="98" name="Rectangle 97"/>
            <p:cNvSpPr/>
            <p:nvPr/>
          </p:nvSpPr>
          <p:spPr>
            <a:xfrm>
              <a:off x="5723147" y="2921971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26270" y="2925802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8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83454" y="2919452"/>
            <a:ext cx="352777" cy="374134"/>
            <a:chOff x="6083454" y="2919452"/>
            <a:chExt cx="352777" cy="374134"/>
          </a:xfrm>
        </p:grpSpPr>
        <p:sp>
          <p:nvSpPr>
            <p:cNvPr id="97" name="Rectangle 96"/>
            <p:cNvSpPr/>
            <p:nvPr/>
          </p:nvSpPr>
          <p:spPr>
            <a:xfrm>
              <a:off x="6083454" y="2919452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094621" y="292425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6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718247" y="4696272"/>
            <a:ext cx="3398831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>
                <a:solidFill>
                  <a:srgbClr val="FFFFFF"/>
                </a:solidFill>
              </a:rPr>
              <a:t>8 Hammer drill or power </a:t>
            </a:r>
            <a:r>
              <a:rPr lang="en-GB" dirty="0" smtClean="0">
                <a:solidFill>
                  <a:srgbClr val="FFFFFF"/>
                </a:solidFill>
              </a:rPr>
              <a:t>drill</a:t>
            </a:r>
            <a:endParaRPr lang="en-GB" i="1" dirty="0">
              <a:solidFill>
                <a:srgbClr val="FFFFFF"/>
              </a:solidFill>
            </a:endParaRPr>
          </a:p>
        </p:txBody>
      </p:sp>
      <p:grpSp>
        <p:nvGrpSpPr>
          <p:cNvPr id="109" name="Group 108"/>
          <p:cNvGrpSpPr/>
          <p:nvPr/>
        </p:nvGrpSpPr>
        <p:grpSpPr>
          <a:xfrm>
            <a:off x="7103209" y="4921200"/>
            <a:ext cx="352777" cy="369332"/>
            <a:chOff x="7818925" y="3556104"/>
            <a:chExt cx="352777" cy="369332"/>
          </a:xfrm>
        </p:grpSpPr>
        <p:sp>
          <p:nvSpPr>
            <p:cNvPr id="114" name="Rectangle 113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032513" y="5229958"/>
            <a:ext cx="355286" cy="369332"/>
            <a:chOff x="7105842" y="3543404"/>
            <a:chExt cx="355286" cy="369332"/>
          </a:xfrm>
        </p:grpSpPr>
        <p:sp>
          <p:nvSpPr>
            <p:cNvPr id="112" name="Rectangle 111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8053715" y="4551868"/>
            <a:ext cx="355286" cy="369332"/>
            <a:chOff x="7105842" y="3543404"/>
            <a:chExt cx="355286" cy="369332"/>
          </a:xfrm>
        </p:grpSpPr>
        <p:sp>
          <p:nvSpPr>
            <p:cNvPr id="117" name="Rectangle 11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930554" y="4298014"/>
            <a:ext cx="1711545" cy="1711545"/>
            <a:chOff x="5692554" y="4298014"/>
            <a:chExt cx="1711545" cy="1711545"/>
          </a:xfrm>
        </p:grpSpPr>
        <p:sp>
          <p:nvSpPr>
            <p:cNvPr id="120" name="Oval 119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125" name="Rectangle 124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123" name="Rectangle 122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128" name="Oval 127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928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35 -0.23959 C -0.30573 -0.21389 -0.3151 -0.18797 -0.28802 -0.17292 C -0.26094 -0.15788 -0.18438 -0.15556 -0.13333 -0.14954 C -0.08229 -0.14352 -0.00382 -0.16204 0.0184 -0.13704 C 0.04062 -0.11204 0.02031 -0.05602 3.88889E-6 4.07407E-6 " pathEditMode="relative" ptsTypes="aaaaA">
                                      <p:cBhvr>
                                        <p:cTn id="4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383 -0.3368 L -5.27778E-6 3.7037E-7 " pathEditMode="relative" ptsTypes="AA">
                                      <p:cBhvr>
                                        <p:cTn id="4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08 -0.28749 C -0.12258 -0.2567 -0.13508 -0.22569 -0.11667 -0.17777 C -0.09827 -0.12985 -0.04914 -0.06504 -5.55556E-6 6.2963E-6 " pathEditMode="relative" ptsTypes="aaA">
                                      <p:cBhvr>
                                        <p:cTn id="4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grpSp>
          <p:nvGrpSpPr>
            <p:cNvPr id="6" name="Group 5"/>
            <p:cNvGrpSpPr/>
            <p:nvPr/>
          </p:nvGrpSpPr>
          <p:grpSpPr>
            <a:xfrm>
              <a:off x="482600" y="1460500"/>
              <a:ext cx="7023100" cy="4418420"/>
              <a:chOff x="482600" y="1460500"/>
              <a:chExt cx="7023100" cy="441842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82600" y="1460500"/>
                <a:ext cx="7023100" cy="4418420"/>
              </a:xfrm>
              <a:prstGeom prst="rect">
                <a:avLst/>
              </a:prstGeom>
              <a:gradFill>
                <a:gsLst>
                  <a:gs pos="0">
                    <a:srgbClr val="6C7DD1">
                      <a:alpha val="53000"/>
                    </a:srgbClr>
                  </a:gs>
                  <a:gs pos="100000">
                    <a:schemeClr val="bg1"/>
                  </a:gs>
                </a:gsLst>
              </a:gra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14323" y="2235200"/>
                <a:ext cx="3460520" cy="3554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1 Push </a:t>
                </a:r>
                <a:r>
                  <a:rPr lang="en-GB" dirty="0"/>
                  <a:t>Lawn </a:t>
                </a:r>
                <a:r>
                  <a:rPr lang="en-GB" dirty="0" smtClean="0"/>
                  <a:t>mower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2 Riding </a:t>
                </a:r>
                <a:r>
                  <a:rPr lang="en-GB" dirty="0"/>
                  <a:t>Lawn </a:t>
                </a:r>
                <a:r>
                  <a:rPr lang="en-GB" dirty="0" smtClean="0"/>
                  <a:t>mower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3 Hedge trimmer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4 Chain sa</a:t>
                </a:r>
                <a:r>
                  <a:rPr lang="en-GB" i="1" dirty="0" smtClean="0"/>
                  <a:t>w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5 String trimmer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6 Lawn </a:t>
                </a:r>
                <a:r>
                  <a:rPr lang="en-GB" dirty="0"/>
                  <a:t>edger</a:t>
                </a:r>
                <a:r>
                  <a:rPr lang="en-GB" i="1" dirty="0"/>
                  <a:t> (21)</a:t>
                </a:r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7 Pressure Washer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8 Hammer </a:t>
                </a:r>
                <a:r>
                  <a:rPr lang="en-GB" dirty="0"/>
                  <a:t>drill or power drill</a:t>
                </a:r>
                <a:r>
                  <a:rPr lang="en-GB" i="1" dirty="0"/>
                  <a:t> (7)</a:t>
                </a:r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9 Power </a:t>
                </a:r>
                <a:r>
                  <a:rPr lang="en-GB" dirty="0"/>
                  <a:t>sander/orbital </a:t>
                </a:r>
                <a:r>
                  <a:rPr lang="en-GB" dirty="0" smtClean="0"/>
                  <a:t>sander</a:t>
                </a:r>
                <a:endParaRPr lang="en-GB" i="1" dirty="0"/>
              </a:p>
              <a:p>
                <a:pPr>
                  <a:spcAft>
                    <a:spcPts val="600"/>
                  </a:spcAft>
                </a:pP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14323" y="1510268"/>
                <a:ext cx="60841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Q1_S. Which of these power tools do you own at your </a:t>
                </a:r>
                <a:br>
                  <a:rPr lang="en-US" b="1" dirty="0" smtClean="0"/>
                </a:br>
                <a:r>
                  <a:rPr lang="en-US" b="1" dirty="0" smtClean="0"/>
                  <a:t>second home? </a:t>
                </a:r>
                <a:endParaRPr lang="en-US" b="1" dirty="0"/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714322" y="2253734"/>
              <a:ext cx="27019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>
                  <a:solidFill>
                    <a:schemeClr val="bg1"/>
                  </a:solidFill>
                </a:rPr>
                <a:t>1 Push Lawn </a:t>
              </a:r>
              <a:r>
                <a:rPr lang="en-GB" dirty="0" smtClean="0">
                  <a:solidFill>
                    <a:schemeClr val="bg1"/>
                  </a:solidFill>
                </a:rPr>
                <a:t>mower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322" y="3980934"/>
              <a:ext cx="21050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 smtClean="0">
                  <a:solidFill>
                    <a:schemeClr val="bg1"/>
                  </a:solidFill>
                </a:rPr>
                <a:t>6 Lawn edger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18247" y="4696272"/>
              <a:ext cx="3398831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>
                  <a:solidFill>
                    <a:srgbClr val="FFFFFF"/>
                  </a:solidFill>
                </a:rPr>
                <a:t>8 Hammer drill or power </a:t>
              </a:r>
              <a:r>
                <a:rPr lang="en-GB" dirty="0" smtClean="0">
                  <a:solidFill>
                    <a:srgbClr val="FFFFFF"/>
                  </a:solidFill>
                </a:rPr>
                <a:t>drill</a:t>
              </a:r>
              <a:endParaRPr lang="en-GB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05555" y="2903339"/>
            <a:ext cx="3959888" cy="391795"/>
            <a:chOff x="4605555" y="2903339"/>
            <a:chExt cx="3959888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605555" y="2903339"/>
              <a:ext cx="3959888" cy="369332"/>
              <a:chOff x="3859037" y="5939259"/>
              <a:chExt cx="3959888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859037" y="5939259"/>
                <a:ext cx="7749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4C4C4C"/>
                    </a:solidFill>
                    <a:latin typeface="Arial"/>
                    <a:cs typeface="Arial"/>
                  </a:rPr>
                  <a:t>Q1_S</a:t>
                </a:r>
                <a:endParaRPr lang="en-US" dirty="0">
                  <a:solidFill>
                    <a:srgbClr val="4C4C4C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370370" y="2921959"/>
              <a:ext cx="352777" cy="369332"/>
              <a:chOff x="5370370" y="2921959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5370370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380489" y="2921959"/>
                <a:ext cx="277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726270" y="2921971"/>
              <a:ext cx="356004" cy="373163"/>
              <a:chOff x="5726270" y="2921971"/>
              <a:chExt cx="356004" cy="373163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5729497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5726270" y="2925802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8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083454" y="2919452"/>
              <a:ext cx="352777" cy="374134"/>
              <a:chOff x="6083454" y="2919452"/>
              <a:chExt cx="352777" cy="374134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6083454" y="2919452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6094621" y="292425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6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7103209" y="4921200"/>
            <a:ext cx="352777" cy="369332"/>
            <a:chOff x="7818925" y="3556104"/>
            <a:chExt cx="352777" cy="369332"/>
          </a:xfrm>
        </p:grpSpPr>
        <p:sp>
          <p:nvSpPr>
            <p:cNvPr id="79" name="Rectangle 78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032513" y="5229958"/>
            <a:ext cx="355286" cy="369332"/>
            <a:chOff x="7105842" y="3543404"/>
            <a:chExt cx="355286" cy="369332"/>
          </a:xfrm>
        </p:grpSpPr>
        <p:sp>
          <p:nvSpPr>
            <p:cNvPr id="83" name="Rectangle 82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8053715" y="4551868"/>
            <a:ext cx="355286" cy="369332"/>
            <a:chOff x="7105842" y="3543404"/>
            <a:chExt cx="355286" cy="369332"/>
          </a:xfrm>
        </p:grpSpPr>
        <p:sp>
          <p:nvSpPr>
            <p:cNvPr id="87" name="Rectangle 8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930554" y="4298014"/>
            <a:ext cx="1711545" cy="1711545"/>
            <a:chOff x="5692554" y="4298014"/>
            <a:chExt cx="1711545" cy="1711545"/>
          </a:xfrm>
        </p:grpSpPr>
        <p:sp>
          <p:nvSpPr>
            <p:cNvPr id="90" name="Oval 89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119" name="Oval 118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5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xmlns:p14="http://schemas.microsoft.com/office/powerpoint/2010/main" advClick="0" advTm="50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103209" y="4921200"/>
            <a:ext cx="352777" cy="369332"/>
            <a:chOff x="7103209" y="4921200"/>
            <a:chExt cx="352777" cy="369332"/>
          </a:xfrm>
        </p:grpSpPr>
        <p:sp>
          <p:nvSpPr>
            <p:cNvPr id="26" name="Rectangle 25"/>
            <p:cNvSpPr/>
            <p:nvPr/>
          </p:nvSpPr>
          <p:spPr>
            <a:xfrm>
              <a:off x="7103209" y="4921212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13327" y="4921200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032513" y="5229958"/>
            <a:ext cx="355286" cy="369332"/>
            <a:chOff x="8032513" y="5229958"/>
            <a:chExt cx="355286" cy="369332"/>
          </a:xfrm>
        </p:grpSpPr>
        <p:sp>
          <p:nvSpPr>
            <p:cNvPr id="29" name="Rectangle 28"/>
            <p:cNvSpPr/>
            <p:nvPr/>
          </p:nvSpPr>
          <p:spPr>
            <a:xfrm>
              <a:off x="8035022" y="5242670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2513" y="5229958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053715" y="4551868"/>
            <a:ext cx="355286" cy="369332"/>
            <a:chOff x="8053715" y="4551868"/>
            <a:chExt cx="355286" cy="369332"/>
          </a:xfrm>
        </p:grpSpPr>
        <p:sp>
          <p:nvSpPr>
            <p:cNvPr id="33" name="Rectangle 32"/>
            <p:cNvSpPr/>
            <p:nvPr/>
          </p:nvSpPr>
          <p:spPr>
            <a:xfrm>
              <a:off x="8056224" y="4564580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53715" y="4551868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4930554" y="4298014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6149798" y="5061835"/>
            <a:ext cx="352777" cy="369332"/>
            <a:chOff x="7818925" y="3556104"/>
            <a:chExt cx="352777" cy="369332"/>
          </a:xfrm>
        </p:grpSpPr>
        <p:sp>
          <p:nvSpPr>
            <p:cNvPr id="41" name="Rectangle 4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46036" y="4897567"/>
            <a:ext cx="355286" cy="369332"/>
            <a:chOff x="7105842" y="3543404"/>
            <a:chExt cx="355286" cy="369332"/>
          </a:xfrm>
        </p:grpSpPr>
        <p:sp>
          <p:nvSpPr>
            <p:cNvPr id="39" name="Rectangle 3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43" name="Oval 42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">
        <p:cut/>
      </p:transition>
    </mc:Choice>
    <mc:Fallback xmlns="">
      <p:transition xmlns:p14="http://schemas.microsoft.com/office/powerpoint/2010/main" advClick="0" advTm="200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C 0.05052 -0.06921 0.10104 -0.13842 0.11858 -0.19375 C 0.13611 -0.24907 0.12031 -0.29074 0.10469 -0.33217 " pathEditMode="relative" ptsTypes="a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C 0.00226 -0.08842 0.00469 -0.17662 0.01389 -0.23194 C 0.02309 -0.28727 0.03889 -0.30972 0.05469 -0.33194 " pathEditMode="relative" ptsTypes="a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11111E-6 C -0.00451 -0.08773 -0.00833 -0.17523 0.00035 -0.23079 C 0.0092 -0.28658 0.03108 -0.31065 0.05295 -0.33449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1673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7.40741E-7 C 0.00364 -0.08449 0.00798 -0.16852 -0.00122 -0.22454 C -0.01007 -0.28055 -0.03177 -0.30856 -0.0533 -0.33634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7" y="-168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23 C -0.00382 -0.11041 -0.00677 -0.2206 0.00208 -0.27801 C 0.01094 -0.33541 0.03142 -0.34004 0.05208 -0.34467 " pathEditMode="relative" ptsTypes="a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5278 -0.34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9" y="-174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5122 -0.327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16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C 0.00243 -0.0625 0.00504 -0.12477 -0.00468 -0.17917 C -0.01441 -0.23357 -0.03645 -0.28056 -0.05833 -0.32732 " pathEditMode="relative" rAng="0" ptsTypes="a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1636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46 C 0.00711 -0.07893 0.01493 -0.15741 0.00573 -0.21273 C -0.00348 -0.26805 -0.02986 -0.30046 -0.05625 -0.33264 " pathEditMode="relative" ptsTypes="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 animBg="1"/>
      <p:bldP spid="43" grpId="0" animBg="1"/>
      <p:bldP spid="4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392486" y="2011806"/>
            <a:ext cx="2847756" cy="1710566"/>
            <a:chOff x="5392486" y="2011806"/>
            <a:chExt cx="2847756" cy="1710566"/>
          </a:xfrm>
        </p:grpSpPr>
        <p:sp>
          <p:nvSpPr>
            <p:cNvPr id="7" name="Chord 6"/>
            <p:cNvSpPr/>
            <p:nvPr/>
          </p:nvSpPr>
          <p:spPr>
            <a:xfrm>
              <a:off x="6512243" y="2012015"/>
              <a:ext cx="1727999" cy="1710357"/>
            </a:xfrm>
            <a:prstGeom prst="chord">
              <a:avLst>
                <a:gd name="adj1" fmla="val 7895738"/>
                <a:gd name="adj2" fmla="val 1376634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hord 73"/>
            <p:cNvSpPr/>
            <p:nvPr/>
          </p:nvSpPr>
          <p:spPr>
            <a:xfrm flipH="1">
              <a:off x="5392486" y="2011806"/>
              <a:ext cx="1727999" cy="1710357"/>
            </a:xfrm>
            <a:prstGeom prst="chord">
              <a:avLst>
                <a:gd name="adj1" fmla="val 7737603"/>
                <a:gd name="adj2" fmla="val 1376634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714323" y="1295400"/>
            <a:ext cx="7879344" cy="138731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 smtClean="0"/>
              <a:t>The union of these two sets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Q1 union Q1_S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7516026" y="2952425"/>
            <a:ext cx="355286" cy="369332"/>
            <a:chOff x="7105842" y="3543404"/>
            <a:chExt cx="355286" cy="369332"/>
          </a:xfrm>
        </p:grpSpPr>
        <p:sp>
          <p:nvSpPr>
            <p:cNvPr id="49" name="Rectangle 4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7764415" y="1761640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520294" y="2299736"/>
            <a:ext cx="355286" cy="369332"/>
            <a:chOff x="7105842" y="3543404"/>
            <a:chExt cx="355286" cy="369332"/>
          </a:xfrm>
        </p:grpSpPr>
        <p:sp>
          <p:nvSpPr>
            <p:cNvPr id="53" name="Rectangle 52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sp>
        <p:nvSpPr>
          <p:cNvPr id="56" name="Oval 55"/>
          <p:cNvSpPr/>
          <p:nvPr/>
        </p:nvSpPr>
        <p:spPr>
          <a:xfrm>
            <a:off x="5408940" y="2012015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6512243" y="2010827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6640884" y="2682698"/>
            <a:ext cx="352777" cy="369332"/>
            <a:chOff x="7818925" y="3556104"/>
            <a:chExt cx="352777" cy="369332"/>
          </a:xfrm>
        </p:grpSpPr>
        <p:sp>
          <p:nvSpPr>
            <p:cNvPr id="61" name="Rectangle 6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637122" y="2543831"/>
            <a:ext cx="355286" cy="369332"/>
            <a:chOff x="7105842" y="3543404"/>
            <a:chExt cx="355286" cy="369332"/>
          </a:xfrm>
        </p:grpSpPr>
        <p:sp>
          <p:nvSpPr>
            <p:cNvPr id="59" name="Rectangle 5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406976" y="1777994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1281440" y="2177158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2347126" y="3148742"/>
            <a:ext cx="355286" cy="369332"/>
            <a:chOff x="7105842" y="3543404"/>
            <a:chExt cx="355286" cy="369332"/>
          </a:xfrm>
        </p:grpSpPr>
        <p:sp>
          <p:nvSpPr>
            <p:cNvPr id="47" name="Rectangle 4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38694" y="2432553"/>
            <a:ext cx="355286" cy="369332"/>
            <a:chOff x="7105842" y="3543404"/>
            <a:chExt cx="355286" cy="369332"/>
          </a:xfrm>
        </p:grpSpPr>
        <p:sp>
          <p:nvSpPr>
            <p:cNvPr id="66" name="Rectangle 65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27584" y="3006015"/>
            <a:ext cx="352777" cy="369332"/>
            <a:chOff x="7818925" y="3556104"/>
            <a:chExt cx="352777" cy="369332"/>
          </a:xfrm>
        </p:grpSpPr>
        <p:sp>
          <p:nvSpPr>
            <p:cNvPr id="69" name="Rectangle 68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35022" y="2473448"/>
            <a:ext cx="355286" cy="369332"/>
            <a:chOff x="7105842" y="3543404"/>
            <a:chExt cx="355286" cy="369332"/>
          </a:xfrm>
        </p:grpSpPr>
        <p:sp>
          <p:nvSpPr>
            <p:cNvPr id="72" name="Rectangle 71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75" name="Content Placeholder 16"/>
          <p:cNvSpPr txBox="1">
            <a:spLocks/>
          </p:cNvSpPr>
          <p:nvPr/>
        </p:nvSpPr>
        <p:spPr>
          <a:xfrm>
            <a:off x="714317" y="3977603"/>
            <a:ext cx="7879344" cy="1377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1000"/>
              </a:spcAft>
              <a:buSzPct val="90000"/>
              <a:buFont typeface="Wingdings" charset="2"/>
              <a:buNone/>
              <a:defRPr sz="2200" b="0" kern="1200">
                <a:solidFill>
                  <a:schemeClr val="accent6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4500" indent="63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None/>
              <a:tabLst/>
              <a:defRPr lang="en-GB" sz="2200" kern="1200" dirty="0" smtClean="0">
                <a:solidFill>
                  <a:schemeClr val="accent5"/>
                </a:solidFill>
                <a:latin typeface="Andale Mono"/>
                <a:ea typeface="+mn-ea"/>
                <a:cs typeface="Andale Mono"/>
              </a:defRPr>
            </a:lvl2pPr>
            <a:lvl3pPr marL="447675" indent="0" algn="l" defTabSz="4572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SzPct val="90000"/>
              <a:buFont typeface="Lucida Grande"/>
              <a:buNone/>
              <a:defRPr lang="en-GB" sz="2000" i="0" kern="1200" dirty="0" smtClean="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3pPr>
            <a:lvl4pPr marL="898525" indent="-342900" algn="l" defTabSz="3556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charset="2"/>
              <a:buChar char="§"/>
              <a:defRPr sz="2000" i="0" kern="120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4pPr>
            <a:lvl5pPr marL="1168400" indent="-355600" algn="l" defTabSz="457200" rtl="0" eaLnBrk="1" latinLnBrk="0" hangingPunct="1">
              <a:lnSpc>
                <a:spcPct val="130000"/>
              </a:lnSpc>
              <a:spcBef>
                <a:spcPct val="20000"/>
              </a:spcBef>
              <a:buFont typeface="Lucida Grande"/>
              <a:buChar char="—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US" dirty="0" smtClean="0"/>
              <a:t>The intersection of these two sets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latin typeface="Courier"/>
                <a:cs typeface="Courier"/>
              </a:rPr>
              <a:t>Q1 intersection Q1_S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1324588" y="4856858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003972" y="5406315"/>
            <a:ext cx="352777" cy="369332"/>
            <a:chOff x="7818925" y="3556104"/>
            <a:chExt cx="352777" cy="369332"/>
          </a:xfrm>
        </p:grpSpPr>
        <p:sp>
          <p:nvSpPr>
            <p:cNvPr id="78" name="Rectangle 77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rgbClr val="AFDAFF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086100" y="2732669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 {6; 4; 1; 8 }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086100" y="538376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 { 6 }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74477" y="5357127"/>
            <a:ext cx="4119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the order of the values returned is determined by the order of selected values in the set on the left of the operation.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16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6 0.00926 L 3.61111E-6 5.55112E-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9" y="-4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413 -0.04792 L 2.77778E-6 2.2222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15" y="238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476 -0.01805 L -3.61111E-6 -1.48148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47" y="90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372 -0.02894 L -1.66667E-6 3.7037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94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50469 -0.39792 L 1.94444E-6 2.22222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43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45" grpId="0" animBg="1"/>
      <p:bldP spid="75" grpId="0"/>
      <p:bldP spid="76" grpId="0" animBg="1"/>
      <p:bldP spid="12" grpId="0"/>
      <p:bldP spid="80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 with Sets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dirty="0" smtClean="0"/>
              <a:t>You can intersect a variable with a constant set:</a:t>
            </a:r>
            <a:endParaRPr lang="en-GB" sz="2400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{</a:t>
            </a:r>
            <a:r>
              <a:rPr lang="en-GB" dirty="0">
                <a:latin typeface="Courier"/>
                <a:cs typeface="Courier"/>
              </a:rPr>
              <a:t>1 to </a:t>
            </a:r>
            <a:r>
              <a:rPr lang="en-GB" dirty="0" smtClean="0">
                <a:latin typeface="Courier"/>
                <a:cs typeface="Courier"/>
              </a:rPr>
              <a:t>6} </a:t>
            </a:r>
            <a:r>
              <a:rPr lang="en-GB" dirty="0">
                <a:latin typeface="Courier"/>
                <a:cs typeface="Courier"/>
              </a:rPr>
              <a:t>intersection Q1 </a:t>
            </a:r>
            <a:endParaRPr lang="en-GB" dirty="0" smtClean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intersection {1 to </a:t>
            </a:r>
            <a:r>
              <a:rPr lang="en-GB" dirty="0" smtClean="0">
                <a:latin typeface="Courier"/>
                <a:cs typeface="Courier"/>
              </a:rPr>
              <a:t>6} </a:t>
            </a:r>
          </a:p>
          <a:p>
            <a:r>
              <a:rPr lang="en-US" dirty="0" smtClean="0"/>
              <a:t>You can start any expression with the empty set { } to ensure that the expression is evaluated as a set and returns a set.</a:t>
            </a:r>
          </a:p>
          <a:p>
            <a:r>
              <a:rPr lang="en-US" dirty="0" err="1" smtClean="0"/>
              <a:t>E.g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Q1combi = { } + Q1 + Q1_S</a:t>
            </a:r>
          </a:p>
        </p:txBody>
      </p:sp>
    </p:spTree>
    <p:extLst>
      <p:ext uri="{BB962C8B-B14F-4D97-AF65-F5344CB8AC3E}">
        <p14:creationId xmlns:p14="http://schemas.microsoft.com/office/powerpoint/2010/main" val="355430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850900"/>
          </a:xfrm>
        </p:spPr>
        <p:txBody>
          <a:bodyPr>
            <a:normAutofit/>
          </a:bodyPr>
          <a:lstStyle/>
          <a:p>
            <a:pPr lvl="0"/>
            <a:r>
              <a:rPr lang="en-GB" sz="2000" dirty="0" smtClean="0"/>
              <a:t>Working with our earlier example responses to Q1 and Q1_S</a:t>
            </a:r>
            <a:endParaRPr lang="en-GB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714323" y="2077249"/>
            <a:ext cx="3784566" cy="391795"/>
            <a:chOff x="4780877" y="2589092"/>
            <a:chExt cx="3784566" cy="391795"/>
          </a:xfrm>
        </p:grpSpPr>
        <p:grpSp>
          <p:nvGrpSpPr>
            <p:cNvPr id="6" name="Group 5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605555" y="2077302"/>
            <a:ext cx="3959888" cy="391795"/>
            <a:chOff x="4605555" y="3754239"/>
            <a:chExt cx="3959888" cy="391795"/>
          </a:xfrm>
        </p:grpSpPr>
        <p:grpSp>
          <p:nvGrpSpPr>
            <p:cNvPr id="34" name="Group 33"/>
            <p:cNvGrpSpPr/>
            <p:nvPr/>
          </p:nvGrpSpPr>
          <p:grpSpPr>
            <a:xfrm>
              <a:off x="4605555" y="3754239"/>
              <a:ext cx="3959888" cy="369332"/>
              <a:chOff x="3859037" y="5939259"/>
              <a:chExt cx="3959888" cy="369332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859037" y="5939259"/>
                <a:ext cx="7749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4C4C4C"/>
                    </a:solidFill>
                    <a:latin typeface="Arial"/>
                    <a:cs typeface="Arial"/>
                  </a:rPr>
                  <a:t>Q1_S</a:t>
                </a:r>
                <a:endParaRPr lang="en-US" dirty="0">
                  <a:solidFill>
                    <a:srgbClr val="4C4C4C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5370370" y="3772859"/>
              <a:ext cx="352777" cy="369332"/>
              <a:chOff x="5370370" y="2921959"/>
              <a:chExt cx="352777" cy="369332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370370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80489" y="2921959"/>
                <a:ext cx="277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5723147" y="3772871"/>
              <a:ext cx="352777" cy="373163"/>
              <a:chOff x="5723147" y="2921971"/>
              <a:chExt cx="352777" cy="373163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5723147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726270" y="2925802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8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6083454" y="3770352"/>
              <a:ext cx="352777" cy="374134"/>
              <a:chOff x="6083454" y="2919452"/>
              <a:chExt cx="352777" cy="374134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6083454" y="2919452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094621" y="292425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6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54" name="Content Placeholder 3"/>
          <p:cNvSpPr txBox="1">
            <a:spLocks/>
          </p:cNvSpPr>
          <p:nvPr/>
        </p:nvSpPr>
        <p:spPr>
          <a:xfrm>
            <a:off x="714323" y="2806700"/>
            <a:ext cx="7879344" cy="55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1000"/>
              </a:spcAft>
              <a:buSzPct val="90000"/>
              <a:buFont typeface="Wingdings" charset="2"/>
              <a:buNone/>
              <a:defRPr sz="2200" b="0" kern="1200">
                <a:solidFill>
                  <a:schemeClr val="accent6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4500" indent="63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None/>
              <a:tabLst/>
              <a:defRPr lang="en-GB" sz="2200" kern="1200" dirty="0" smtClean="0">
                <a:solidFill>
                  <a:schemeClr val="accent5"/>
                </a:solidFill>
                <a:latin typeface="Andale Mono"/>
                <a:ea typeface="+mn-ea"/>
                <a:cs typeface="Andale Mono"/>
              </a:defRPr>
            </a:lvl2pPr>
            <a:lvl3pPr marL="447675" indent="0" algn="l" defTabSz="4572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SzPct val="90000"/>
              <a:buFont typeface="Lucida Grande"/>
              <a:buNone/>
              <a:defRPr lang="en-GB" sz="2000" i="0" kern="1200" dirty="0" smtClean="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3pPr>
            <a:lvl4pPr marL="898525" indent="-342900" algn="l" defTabSz="3556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charset="2"/>
              <a:buChar char="§"/>
              <a:defRPr sz="2000" i="0" kern="120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4pPr>
            <a:lvl5pPr marL="1168400" indent="-355600" algn="l" defTabSz="457200" rtl="0" eaLnBrk="1" latinLnBrk="0" hangingPunct="1">
              <a:lnSpc>
                <a:spcPct val="130000"/>
              </a:lnSpc>
              <a:spcBef>
                <a:spcPct val="20000"/>
              </a:spcBef>
              <a:buFont typeface="Lucida Grande"/>
              <a:buChar char="—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/>
              <a:t>What will the result be for each of these expressions?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307787" y="3498047"/>
            <a:ext cx="548373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latin typeface="Courier"/>
                <a:cs typeface="Courier"/>
              </a:rPr>
              <a:t>{1 to 6} intersection Q1 </a:t>
            </a:r>
            <a:br>
              <a:rPr lang="en-GB" sz="2200" dirty="0">
                <a:latin typeface="Courier"/>
                <a:cs typeface="Courier"/>
              </a:rPr>
            </a:br>
            <a:endParaRPr lang="en-GB" sz="2200" dirty="0">
              <a:latin typeface="Courier"/>
              <a:cs typeface="Courier"/>
            </a:endParaRPr>
          </a:p>
          <a:p>
            <a:r>
              <a:rPr lang="en-GB" sz="2200" dirty="0">
                <a:latin typeface="Courier"/>
                <a:cs typeface="Courier"/>
              </a:rPr>
              <a:t>Q1 intersection {1 to 6} </a:t>
            </a:r>
            <a:r>
              <a:rPr lang="en-GB" sz="2200" dirty="0" smtClean="0">
                <a:latin typeface="Courier"/>
                <a:cs typeface="Courier"/>
              </a:rPr>
              <a:t/>
            </a:r>
            <a:br>
              <a:rPr lang="en-GB" sz="2200" dirty="0" smtClean="0">
                <a:latin typeface="Courier"/>
                <a:cs typeface="Courier"/>
              </a:rPr>
            </a:br>
            <a:endParaRPr lang="en-GB" sz="2200" dirty="0">
              <a:latin typeface="Courier"/>
              <a:cs typeface="Courier"/>
            </a:endParaRPr>
          </a:p>
          <a:p>
            <a:r>
              <a:rPr lang="en-US" sz="2200" dirty="0">
                <a:latin typeface="Courier"/>
                <a:cs typeface="Courier"/>
              </a:rPr>
              <a:t>Dim Q1combi = { } + Q1 + </a:t>
            </a:r>
            <a:r>
              <a:rPr lang="en-US" sz="2200" dirty="0" smtClean="0">
                <a:latin typeface="Courier"/>
                <a:cs typeface="Courier"/>
              </a:rPr>
              <a:t>Q1_S</a:t>
            </a:r>
            <a:br>
              <a:rPr lang="en-US" sz="2200" dirty="0" smtClean="0">
                <a:latin typeface="Courier"/>
                <a:cs typeface="Courier"/>
              </a:rPr>
            </a:br>
            <a:r>
              <a:rPr lang="en-GB" sz="2200" dirty="0" smtClean="0">
                <a:latin typeface="Courier"/>
                <a:cs typeface="Courier"/>
              </a:rPr>
              <a:t> </a:t>
            </a:r>
            <a:endParaRPr lang="en-GB" sz="22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361749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uiExpand="1" build="p"/>
      <p:bldP spid="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 smtClean="0">
                <a:latin typeface="MaxOT"/>
                <a:cs typeface="MaxOT"/>
              </a:rPr>
              <a:t>Session </a:t>
            </a:r>
            <a:r>
              <a:rPr lang="en-GB" dirty="0" smtClean="0">
                <a:latin typeface="MaxOT"/>
                <a:cs typeface="MaxOT"/>
              </a:rPr>
              <a:t>150-1 </a:t>
            </a:r>
            <a:endParaRPr lang="en-GB" noProof="0" dirty="0">
              <a:latin typeface="MaxOT"/>
              <a:cs typeface="Max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2000" b="1" dirty="0">
                <a:solidFill>
                  <a:srgbClr val="FFFFFF"/>
                </a:solidFill>
              </a:rPr>
              <a:t>TOPICS COVERED</a:t>
            </a:r>
          </a:p>
          <a:p>
            <a:pPr lvl="0"/>
            <a:r>
              <a:rPr lang="en-US" dirty="0"/>
              <a:t>The concept of an </a:t>
            </a:r>
            <a:r>
              <a:rPr lang="en-US" dirty="0" err="1"/>
              <a:t>askiascript</a:t>
            </a:r>
            <a:endParaRPr lang="en-GB" dirty="0"/>
          </a:p>
          <a:p>
            <a:pPr lvl="0"/>
            <a:r>
              <a:rPr lang="en-US" dirty="0"/>
              <a:t>Objects and Properties</a:t>
            </a:r>
            <a:endParaRPr lang="en-GB" dirty="0"/>
          </a:p>
          <a:p>
            <a:pPr lvl="0"/>
            <a:r>
              <a:rPr lang="en-US" dirty="0"/>
              <a:t>Useful operators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askiascript</a:t>
            </a:r>
            <a:r>
              <a:rPr lang="en-US" dirty="0"/>
              <a:t> 2.0 Basics:  </a:t>
            </a:r>
            <a:r>
              <a:rPr lang="en-US" dirty="0" smtClean="0"/>
              <a:t>Objects &amp; Operators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71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subtraction with sets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You can use minus (“-”) to remove items. It means </a:t>
            </a:r>
            <a:r>
              <a:rPr lang="en-GB" sz="2400" i="1" dirty="0" smtClean="0"/>
              <a:t>intersection with not these items</a:t>
            </a:r>
            <a:r>
              <a:rPr lang="en-GB" sz="2400" dirty="0" smtClean="0"/>
              <a:t>. </a:t>
            </a:r>
            <a:endParaRPr lang="en-GB" sz="2400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Q1-{1;6}</a:t>
            </a:r>
          </a:p>
          <a:p>
            <a:pPr lvl="2"/>
            <a:r>
              <a:rPr lang="en-US" dirty="0" smtClean="0"/>
              <a:t>Using the same example:</a:t>
            </a:r>
          </a:p>
          <a:p>
            <a:pPr lvl="3"/>
            <a:r>
              <a:rPr lang="en-US" dirty="0" smtClean="0"/>
              <a:t> Q1 contains </a:t>
            </a:r>
            <a:r>
              <a:rPr lang="en-US" dirty="0" smtClean="0">
                <a:solidFill>
                  <a:schemeClr val="accent5"/>
                </a:solidFill>
              </a:rPr>
              <a:t>{6;4}</a:t>
            </a:r>
            <a:endParaRPr lang="en-US" dirty="0">
              <a:solidFill>
                <a:schemeClr val="accent6"/>
              </a:solidFill>
            </a:endParaRPr>
          </a:p>
          <a:p>
            <a:pPr lvl="3"/>
            <a:r>
              <a:rPr lang="en-US" dirty="0" smtClean="0">
                <a:solidFill>
                  <a:srgbClr val="4B67B8"/>
                </a:solidFill>
              </a:rPr>
              <a:t>-{1;6} </a:t>
            </a:r>
            <a:r>
              <a:rPr lang="en-US" dirty="0" smtClean="0"/>
              <a:t>removes any occurrences of either </a:t>
            </a:r>
            <a:r>
              <a:rPr lang="en-US" dirty="0" smtClean="0">
                <a:solidFill>
                  <a:srgbClr val="4B67B8"/>
                </a:solidFill>
              </a:rPr>
              <a:t>{1}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4B67B8"/>
                </a:solidFill>
              </a:rPr>
              <a:t>{6</a:t>
            </a:r>
            <a:r>
              <a:rPr lang="en-US" dirty="0">
                <a:solidFill>
                  <a:srgbClr val="4B67B8"/>
                </a:solidFill>
              </a:rPr>
              <a:t>}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endParaRPr lang="en-US" dirty="0" smtClean="0">
              <a:solidFill>
                <a:schemeClr val="accent6"/>
              </a:solidFill>
            </a:endParaRPr>
          </a:p>
          <a:p>
            <a:pPr lvl="3"/>
            <a:r>
              <a:rPr lang="en-US" dirty="0" smtClean="0">
                <a:solidFill>
                  <a:schemeClr val="accent6"/>
                </a:solidFill>
              </a:rPr>
              <a:t>i</a:t>
            </a:r>
            <a:r>
              <a:rPr lang="en-US" dirty="0" smtClean="0"/>
              <a:t>n this case, it removes the </a:t>
            </a:r>
            <a:r>
              <a:rPr lang="en-US" dirty="0" smtClean="0">
                <a:solidFill>
                  <a:schemeClr val="accent5"/>
                </a:solidFill>
              </a:rPr>
              <a:t>{6} </a:t>
            </a:r>
            <a:r>
              <a:rPr lang="en-US" dirty="0" smtClean="0"/>
              <a:t>in Q1</a:t>
            </a:r>
          </a:p>
          <a:p>
            <a:pPr lvl="2"/>
            <a:r>
              <a:rPr lang="en-US" dirty="0" smtClean="0"/>
              <a:t>The result is </a:t>
            </a:r>
            <a:r>
              <a:rPr lang="en-US" dirty="0">
                <a:solidFill>
                  <a:schemeClr val="accent5"/>
                </a:solidFill>
              </a:rPr>
              <a:t>{</a:t>
            </a:r>
            <a:r>
              <a:rPr lang="en-US" dirty="0" smtClean="0">
                <a:solidFill>
                  <a:schemeClr val="accent5"/>
                </a:solidFill>
              </a:rPr>
              <a:t>4}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931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Size()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b="1" dirty="0" smtClean="0"/>
              <a:t>Size</a:t>
            </a:r>
            <a:r>
              <a:rPr lang="en-GB" dirty="0" smtClean="0"/>
              <a:t> </a:t>
            </a:r>
            <a:r>
              <a:rPr lang="en-GB" dirty="0"/>
              <a:t>retrieves the number of answers given in a </a:t>
            </a:r>
            <a:r>
              <a:rPr lang="en-GB" dirty="0" smtClean="0"/>
              <a:t>subset.</a:t>
            </a:r>
            <a:endParaRPr lang="en-GB" dirty="0"/>
          </a:p>
          <a:p>
            <a:pPr lvl="1"/>
            <a:r>
              <a:rPr lang="en-GB" dirty="0" smtClean="0">
                <a:latin typeface="Courier"/>
              </a:rPr>
              <a:t>Size(Q1.Value </a:t>
            </a:r>
            <a:r>
              <a:rPr lang="en-GB" dirty="0">
                <a:latin typeface="Courier"/>
              </a:rPr>
              <a:t>+ Q1_S.Value)</a:t>
            </a:r>
            <a:endParaRPr lang="en-GB" dirty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Size(Q1.Value </a:t>
            </a:r>
            <a:r>
              <a:rPr lang="en-GB" dirty="0">
                <a:latin typeface="Courier"/>
                <a:cs typeface="Courier"/>
              </a:rPr>
              <a:t>Intersection {1 to 5})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following script returns the number of responses selected by the respondent from codes 1, 3 and 4: </a:t>
            </a:r>
          </a:p>
          <a:p>
            <a:pPr lvl="1"/>
            <a:r>
              <a:rPr lang="en-GB" smtClean="0">
                <a:latin typeface="Courier"/>
                <a:cs typeface="Courier"/>
              </a:rPr>
              <a:t>Size(Q1.Value </a:t>
            </a:r>
            <a:r>
              <a:rPr lang="en-GB" dirty="0">
                <a:latin typeface="Courier"/>
                <a:cs typeface="Courier"/>
              </a:rPr>
              <a:t>Intersection {1;3;4})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45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r>
              <a:rPr lang="en-US" dirty="0" err="1" smtClean="0"/>
              <a:t>SelectRandom</a:t>
            </a:r>
            <a:r>
              <a:rPr lang="en-US" dirty="0" smtClean="0"/>
              <a:t>(</a:t>
            </a:r>
            <a:r>
              <a:rPr lang="en-US" i="1" dirty="0" smtClean="0"/>
              <a:t>n</a:t>
            </a:r>
            <a:r>
              <a:rPr lang="en-US" dirty="0" smtClean="0"/>
              <a:t>)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method that allows </a:t>
            </a:r>
            <a:r>
              <a:rPr lang="en-GB" dirty="0"/>
              <a:t>you to select a specific number of values at random from a </a:t>
            </a:r>
            <a:r>
              <a:rPr lang="en-GB" dirty="0" smtClean="0"/>
              <a:t>set, such as the responses </a:t>
            </a:r>
            <a:r>
              <a:rPr lang="en-GB" dirty="0"/>
              <a:t>given to a multi-coded question.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.</a:t>
            </a:r>
            <a:r>
              <a:rPr lang="en-GB" dirty="0" err="1">
                <a:latin typeface="Courier"/>
                <a:cs typeface="Courier"/>
              </a:rPr>
              <a:t>SelectRandom</a:t>
            </a:r>
            <a:r>
              <a:rPr lang="en-GB" dirty="0" smtClean="0">
                <a:latin typeface="Courier"/>
                <a:cs typeface="Courier"/>
              </a:rPr>
              <a:t>(</a:t>
            </a:r>
            <a:r>
              <a:rPr lang="en-GB" i="1" dirty="0" smtClean="0">
                <a:latin typeface="Courier"/>
                <a:cs typeface="Courier"/>
              </a:rPr>
              <a:t>n</a:t>
            </a:r>
            <a:r>
              <a:rPr lang="en-GB" dirty="0" smtClean="0">
                <a:latin typeface="Courier"/>
                <a:cs typeface="Courier"/>
              </a:rPr>
              <a:t>) </a:t>
            </a:r>
          </a:p>
          <a:p>
            <a:pPr lvl="0"/>
            <a:r>
              <a:rPr lang="en-GB" dirty="0" smtClean="0"/>
              <a:t>E.g.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Q1.SelectRandom(1)</a:t>
            </a:r>
            <a:r>
              <a:rPr lang="en-GB" dirty="0">
                <a:latin typeface="Courier"/>
                <a:cs typeface="Courier"/>
              </a:rPr>
              <a:t/>
            </a:r>
            <a:br>
              <a:rPr lang="en-GB" dirty="0">
                <a:latin typeface="Courier"/>
                <a:cs typeface="Courier"/>
              </a:rPr>
            </a:br>
            <a:endParaRPr lang="en-US" dirty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(</a:t>
            </a:r>
            <a:r>
              <a:rPr lang="en-GB" dirty="0">
                <a:latin typeface="Courier"/>
                <a:cs typeface="Courier"/>
              </a:rPr>
              <a:t>Q1 + </a:t>
            </a:r>
            <a:r>
              <a:rPr lang="en-GB" dirty="0" smtClean="0">
                <a:latin typeface="Courier"/>
                <a:cs typeface="Courier"/>
              </a:rPr>
              <a:t>Q1_S)</a:t>
            </a:r>
            <a:r>
              <a:rPr lang="en-GB" dirty="0">
                <a:latin typeface="Courier"/>
                <a:cs typeface="Courier"/>
              </a:rPr>
              <a:t>.</a:t>
            </a:r>
            <a:r>
              <a:rPr lang="en-GB" dirty="0" err="1">
                <a:latin typeface="Courier"/>
                <a:cs typeface="Courier"/>
              </a:rPr>
              <a:t>SelectRandom</a:t>
            </a:r>
            <a:r>
              <a:rPr lang="en-GB" dirty="0" smtClean="0">
                <a:latin typeface="Courier"/>
                <a:cs typeface="Courier"/>
              </a:rPr>
              <a:t>(3)</a:t>
            </a:r>
            <a:r>
              <a:rPr lang="en-GB" dirty="0">
                <a:latin typeface="Courier"/>
                <a:cs typeface="Courier"/>
              </a:rPr>
              <a:t/>
            </a:r>
            <a:br>
              <a:rPr lang="en-GB" dirty="0">
                <a:latin typeface="Courier"/>
                <a:cs typeface="Courier"/>
              </a:rPr>
            </a:br>
            <a:endParaRPr lang="en-GB" dirty="0" smtClean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Q10.SelectRandom(j)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584700" y="5377270"/>
            <a:ext cx="3225800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00"/>
                </a:solidFill>
                <a:latin typeface="Courier"/>
                <a:cs typeface="Courier"/>
              </a:rPr>
              <a:t>j</a:t>
            </a:r>
            <a:r>
              <a:rPr lang="en-US" dirty="0" smtClean="0">
                <a:solidFill>
                  <a:srgbClr val="000000"/>
                </a:solidFill>
              </a:rPr>
              <a:t> is a virtual variable</a:t>
            </a:r>
            <a:endParaRPr lang="en-US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09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r>
              <a:rPr lang="en-US" dirty="0" err="1" smtClean="0"/>
              <a:t>SelectRandom</a:t>
            </a:r>
            <a:r>
              <a:rPr lang="en-US" dirty="0" smtClean="0"/>
              <a:t>(</a:t>
            </a:r>
            <a:r>
              <a:rPr lang="en-US" i="1" dirty="0" smtClean="0"/>
              <a:t>n</a:t>
            </a:r>
            <a:r>
              <a:rPr lang="en-US" dirty="0" smtClean="0"/>
              <a:t>) method –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799" y="1498600"/>
            <a:ext cx="7399867" cy="4640030"/>
          </a:xfrm>
        </p:spPr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{1 to 10}.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Dim </a:t>
            </a:r>
            <a:r>
              <a:rPr lang="en-GB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 = {1 to 10}</a:t>
            </a:r>
            <a:b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dirty="0" err="1" smtClean="0">
                <a:solidFill>
                  <a:srgbClr val="6C7DD1"/>
                </a:solidFill>
                <a:latin typeface="Courier"/>
                <a:cs typeface="Courier"/>
              </a:rPr>
              <a:t>i.SelectRandom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(2)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{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5 to 10}.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(3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).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Q4.Value.SelectRandom(2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Q1 + Q4).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542656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.Shuffle( )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Use .</a:t>
            </a:r>
            <a:r>
              <a:rPr lang="en-GB" b="1" dirty="0" smtClean="0"/>
              <a:t>Shuffle</a:t>
            </a:r>
            <a:r>
              <a:rPr lang="en-GB" dirty="0" smtClean="0"/>
              <a:t> </a:t>
            </a:r>
            <a:r>
              <a:rPr lang="en-GB" dirty="0"/>
              <a:t>on an array to return the array in a randomised </a:t>
            </a:r>
            <a:r>
              <a:rPr lang="en-GB" dirty="0" smtClean="0"/>
              <a:t>order</a:t>
            </a:r>
            <a:endParaRPr lang="en-GB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Q1_S.Value.Shuffle</a:t>
            </a:r>
            <a:r>
              <a:rPr lang="en-GB" dirty="0">
                <a:latin typeface="Courier"/>
                <a:cs typeface="Courier"/>
              </a:rPr>
              <a:t>(</a:t>
            </a:r>
            <a:r>
              <a:rPr lang="en-GB" dirty="0" smtClean="0">
                <a:latin typeface="Courier"/>
                <a:cs typeface="Courier"/>
              </a:rPr>
              <a:t>)</a:t>
            </a:r>
          </a:p>
          <a:p>
            <a:pPr lvl="2"/>
            <a:r>
              <a:rPr lang="en-GB" dirty="0"/>
              <a:t>Returns </a:t>
            </a:r>
            <a:r>
              <a:rPr lang="en-GB" dirty="0" smtClean="0"/>
              <a:t>all the values in a random order</a:t>
            </a:r>
          </a:p>
          <a:p>
            <a:r>
              <a:rPr lang="en-GB" dirty="0" smtClean="0"/>
              <a:t>.</a:t>
            </a:r>
            <a:r>
              <a:rPr lang="en-GB" b="1" dirty="0" smtClean="0"/>
              <a:t>Shuffle</a:t>
            </a:r>
            <a:r>
              <a:rPr lang="en-GB" dirty="0" smtClean="0"/>
              <a:t> can be used with .</a:t>
            </a:r>
            <a:r>
              <a:rPr lang="en-GB" b="1" dirty="0" err="1" smtClean="0"/>
              <a:t>SelectRandom</a:t>
            </a:r>
            <a:r>
              <a:rPr lang="en-GB" b="1" dirty="0" smtClean="0"/>
              <a:t> </a:t>
            </a:r>
            <a:r>
              <a:rPr lang="en-GB" dirty="0" smtClean="0"/>
              <a:t>for a random selection in a random order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Q1_S.Value.SelectRandom</a:t>
            </a:r>
            <a:r>
              <a:rPr lang="en-GB" dirty="0">
                <a:latin typeface="Courier"/>
                <a:cs typeface="Courier"/>
              </a:rPr>
              <a:t>(3)</a:t>
            </a:r>
            <a:r>
              <a:rPr lang="en-GB" dirty="0" smtClean="0">
                <a:latin typeface="Courier"/>
                <a:cs typeface="Courier"/>
              </a:rPr>
              <a:t>.Shuffle</a:t>
            </a:r>
            <a:r>
              <a:rPr lang="en-GB" dirty="0">
                <a:latin typeface="Courier"/>
                <a:cs typeface="Courier"/>
              </a:rPr>
              <a:t>(</a:t>
            </a:r>
            <a:r>
              <a:rPr lang="en-GB" dirty="0" smtClean="0">
                <a:latin typeface="Courier"/>
                <a:cs typeface="Courier"/>
              </a:rPr>
              <a:t>)</a:t>
            </a:r>
            <a:endParaRPr lang="en-GB" dirty="0">
              <a:latin typeface="Courier"/>
              <a:cs typeface="Courier"/>
            </a:endParaRPr>
          </a:p>
          <a:p>
            <a:pPr lvl="2"/>
            <a:r>
              <a:rPr lang="en-GB" dirty="0" smtClean="0"/>
              <a:t>Returns three randomly selected value in a random order, </a:t>
            </a:r>
          </a:p>
          <a:p>
            <a:pPr lvl="2"/>
            <a:r>
              <a:rPr lang="en-GB" dirty="0" smtClean="0"/>
              <a:t>e.g. if Q1_S contains {1; 2; 5; 7}, the .</a:t>
            </a:r>
            <a:r>
              <a:rPr lang="en-GB" dirty="0" err="1"/>
              <a:t>S</a:t>
            </a:r>
            <a:r>
              <a:rPr lang="en-GB" dirty="0" err="1" smtClean="0"/>
              <a:t>electRandom</a:t>
            </a:r>
            <a:r>
              <a:rPr lang="en-GB" dirty="0" smtClean="0"/>
              <a:t>(3) method will select three items, such as  {1; 5; 7} and shuffle will place these in a random order, e.g. {5; 7; 1}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97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Using </a:t>
            </a:r>
            <a:r>
              <a:rPr lang="en-GB" b="1" dirty="0"/>
              <a:t>Dim</a:t>
            </a:r>
            <a:r>
              <a:rPr lang="en-GB" dirty="0"/>
              <a:t> (dimension) to declare </a:t>
            </a:r>
            <a:r>
              <a:rPr lang="en-GB" dirty="0" smtClean="0"/>
              <a:t>virtual variables</a:t>
            </a:r>
            <a:endParaRPr lang="en-GB" dirty="0"/>
          </a:p>
          <a:p>
            <a:pPr lvl="0"/>
            <a:r>
              <a:rPr lang="en-GB" dirty="0" smtClean="0"/>
              <a:t>Combining and performing </a:t>
            </a:r>
            <a:r>
              <a:rPr lang="en-GB" dirty="0"/>
              <a:t>logic on sets or array variables using </a:t>
            </a:r>
            <a:r>
              <a:rPr lang="en-GB" b="1" dirty="0"/>
              <a:t>Union</a:t>
            </a:r>
            <a:r>
              <a:rPr lang="en-GB" dirty="0"/>
              <a:t> and </a:t>
            </a:r>
            <a:r>
              <a:rPr lang="en-GB" b="1" dirty="0" smtClean="0"/>
              <a:t>Intersection</a:t>
            </a:r>
          </a:p>
          <a:p>
            <a:pPr lvl="0"/>
            <a:r>
              <a:rPr lang="en-GB" dirty="0" smtClean="0"/>
              <a:t>Subtracting items from a set with “-”</a:t>
            </a:r>
            <a:endParaRPr lang="en-GB" dirty="0"/>
          </a:p>
          <a:p>
            <a:pPr lvl="0"/>
            <a:r>
              <a:rPr lang="en-GB" dirty="0"/>
              <a:t>Using the </a:t>
            </a:r>
            <a:r>
              <a:rPr lang="en-GB" b="1" dirty="0" smtClean="0"/>
              <a:t>Size function </a:t>
            </a:r>
            <a:r>
              <a:rPr lang="en-GB" dirty="0" smtClean="0"/>
              <a:t>or the </a:t>
            </a:r>
            <a:r>
              <a:rPr lang="en-GB" b="1" dirty="0" smtClean="0"/>
              <a:t>Count</a:t>
            </a:r>
            <a:r>
              <a:rPr lang="en-GB" dirty="0" smtClean="0"/>
              <a:t> </a:t>
            </a:r>
            <a:r>
              <a:rPr lang="en-GB" dirty="0"/>
              <a:t>property to detect the number of items in an array</a:t>
            </a:r>
          </a:p>
          <a:p>
            <a:pPr lvl="0"/>
            <a:r>
              <a:rPr lang="en-GB" dirty="0" smtClean="0"/>
              <a:t>Using </a:t>
            </a:r>
            <a:r>
              <a:rPr lang="en-GB" b="1" dirty="0" err="1"/>
              <a:t>SelectRandom</a:t>
            </a:r>
            <a:r>
              <a:rPr lang="en-GB" dirty="0"/>
              <a:t> to randomly pick items from an </a:t>
            </a:r>
            <a:r>
              <a:rPr lang="en-GB" dirty="0" smtClean="0"/>
              <a:t>array</a:t>
            </a:r>
          </a:p>
          <a:p>
            <a:r>
              <a:rPr lang="en-GB" dirty="0"/>
              <a:t>Using </a:t>
            </a:r>
            <a:r>
              <a:rPr lang="en-GB" b="1" dirty="0"/>
              <a:t>Shuffle</a:t>
            </a:r>
            <a:r>
              <a:rPr lang="en-GB" dirty="0"/>
              <a:t> to randomise the order of a set </a:t>
            </a:r>
          </a:p>
          <a:p>
            <a:pPr marL="0" lv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398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 smtClean="0">
                <a:latin typeface="MaxOT"/>
                <a:cs typeface="MaxOT"/>
              </a:rPr>
              <a:t>Session </a:t>
            </a:r>
            <a:r>
              <a:rPr lang="en-GB" dirty="0" smtClean="0">
                <a:latin typeface="MaxOT"/>
                <a:cs typeface="MaxOT"/>
              </a:rPr>
              <a:t>150-4 </a:t>
            </a:r>
            <a:endParaRPr lang="en-GB" noProof="0" dirty="0">
              <a:latin typeface="MaxOT"/>
              <a:cs typeface="Max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sz="2000" b="1" dirty="0">
                <a:solidFill>
                  <a:srgbClr val="FFFFFF"/>
                </a:solidFill>
              </a:rPr>
              <a:t>TOPICS COVERED</a:t>
            </a:r>
          </a:p>
          <a:p>
            <a:pPr lvl="0"/>
            <a:r>
              <a:rPr lang="en-US" dirty="0"/>
              <a:t>The loop properties of questions defined within a loop</a:t>
            </a:r>
            <a:endParaRPr lang="en-GB" dirty="0"/>
          </a:p>
          <a:p>
            <a:pPr lvl="0"/>
            <a:r>
              <a:rPr lang="en-US" dirty="0"/>
              <a:t>The loop built-in test values </a:t>
            </a:r>
            <a:r>
              <a:rPr lang="en-US" b="1" dirty="0" err="1"/>
              <a:t>IsLastIteration</a:t>
            </a:r>
            <a:r>
              <a:rPr lang="en-US" dirty="0"/>
              <a:t> and </a:t>
            </a:r>
            <a:r>
              <a:rPr lang="en-US" b="1" dirty="0" err="1"/>
              <a:t>CurrentIteration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For /</a:t>
            </a:r>
            <a:r>
              <a:rPr lang="en-US" dirty="0"/>
              <a:t> </a:t>
            </a:r>
            <a:r>
              <a:rPr lang="en-US" b="1" dirty="0"/>
              <a:t>Next</a:t>
            </a:r>
            <a:r>
              <a:rPr lang="en-US" dirty="0"/>
              <a:t> loop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Break</a:t>
            </a:r>
            <a:r>
              <a:rPr lang="en-US" dirty="0"/>
              <a:t> directive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Advanced Loops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2773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methods for loops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 these to find out at what point in the execution of the loop you have reached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These are properties of the loop – refer to the loop control variable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072937"/>
              </p:ext>
            </p:extLst>
          </p:nvPr>
        </p:nvGraphicFramePr>
        <p:xfrm>
          <a:off x="713667" y="2455614"/>
          <a:ext cx="7851776" cy="2780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625"/>
                <a:gridCol w="5772151"/>
              </a:tblGrid>
              <a:tr h="65849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Keyword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Example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658495">
                <a:tc>
                  <a:txBody>
                    <a:bodyPr/>
                    <a:lstStyle/>
                    <a:p>
                      <a:r>
                        <a:rPr lang="en-GB" sz="1800" kern="1200" dirty="0" err="1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IsLastIteration</a:t>
                      </a:r>
                      <a:r>
                        <a:rPr lang="en-GB" sz="1800" kern="12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endParaRPr lang="en-US" dirty="0">
                        <a:solidFill>
                          <a:srgbClr val="5E5E5E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Courier"/>
                          <a:cs typeface="Courier"/>
                        </a:rPr>
                        <a:t>Q2loop.</a:t>
                      </a: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IsLastIteration</a:t>
                      </a:r>
                      <a:endParaRPr lang="en-US" dirty="0">
                        <a:solidFill>
                          <a:schemeClr val="tx1"/>
                        </a:solidFill>
                        <a:latin typeface="Courier"/>
                        <a:cs typeface="Courier"/>
                      </a:endParaRPr>
                    </a:p>
                  </a:txBody>
                  <a:tcPr/>
                </a:tc>
              </a:tr>
              <a:tr h="658495">
                <a:tc>
                  <a:txBody>
                    <a:bodyPr/>
                    <a:lstStyle/>
                    <a:p>
                      <a:r>
                        <a:rPr lang="en-GB" sz="1800" kern="1200" dirty="0" err="1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CurrentIteration</a:t>
                      </a:r>
                      <a:r>
                        <a:rPr lang="en-GB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solidFill>
                          <a:srgbClr val="5E5E5E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Q2loop.CurrentIteration = 9</a:t>
                      </a: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Courier"/>
                        <a:ea typeface="+mn-ea"/>
                        <a:cs typeface="Courier"/>
                      </a:endParaRP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Q2loop.CurrentIteration.EntryCode = “09”</a:t>
                      </a: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Courier"/>
                        <a:ea typeface="+mn-ea"/>
                        <a:cs typeface="Courier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  <a:latin typeface="Courier"/>
                        <a:cs typeface="Courier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757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AllValues</a:t>
            </a:r>
            <a:r>
              <a:rPr lang="en-US" dirty="0"/>
              <a:t> </a:t>
            </a:r>
            <a:r>
              <a:rPr lang="en-US" sz="2000" i="1" dirty="0" smtClean="0">
                <a:latin typeface="Arial"/>
                <a:cs typeface="Arial"/>
              </a:rPr>
              <a:t>(1 </a:t>
            </a:r>
            <a:r>
              <a:rPr lang="en-US" sz="2000" i="1" dirty="0">
                <a:latin typeface="Arial"/>
                <a:cs typeface="Arial"/>
              </a:rPr>
              <a:t>of 2)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Use </a:t>
            </a:r>
            <a:r>
              <a:rPr lang="en-GB" dirty="0" err="1" smtClean="0"/>
              <a:t>AllValues</a:t>
            </a:r>
            <a:r>
              <a:rPr lang="en-GB" dirty="0" smtClean="0"/>
              <a:t> to line up all the answers from all instances of a single coded question in a loop into one array</a:t>
            </a:r>
            <a:endParaRPr lang="en-GB" dirty="0"/>
          </a:p>
          <a:p>
            <a:pPr lvl="1"/>
            <a:r>
              <a:rPr lang="en-GB" dirty="0" smtClean="0"/>
              <a:t>Q10.AllValues</a:t>
            </a:r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2905635" y="4114793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1054586" y="4098238"/>
            <a:ext cx="5401410" cy="369332"/>
            <a:chOff x="1054586" y="4390338"/>
            <a:chExt cx="5401410" cy="369332"/>
          </a:xfrm>
        </p:grpSpPr>
        <p:grpSp>
          <p:nvGrpSpPr>
            <p:cNvPr id="36" name="Group 35"/>
            <p:cNvGrpSpPr/>
            <p:nvPr/>
          </p:nvGrpSpPr>
          <p:grpSpPr>
            <a:xfrm>
              <a:off x="2905635" y="4406893"/>
              <a:ext cx="3550361" cy="352777"/>
              <a:chOff x="1247424" y="3429001"/>
              <a:chExt cx="3550361" cy="352777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54586" y="4390338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2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5402132" y="470734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053330" y="4690804"/>
            <a:ext cx="5401410" cy="369332"/>
            <a:chOff x="1053330" y="4982904"/>
            <a:chExt cx="5401410" cy="369332"/>
          </a:xfrm>
        </p:grpSpPr>
        <p:grpSp>
          <p:nvGrpSpPr>
            <p:cNvPr id="51" name="Group 50"/>
            <p:cNvGrpSpPr/>
            <p:nvPr/>
          </p:nvGrpSpPr>
          <p:grpSpPr>
            <a:xfrm>
              <a:off x="2904379" y="4999459"/>
              <a:ext cx="3550361" cy="352777"/>
              <a:chOff x="1247424" y="3429001"/>
              <a:chExt cx="3550361" cy="352777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1053330" y="4982904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3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70966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1055842" y="3257110"/>
            <a:ext cx="5401410" cy="600960"/>
            <a:chOff x="1055842" y="3549210"/>
            <a:chExt cx="5401410" cy="600960"/>
          </a:xfrm>
        </p:grpSpPr>
        <p:grpSp>
          <p:nvGrpSpPr>
            <p:cNvPr id="15" name="Group 14"/>
            <p:cNvGrpSpPr/>
            <p:nvPr/>
          </p:nvGrpSpPr>
          <p:grpSpPr>
            <a:xfrm>
              <a:off x="2906891" y="3797393"/>
              <a:ext cx="3550361" cy="352777"/>
              <a:chOff x="1247424" y="3429001"/>
              <a:chExt cx="3550361" cy="352777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055842" y="3780838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1</a:t>
              </a:r>
              <a:endParaRPr lang="en-US" i="1" dirty="0">
                <a:latin typeface="Arial"/>
                <a:cs typeface="Arial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31555" y="354926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189045" y="354925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46535" y="354925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904025" y="354924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261515" y="3549240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19005" y="354923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76495" y="354922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333985" y="354922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91475" y="354921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89692" y="3549210"/>
              <a:ext cx="3939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10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6790575" y="5615697"/>
            <a:ext cx="1245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GB" sz="2400" dirty="0" smtClean="0"/>
              <a:t>{2; 1; 8}</a:t>
            </a:r>
            <a:endParaRPr lang="en-GB" sz="2400" dirty="0"/>
          </a:p>
        </p:txBody>
      </p:sp>
      <p:sp>
        <p:nvSpPr>
          <p:cNvPr id="90" name="Arc 89"/>
          <p:cNvSpPr/>
          <p:nvPr/>
        </p:nvSpPr>
        <p:spPr>
          <a:xfrm>
            <a:off x="5917534" y="4293712"/>
            <a:ext cx="1702133" cy="1532848"/>
          </a:xfrm>
          <a:prstGeom prst="arc">
            <a:avLst>
              <a:gd name="adj1" fmla="val 16200000"/>
              <a:gd name="adj2" fmla="val 1942841"/>
            </a:avLst>
          </a:prstGeom>
          <a:ln w="57150" cmpd="sng">
            <a:solidFill>
              <a:schemeClr val="accent1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546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4" grpId="0" animBg="1"/>
      <p:bldP spid="19" grpId="0" animBg="1"/>
      <p:bldP spid="76" grpId="0"/>
      <p:bldP spid="90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40761" y="5708030"/>
            <a:ext cx="1891578" cy="369332"/>
            <a:chOff x="5740761" y="5708030"/>
            <a:chExt cx="1891578" cy="369332"/>
          </a:xfrm>
        </p:grpSpPr>
        <p:sp>
          <p:nvSpPr>
            <p:cNvPr id="78" name="TextBox 77"/>
            <p:cNvSpPr txBox="1"/>
            <p:nvPr/>
          </p:nvSpPr>
          <p:spPr>
            <a:xfrm>
              <a:off x="5740761" y="5708030"/>
              <a:ext cx="977539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35800" y="5708030"/>
              <a:ext cx="596539" cy="369332"/>
            </a:xfrm>
            <a:prstGeom prst="rect">
              <a:avLst/>
            </a:prstGeom>
            <a:solidFill>
              <a:srgbClr val="8DEB30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718300" y="5708030"/>
              <a:ext cx="329839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971925" y="4687781"/>
            <a:ext cx="338629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44697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18428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AllValues</a:t>
            </a:r>
            <a:r>
              <a:rPr lang="en-US" dirty="0" smtClean="0"/>
              <a:t> </a:t>
            </a:r>
            <a:r>
              <a:rPr lang="en-US" sz="2000" i="1" dirty="0" smtClean="0">
                <a:latin typeface="Arial"/>
                <a:cs typeface="Arial"/>
              </a:rPr>
              <a:t>(2 </a:t>
            </a:r>
            <a:r>
              <a:rPr lang="en-US" sz="2000" i="1" dirty="0">
                <a:latin typeface="Arial"/>
                <a:cs typeface="Arial"/>
              </a:rPr>
              <a:t>of </a:t>
            </a:r>
            <a:r>
              <a:rPr lang="en-US" sz="2000" i="1" dirty="0" smtClean="0">
                <a:latin typeface="Arial"/>
                <a:cs typeface="Arial"/>
              </a:rPr>
              <a:t>2)</a:t>
            </a:r>
            <a:endParaRPr lang="en-US" sz="2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Allvalues</a:t>
            </a:r>
            <a:r>
              <a:rPr lang="en-GB" dirty="0" smtClean="0"/>
              <a:t> also works with multiple questions within loops:</a:t>
            </a:r>
            <a:endParaRPr lang="en-GB" dirty="0"/>
          </a:p>
          <a:p>
            <a:pPr lvl="1"/>
            <a:r>
              <a:rPr lang="en-GB" dirty="0" smtClean="0"/>
              <a:t>Q11.AllValues</a:t>
            </a:r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2905635" y="4114793"/>
            <a:ext cx="338629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1054586" y="4098238"/>
            <a:ext cx="5401410" cy="369332"/>
            <a:chOff x="1054586" y="4390338"/>
            <a:chExt cx="5401410" cy="369332"/>
          </a:xfrm>
        </p:grpSpPr>
        <p:grpSp>
          <p:nvGrpSpPr>
            <p:cNvPr id="36" name="Group 35"/>
            <p:cNvGrpSpPr/>
            <p:nvPr/>
          </p:nvGrpSpPr>
          <p:grpSpPr>
            <a:xfrm>
              <a:off x="2905635" y="4406893"/>
              <a:ext cx="3550361" cy="352777"/>
              <a:chOff x="1247424" y="3429001"/>
              <a:chExt cx="3550361" cy="352777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54586" y="4390338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2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5402132" y="4707347"/>
            <a:ext cx="338629" cy="369332"/>
          </a:xfrm>
          <a:prstGeom prst="rect">
            <a:avLst/>
          </a:prstGeom>
          <a:solidFill>
            <a:srgbClr val="8DEB3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053330" y="4690804"/>
            <a:ext cx="5401410" cy="369332"/>
            <a:chOff x="1053330" y="4982904"/>
            <a:chExt cx="5401410" cy="369332"/>
          </a:xfrm>
        </p:grpSpPr>
        <p:grpSp>
          <p:nvGrpSpPr>
            <p:cNvPr id="51" name="Group 50"/>
            <p:cNvGrpSpPr/>
            <p:nvPr/>
          </p:nvGrpSpPr>
          <p:grpSpPr>
            <a:xfrm>
              <a:off x="2904379" y="4999459"/>
              <a:ext cx="3550361" cy="352777"/>
              <a:chOff x="1247424" y="3429001"/>
              <a:chExt cx="3550361" cy="352777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1053330" y="4982904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3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70966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1055842" y="3257110"/>
            <a:ext cx="5401410" cy="600960"/>
            <a:chOff x="1055842" y="3549210"/>
            <a:chExt cx="5401410" cy="600960"/>
          </a:xfrm>
        </p:grpSpPr>
        <p:grpSp>
          <p:nvGrpSpPr>
            <p:cNvPr id="15" name="Group 14"/>
            <p:cNvGrpSpPr/>
            <p:nvPr/>
          </p:nvGrpSpPr>
          <p:grpSpPr>
            <a:xfrm>
              <a:off x="2906891" y="3797393"/>
              <a:ext cx="3550361" cy="352777"/>
              <a:chOff x="1247424" y="3429001"/>
              <a:chExt cx="3550361" cy="352777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055842" y="3780838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1</a:t>
              </a:r>
              <a:endParaRPr lang="en-US" i="1" dirty="0">
                <a:latin typeface="Arial"/>
                <a:cs typeface="Arial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31555" y="354926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189045" y="354925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46535" y="354925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904025" y="354924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261515" y="3549240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19005" y="354923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76495" y="354922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333985" y="354922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91475" y="354921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89692" y="3549210"/>
              <a:ext cx="3939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10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565787" y="5615697"/>
            <a:ext cx="2272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sz="2400" dirty="0"/>
              <a:t>{2</a:t>
            </a:r>
            <a:r>
              <a:rPr lang="en-US" sz="2400" dirty="0" smtClean="0"/>
              <a:t>; 5; 8; 1; 4; 8</a:t>
            </a:r>
            <a:r>
              <a:rPr lang="en-US" sz="2400" dirty="0"/>
              <a:t>}</a:t>
            </a:r>
            <a:endParaRPr lang="en-GB" sz="2400" dirty="0"/>
          </a:p>
        </p:txBody>
      </p:sp>
      <p:sp>
        <p:nvSpPr>
          <p:cNvPr id="90" name="Arc 89"/>
          <p:cNvSpPr/>
          <p:nvPr/>
        </p:nvSpPr>
        <p:spPr>
          <a:xfrm>
            <a:off x="5917534" y="4293712"/>
            <a:ext cx="1702133" cy="1532848"/>
          </a:xfrm>
          <a:prstGeom prst="arc">
            <a:avLst>
              <a:gd name="adj1" fmla="val 16200000"/>
              <a:gd name="adj2" fmla="val 1942841"/>
            </a:avLst>
          </a:prstGeom>
          <a:ln w="57150" cmpd="sng">
            <a:solidFill>
              <a:schemeClr val="accent1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42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62" grpId="0" animBg="1"/>
      <p:bldP spid="63" grpId="0" animBg="1"/>
      <p:bldP spid="47" grpId="0" animBg="1"/>
      <p:bldP spid="64" grpId="0" animBg="1"/>
      <p:bldP spid="19" grpId="0" animBg="1"/>
      <p:bldP spid="76" grpId="0" build="p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script?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feature of the </a:t>
            </a:r>
            <a:r>
              <a:rPr lang="en-US" dirty="0" err="1" smtClean="0"/>
              <a:t>askia</a:t>
            </a:r>
            <a:r>
              <a:rPr lang="en-US" b="1" dirty="0" err="1" smtClean="0"/>
              <a:t>design</a:t>
            </a:r>
            <a:r>
              <a:rPr lang="en-US" b="1" dirty="0" smtClean="0"/>
              <a:t> </a:t>
            </a:r>
            <a:r>
              <a:rPr lang="en-US" dirty="0" smtClean="0"/>
              <a:t>module</a:t>
            </a:r>
          </a:p>
          <a:p>
            <a:r>
              <a:rPr lang="en-US" dirty="0" smtClean="0"/>
              <a:t>Define in the questionnaire </a:t>
            </a:r>
            <a:r>
              <a:rPr lang="en-US" b="1" dirty="0" smtClean="0"/>
              <a:t>routing</a:t>
            </a:r>
          </a:p>
          <a:p>
            <a:r>
              <a:rPr lang="en-US" dirty="0" smtClean="0"/>
              <a:t>Lets you perform tasks or instructions during the interview:</a:t>
            </a:r>
          </a:p>
          <a:p>
            <a:pPr lvl="1"/>
            <a:r>
              <a:rPr lang="en-US" dirty="0" smtClean="0"/>
              <a:t>After a question</a:t>
            </a:r>
          </a:p>
          <a:p>
            <a:pPr lvl="1"/>
            <a:r>
              <a:rPr lang="en-US" dirty="0" smtClean="0"/>
              <a:t>Before a question</a:t>
            </a:r>
          </a:p>
          <a:p>
            <a:pPr lvl="1"/>
            <a:r>
              <a:rPr lang="en-US" dirty="0" smtClean="0"/>
              <a:t>During a question</a:t>
            </a:r>
          </a:p>
          <a:p>
            <a:r>
              <a:rPr lang="en-US" dirty="0" smtClean="0"/>
              <a:t>Can also create them inside the text displayed in question or answer captions (an “inline” script)</a:t>
            </a:r>
          </a:p>
        </p:txBody>
      </p:sp>
    </p:spTree>
    <p:extLst>
      <p:ext uri="{BB962C8B-B14F-4D97-AF65-F5344CB8AC3E}">
        <p14:creationId xmlns:p14="http://schemas.microsoft.com/office/powerpoint/2010/main" val="2443182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/ Next </a:t>
            </a:r>
            <a:r>
              <a:rPr lang="en-US" dirty="0" smtClean="0"/>
              <a:t>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5029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U</a:t>
            </a:r>
            <a:r>
              <a:rPr lang="en-GB" dirty="0" smtClean="0"/>
              <a:t>sed </a:t>
            </a:r>
            <a:r>
              <a:rPr lang="en-GB" dirty="0"/>
              <a:t>to repeat a section of code a number of times.</a:t>
            </a:r>
          </a:p>
          <a:p>
            <a:pPr marL="514800" lvl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FOR variable </a:t>
            </a: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=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start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 </a:t>
            </a: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TO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end</a:t>
            </a:r>
            <a:endParaRPr lang="en-GB" sz="1900" dirty="0">
              <a:solidFill>
                <a:srgbClr val="6C7DD1"/>
              </a:solidFill>
              <a:latin typeface="Courier"/>
              <a:cs typeface="Courier"/>
            </a:endParaRPr>
          </a:p>
          <a:p>
            <a:pPr marL="5148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  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[ section of code to repeat ]</a:t>
            </a:r>
            <a:endParaRPr lang="en-GB" sz="1900" dirty="0">
              <a:solidFill>
                <a:srgbClr val="0C3E92"/>
              </a:solidFill>
              <a:latin typeface="Courier"/>
              <a:cs typeface="Courier"/>
            </a:endParaRPr>
          </a:p>
          <a:p>
            <a:pPr marL="5148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NEXT 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variable</a:t>
            </a:r>
            <a:endParaRPr lang="en-GB" sz="1900" dirty="0">
              <a:solidFill>
                <a:srgbClr val="0C3E92"/>
              </a:solidFill>
              <a:latin typeface="Courier"/>
              <a:cs typeface="Courier"/>
            </a:endParaRPr>
          </a:p>
          <a:p>
            <a:pPr marL="900000" lvl="3">
              <a:lnSpc>
                <a:spcPct val="150000"/>
              </a:lnSpc>
              <a:spcAft>
                <a:spcPts val="0"/>
              </a:spcAft>
            </a:pPr>
            <a:r>
              <a:rPr lang="en-GB" b="1" dirty="0"/>
              <a:t>variable</a:t>
            </a:r>
            <a:r>
              <a:rPr lang="en-GB" dirty="0"/>
              <a:t> - will be used as the loop </a:t>
            </a:r>
            <a:r>
              <a:rPr lang="en-GB" dirty="0" smtClean="0"/>
              <a:t>counter</a:t>
            </a:r>
            <a:endParaRPr lang="en-GB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b="1" dirty="0"/>
              <a:t>start</a:t>
            </a:r>
            <a:r>
              <a:rPr lang="en-GB" dirty="0"/>
              <a:t> - is the initial value of variable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b="1" dirty="0"/>
              <a:t>end</a:t>
            </a:r>
            <a:r>
              <a:rPr lang="en-GB" dirty="0"/>
              <a:t> - is the finish value of </a:t>
            </a:r>
            <a:r>
              <a:rPr lang="en-GB" dirty="0" smtClean="0"/>
              <a:t>variable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Example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Dim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b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For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=1 to Q1.Responses.Count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 ’more commands to write here</a:t>
            </a:r>
            <a:b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Next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endParaRPr lang="en-GB" sz="1900" dirty="0" smtClean="0">
              <a:solidFill>
                <a:srgbClr val="6C7DD1"/>
              </a:solidFill>
              <a:latin typeface="Courier"/>
              <a:cs typeface="Courier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3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 command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Allows you to end a loop before the end value has been reached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FOR variable = start TO end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  [ </a:t>
            </a:r>
            <a:r>
              <a:rPr lang="en-GB" dirty="0" smtClean="0">
                <a:latin typeface="Courier"/>
                <a:cs typeface="Courier"/>
              </a:rPr>
              <a:t>commands]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</a:t>
            </a:r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IF condition THEN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	</a:t>
            </a:r>
            <a:r>
              <a:rPr lang="en-GB" dirty="0" smtClean="0">
                <a:solidFill>
                  <a:srgbClr val="108FFF"/>
                </a:solidFill>
                <a:latin typeface="Courier"/>
                <a:cs typeface="Courier"/>
              </a:rPr>
              <a:t>BREAK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</a:t>
            </a:r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ENDIF</a:t>
            </a:r>
            <a:endParaRPr lang="en-GB" dirty="0">
              <a:solidFill>
                <a:schemeClr val="accent1">
                  <a:lumMod val="60000"/>
                  <a:lumOff val="40000"/>
                </a:schemeClr>
              </a:solidFill>
              <a:latin typeface="Courier"/>
              <a:cs typeface="Courier"/>
            </a:endParaRPr>
          </a:p>
          <a:p>
            <a:pPr lvl="1"/>
            <a:r>
              <a:rPr lang="en-GB" dirty="0">
                <a:latin typeface="Courier"/>
                <a:cs typeface="Courier"/>
              </a:rPr>
              <a:t>NEXT </a:t>
            </a:r>
            <a:r>
              <a:rPr lang="en-GB" dirty="0" smtClean="0">
                <a:latin typeface="Courier"/>
                <a:cs typeface="Courier"/>
              </a:rPr>
              <a:t>variable</a:t>
            </a:r>
            <a:endParaRPr lang="en-GB" dirty="0">
              <a:latin typeface="Courier"/>
              <a:cs typeface="Courier"/>
            </a:endParaRPr>
          </a:p>
          <a:p>
            <a:pPr lvl="2">
              <a:spcAft>
                <a:spcPts val="0"/>
              </a:spcAft>
            </a:pPr>
            <a:r>
              <a:rPr lang="en-GB" dirty="0" smtClean="0">
                <a:solidFill>
                  <a:srgbClr val="FF0000"/>
                </a:solidFill>
              </a:rPr>
              <a:t>Note: Break should be written within a condition </a:t>
            </a:r>
            <a:r>
              <a:rPr lang="en-GB" dirty="0">
                <a:solidFill>
                  <a:srgbClr val="FF0000"/>
                </a:solidFill>
              </a:rPr>
              <a:t/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(If, </a:t>
            </a:r>
            <a:r>
              <a:rPr lang="en-GB" dirty="0" err="1" smtClean="0">
                <a:solidFill>
                  <a:srgbClr val="FF0000"/>
                </a:solidFill>
              </a:rPr>
              <a:t>Elseif</a:t>
            </a:r>
            <a:r>
              <a:rPr lang="en-GB" dirty="0" smtClean="0">
                <a:solidFill>
                  <a:srgbClr val="FF0000"/>
                </a:solidFill>
              </a:rPr>
              <a:t> or Else) otherwise the loop will always </a:t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terminate during the first iteration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85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Using loops to test and update elements of array variables </a:t>
            </a:r>
          </a:p>
          <a:p>
            <a:pPr lvl="0"/>
            <a:r>
              <a:rPr lang="en-GB" dirty="0"/>
              <a:t>Checking to see which iteration of a loop is currently being performed with the two built-in loop values </a:t>
            </a:r>
            <a:r>
              <a:rPr lang="en-US" b="1" dirty="0" err="1"/>
              <a:t>CurrentIteration</a:t>
            </a:r>
            <a:r>
              <a:rPr lang="en-US" dirty="0"/>
              <a:t> and </a:t>
            </a:r>
            <a:r>
              <a:rPr lang="en-US" b="1" dirty="0" err="1"/>
              <a:t>IsLastIteration</a:t>
            </a:r>
            <a:endParaRPr lang="en-GB" b="1" dirty="0"/>
          </a:p>
          <a:p>
            <a:pPr lvl="0"/>
            <a:r>
              <a:rPr lang="en-GB" dirty="0"/>
              <a:t>Writing Loops that repeat a defined number of times with </a:t>
            </a:r>
            <a:r>
              <a:rPr lang="en-GB" b="1" dirty="0"/>
              <a:t>For … Next</a:t>
            </a:r>
          </a:p>
          <a:p>
            <a:pPr lvl="0"/>
            <a:r>
              <a:rPr lang="en-GB" dirty="0"/>
              <a:t>Loops within loops</a:t>
            </a:r>
          </a:p>
          <a:p>
            <a:r>
              <a:rPr lang="en-GB" dirty="0"/>
              <a:t>Using </a:t>
            </a:r>
            <a:r>
              <a:rPr lang="en-GB" b="1" dirty="0" err="1"/>
              <a:t>AllValues</a:t>
            </a:r>
            <a:r>
              <a:rPr lang="en-GB" dirty="0"/>
              <a:t> to aggregate the values from loop questions</a:t>
            </a:r>
          </a:p>
          <a:p>
            <a:pPr lvl="0"/>
            <a:r>
              <a:rPr lang="en-GB" dirty="0" smtClean="0"/>
              <a:t>Using </a:t>
            </a:r>
            <a:r>
              <a:rPr lang="en-GB" dirty="0"/>
              <a:t>the </a:t>
            </a:r>
            <a:r>
              <a:rPr lang="en-GB" b="1" dirty="0"/>
              <a:t>Break</a:t>
            </a:r>
            <a:r>
              <a:rPr lang="en-GB" dirty="0"/>
              <a:t> directive to exit a loop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012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Scripts defined in the 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Two places where you can define a script in the routing:</a:t>
            </a:r>
          </a:p>
          <a:p>
            <a:r>
              <a:rPr lang="en-US" dirty="0" smtClean="0"/>
              <a:t>To create a condition</a:t>
            </a:r>
          </a:p>
          <a:p>
            <a:pPr lvl="1"/>
            <a:r>
              <a:rPr lang="en-US" dirty="0" smtClean="0"/>
              <a:t>Used to make a routing decision</a:t>
            </a:r>
          </a:p>
          <a:p>
            <a:pPr lvl="1"/>
            <a:r>
              <a:rPr lang="en-US" dirty="0" smtClean="0"/>
              <a:t>These scripts must end up returning a </a:t>
            </a:r>
            <a:r>
              <a:rPr lang="en-US" i="1" dirty="0" smtClean="0"/>
              <a:t>true</a:t>
            </a:r>
            <a:r>
              <a:rPr lang="en-US" dirty="0" smtClean="0"/>
              <a:t> or a </a:t>
            </a:r>
            <a:r>
              <a:rPr lang="en-US" i="1" dirty="0" smtClean="0"/>
              <a:t>false</a:t>
            </a:r>
            <a:r>
              <a:rPr lang="en-US" dirty="0" smtClean="0"/>
              <a:t> result, to control whether the routing is followed or skipped</a:t>
            </a:r>
          </a:p>
          <a:p>
            <a:r>
              <a:rPr lang="en-US" dirty="0" smtClean="0"/>
              <a:t>To create a value</a:t>
            </a:r>
          </a:p>
          <a:p>
            <a:pPr lvl="1"/>
            <a:r>
              <a:rPr lang="en-US" dirty="0" smtClean="0"/>
              <a:t>Often used to set the value of a variable</a:t>
            </a:r>
          </a:p>
          <a:p>
            <a:pPr lvl="1"/>
            <a:r>
              <a:rPr lang="en-US" dirty="0" smtClean="0"/>
              <a:t>It must return the right kind of value, e.g. </a:t>
            </a:r>
            <a:r>
              <a:rPr lang="en-US" i="1" dirty="0" smtClean="0"/>
              <a:t>set</a:t>
            </a:r>
            <a:r>
              <a:rPr lang="en-US" dirty="0" smtClean="0"/>
              <a:t>, </a:t>
            </a:r>
            <a:r>
              <a:rPr lang="en-US" i="1" dirty="0" smtClean="0"/>
              <a:t>numeric</a:t>
            </a:r>
            <a:r>
              <a:rPr lang="en-US" dirty="0" smtClean="0"/>
              <a:t> or </a:t>
            </a:r>
            <a:r>
              <a:rPr lang="en-US" i="1" dirty="0" smtClean="0"/>
              <a:t>string</a:t>
            </a:r>
          </a:p>
          <a:p>
            <a:pPr marL="400050" lvl="1" indent="0">
              <a:spcBef>
                <a:spcPts val="2000"/>
              </a:spcBef>
              <a:buNone/>
            </a:pPr>
            <a:r>
              <a:rPr lang="en-US" i="1" dirty="0" smtClean="0">
                <a:solidFill>
                  <a:srgbClr val="5E5E5E"/>
                </a:solidFill>
              </a:rPr>
              <a:t>NB. A special </a:t>
            </a:r>
            <a:r>
              <a:rPr lang="en-US" b="1" i="1" dirty="0" smtClean="0">
                <a:solidFill>
                  <a:srgbClr val="5E5E5E"/>
                </a:solidFill>
              </a:rPr>
              <a:t>Edit</a:t>
            </a:r>
            <a:r>
              <a:rPr lang="en-US" i="1" dirty="0" smtClean="0">
                <a:solidFill>
                  <a:srgbClr val="5E5E5E"/>
                </a:solidFill>
              </a:rPr>
              <a:t> version of routing scripts (covered in 150-5) lets you edit data after the interview is complete, to correct the data</a:t>
            </a:r>
          </a:p>
        </p:txBody>
      </p:sp>
    </p:spTree>
    <p:extLst>
      <p:ext uri="{BB962C8B-B14F-4D97-AF65-F5344CB8AC3E}">
        <p14:creationId xmlns:p14="http://schemas.microsoft.com/office/powerpoint/2010/main" val="2591037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scripts for conditions or values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Scripts </a:t>
            </a:r>
            <a:r>
              <a:rPr lang="en-US" b="1" dirty="0">
                <a:solidFill>
                  <a:schemeClr val="tx1"/>
                </a:solidFill>
              </a:rPr>
              <a:t>for conditions</a:t>
            </a:r>
          </a:p>
          <a:p>
            <a:pPr lvl="2"/>
            <a:r>
              <a:rPr lang="en-US" dirty="0" smtClean="0"/>
              <a:t>Scripts that create conditions must result in </a:t>
            </a:r>
            <a:r>
              <a:rPr lang="en-US" dirty="0"/>
              <a:t>a </a:t>
            </a:r>
            <a:r>
              <a:rPr lang="en-US" i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or </a:t>
            </a:r>
            <a:r>
              <a:rPr lang="en-US" i="1" dirty="0" smtClean="0"/>
              <a:t>false </a:t>
            </a:r>
            <a:r>
              <a:rPr lang="en-US" dirty="0" smtClean="0"/>
              <a:t>value</a:t>
            </a:r>
            <a:r>
              <a:rPr lang="en-US" i="1" dirty="0" smtClean="0"/>
              <a:t> </a:t>
            </a:r>
            <a:r>
              <a:rPr lang="en-US" dirty="0" smtClean="0"/>
              <a:t>(called a “</a:t>
            </a:r>
            <a:r>
              <a:rPr lang="en-US" dirty="0" err="1" smtClean="0"/>
              <a:t>boolean</a:t>
            </a:r>
            <a:r>
              <a:rPr lang="en-US" dirty="0" smtClean="0"/>
              <a:t>” result)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Q1.Answers[1].Value = 3</a:t>
            </a:r>
          </a:p>
          <a:p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Scripts </a:t>
            </a:r>
            <a:r>
              <a:rPr lang="en-US" b="1" dirty="0">
                <a:solidFill>
                  <a:schemeClr val="tx1"/>
                </a:solidFill>
              </a:rPr>
              <a:t>for values</a:t>
            </a:r>
          </a:p>
          <a:p>
            <a:pPr lvl="2"/>
            <a:r>
              <a:rPr lang="en-US" dirty="0"/>
              <a:t>These scripts need to deliver a number, a text response (called a “string”) or set of codes (a “set”), according to the context</a:t>
            </a:r>
            <a:endParaRPr lang="en-US" i="1" dirty="0"/>
          </a:p>
          <a:p>
            <a:pPr lvl="1"/>
            <a:r>
              <a:rPr lang="en-US" dirty="0" err="1">
                <a:latin typeface="Courier"/>
                <a:cs typeface="Courier"/>
              </a:rPr>
              <a:t>Lastname.Value</a:t>
            </a:r>
            <a:endParaRPr lang="en-US" dirty="0">
              <a:latin typeface="Courier"/>
              <a:cs typeface="Courier"/>
            </a:endParaRPr>
          </a:p>
          <a:p>
            <a:pPr lvl="1">
              <a:spcBef>
                <a:spcPts val="1200"/>
              </a:spcBef>
            </a:pPr>
            <a:r>
              <a:rPr lang="en-US" dirty="0" smtClean="0">
                <a:latin typeface="Courier"/>
                <a:cs typeface="Courier"/>
              </a:rPr>
              <a:t>Q1.Answers.Value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4543851" y="5074001"/>
            <a:ext cx="20193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text </a:t>
            </a:r>
            <a:r>
              <a:rPr lang="en-US" i="1" dirty="0" smtClean="0"/>
              <a:t>string</a:t>
            </a:r>
            <a:endParaRPr lang="en-US" i="1" dirty="0"/>
          </a:p>
        </p:txBody>
      </p:sp>
      <p:sp>
        <p:nvSpPr>
          <p:cNvPr id="7" name="Left Arrow 6"/>
          <p:cNvSpPr/>
          <p:nvPr/>
        </p:nvSpPr>
        <p:spPr>
          <a:xfrm>
            <a:off x="4783392" y="5573242"/>
            <a:ext cx="21336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</a:t>
            </a:r>
            <a:r>
              <a:rPr lang="en-US" i="1" dirty="0" smtClean="0"/>
              <a:t>set</a:t>
            </a:r>
            <a:r>
              <a:rPr lang="en-US" dirty="0" smtClean="0"/>
              <a:t> of codes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5397500" y="2588232"/>
            <a:ext cx="20193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 or F (</a:t>
            </a:r>
            <a:r>
              <a:rPr lang="en-US" i="1" dirty="0" err="1" smtClean="0"/>
              <a:t>boolean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57800" y="3338898"/>
            <a:ext cx="309638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E5E5E"/>
                </a:solidFill>
                <a:latin typeface="Arial"/>
                <a:cs typeface="Arial"/>
              </a:rPr>
              <a:t>[n] lets us refer to a specific position in the set</a:t>
            </a:r>
            <a:endParaRPr lang="en-US" sz="1600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grpSp>
        <p:nvGrpSpPr>
          <p:cNvPr id="14" name="Group 13"/>
          <p:cNvGrpSpPr/>
          <p:nvPr/>
        </p:nvGrpSpPr>
        <p:grpSpPr>
          <a:xfrm flipV="1">
            <a:off x="3185283" y="3173798"/>
            <a:ext cx="2007146" cy="368299"/>
            <a:chOff x="3096383" y="6265630"/>
            <a:chExt cx="2007146" cy="283073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3109083" y="6265630"/>
              <a:ext cx="0" cy="283073"/>
            </a:xfrm>
            <a:prstGeom prst="straightConnector1">
              <a:avLst/>
            </a:prstGeom>
            <a:ln>
              <a:solidFill>
                <a:srgbClr val="5E5E5E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3096383" y="6269303"/>
              <a:ext cx="2007146" cy="1"/>
            </a:xfrm>
            <a:prstGeom prst="straightConnector1">
              <a:avLst/>
            </a:prstGeom>
            <a:ln>
              <a:solidFill>
                <a:srgbClr val="5E5E5E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63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Objects, Properties and methods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358900"/>
            <a:ext cx="7632678" cy="2794000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Any question can be treated as an </a:t>
            </a:r>
            <a:r>
              <a:rPr lang="en-GB" b="1" dirty="0" smtClean="0"/>
              <a:t>Object </a:t>
            </a:r>
            <a:r>
              <a:rPr lang="en-GB" dirty="0" smtClean="0"/>
              <a:t>in Askia</a:t>
            </a:r>
          </a:p>
          <a:p>
            <a:r>
              <a:rPr lang="en-GB" b="1" dirty="0" smtClean="0"/>
              <a:t>Properties</a:t>
            </a:r>
            <a:r>
              <a:rPr lang="en-GB" dirty="0" smtClean="0"/>
              <a:t> </a:t>
            </a:r>
            <a:r>
              <a:rPr lang="en-GB" dirty="0"/>
              <a:t>return information </a:t>
            </a:r>
            <a:r>
              <a:rPr lang="en-GB" dirty="0" smtClean="0"/>
              <a:t>about different aspects of an object. </a:t>
            </a:r>
            <a:endParaRPr lang="en-US" dirty="0" smtClean="0"/>
          </a:p>
          <a:p>
            <a:r>
              <a:rPr lang="en-GB" b="1" dirty="0"/>
              <a:t>Methods</a:t>
            </a:r>
            <a:r>
              <a:rPr lang="en-GB" dirty="0"/>
              <a:t> allow you to </a:t>
            </a:r>
            <a:r>
              <a:rPr lang="en-GB" dirty="0" smtClean="0"/>
              <a:t>modify the result given when interrogating the property of any object</a:t>
            </a:r>
          </a:p>
          <a:p>
            <a:pPr marL="342900" lvl="1" indent="-342900">
              <a:lnSpc>
                <a:spcPct val="110000"/>
              </a:lnSpc>
              <a:spcBef>
                <a:spcPts val="1400"/>
              </a:spcBef>
              <a:buSzPct val="90000"/>
              <a:buFont typeface="Wingdings" charset="2"/>
              <a:buChar char="§"/>
            </a:pPr>
            <a:r>
              <a:rPr lang="en-GB" i="1" dirty="0" smtClean="0"/>
              <a:t>N.B. Objects</a:t>
            </a:r>
            <a:r>
              <a:rPr lang="en-GB" i="1" dirty="0"/>
              <a:t>, properties and methods are widely used today in computer </a:t>
            </a:r>
            <a:r>
              <a:rPr lang="en-GB" i="1" dirty="0" smtClean="0"/>
              <a:t>programming</a:t>
            </a:r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37699" y="4461926"/>
            <a:ext cx="1373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Arial"/>
                <a:cs typeface="Arial"/>
              </a:rPr>
              <a:t>Examples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8700" y="4769030"/>
            <a:ext cx="3416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latin typeface="Courier"/>
                <a:cs typeface="Courier"/>
              </a:rPr>
              <a:t>^S1. Age^.</a:t>
            </a:r>
            <a:r>
              <a:rPr lang="en-GB" sz="2000" dirty="0" err="1" smtClean="0">
                <a:latin typeface="Courier"/>
                <a:cs typeface="Courier"/>
              </a:rPr>
              <a:t>LongCaption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7600" y="5169140"/>
            <a:ext cx="1282700" cy="369332"/>
          </a:xfrm>
          <a:prstGeom prst="rect">
            <a:avLst/>
          </a:prstGeom>
          <a:solidFill>
            <a:srgbClr val="5E5E5E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1900" y="5169140"/>
            <a:ext cx="1638300" cy="369332"/>
          </a:xfrm>
          <a:prstGeom prst="rect">
            <a:avLst/>
          </a:prstGeom>
          <a:solidFill>
            <a:srgbClr val="FF971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property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98700" y="5607230"/>
            <a:ext cx="4494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LastName.Value.ToUpperCase</a:t>
            </a:r>
            <a:r>
              <a:rPr lang="en-GB" sz="2000" dirty="0">
                <a:latin typeface="Courier"/>
                <a:cs typeface="Courier"/>
              </a:rPr>
              <a:t>()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3000" y="6007340"/>
            <a:ext cx="1117600" cy="369332"/>
          </a:xfrm>
          <a:prstGeom prst="rect">
            <a:avLst/>
          </a:prstGeom>
          <a:solidFill>
            <a:srgbClr val="5E5E5E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6007340"/>
            <a:ext cx="1892300" cy="36933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method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0300" y="6007340"/>
            <a:ext cx="1006556" cy="396000"/>
          </a:xfrm>
          <a:prstGeom prst="rect">
            <a:avLst/>
          </a:prstGeom>
          <a:solidFill>
            <a:srgbClr val="FF971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property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68217" y="4295985"/>
            <a:ext cx="309638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E5E5E"/>
                </a:solidFill>
                <a:latin typeface="Arial"/>
                <a:cs typeface="Arial"/>
              </a:rPr>
              <a:t>Use ^ if the variable name contains spaces or punctuation</a:t>
            </a:r>
            <a:endParaRPr lang="en-US" sz="1600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708400" y="4524585"/>
            <a:ext cx="0" cy="283073"/>
          </a:xfrm>
          <a:prstGeom prst="straightConnector1">
            <a:avLst/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3695700" y="4528258"/>
            <a:ext cx="2007146" cy="1"/>
          </a:xfrm>
          <a:prstGeom prst="straightConnector1">
            <a:avLst/>
          </a:prstGeom>
          <a:ln>
            <a:solidFill>
              <a:srgbClr val="5E5E5E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218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  <p:bldP spid="6" grpId="0"/>
      <p:bldP spid="7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</p:bldLst>
  </p:timing>
</p:sld>
</file>

<file path=ppt/theme/theme1.xml><?xml version="1.0" encoding="utf-8"?>
<a:theme xmlns:a="http://schemas.openxmlformats.org/drawingml/2006/main" name="Askia 2016">
  <a:themeElements>
    <a:clrScheme name="Custom 1">
      <a:dk1>
        <a:srgbClr val="283B49"/>
      </a:dk1>
      <a:lt1>
        <a:srgbClr val="FFFFFF"/>
      </a:lt1>
      <a:dk2>
        <a:srgbClr val="283B49"/>
      </a:dk2>
      <a:lt2>
        <a:srgbClr val="FFFFFF"/>
      </a:lt2>
      <a:accent1>
        <a:srgbClr val="DF4335"/>
      </a:accent1>
      <a:accent2>
        <a:srgbClr val="F7941E"/>
      </a:accent2>
      <a:accent3>
        <a:srgbClr val="283B49"/>
      </a:accent3>
      <a:accent4>
        <a:srgbClr val="FFC000"/>
      </a:accent4>
      <a:accent5>
        <a:srgbClr val="00B9F2"/>
      </a:accent5>
      <a:accent6>
        <a:srgbClr val="8DC63F"/>
      </a:accent6>
      <a:hlink>
        <a:srgbClr val="DF4335"/>
      </a:hlink>
      <a:folHlink>
        <a:srgbClr val="DF4335"/>
      </a:folHlink>
    </a:clrScheme>
    <a:fontScheme name="Askia">
      <a:majorFont>
        <a:latin typeface="MaxOT-Bold"/>
        <a:ea typeface=""/>
        <a:cs typeface=""/>
      </a:majorFont>
      <a:minorFont>
        <a:latin typeface="MaxO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4EBB10E6-3085-41AF-B336-C22EF3B11EF0}" vid="{03A34EE4-107B-4BA1-9FC8-C7351B7899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Askia 2016.thmx</Template>
  <TotalTime>28509</TotalTime>
  <Words>4005</Words>
  <Application>Microsoft Macintosh PowerPoint</Application>
  <PresentationFormat>On-screen Show (4:3)</PresentationFormat>
  <Paragraphs>735</Paragraphs>
  <Slides>62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Askia 2016</vt:lpstr>
      <vt:lpstr>askiascript 2.0</vt:lpstr>
      <vt:lpstr>Agenda</vt:lpstr>
      <vt:lpstr>Our learning cycle for each session</vt:lpstr>
      <vt:lpstr>Modules of the askia suite</vt:lpstr>
      <vt:lpstr>Session 150-1 </vt:lpstr>
      <vt:lpstr>What is a script?</vt:lpstr>
      <vt:lpstr>Scripts defined in the routing</vt:lpstr>
      <vt:lpstr>Example scripts for conditions or values</vt:lpstr>
      <vt:lpstr>Objects, Properties and methods</vt:lpstr>
      <vt:lpstr>Value property</vt:lpstr>
      <vt:lpstr>Values:  a reminder</vt:lpstr>
      <vt:lpstr>Sets and arrays</vt:lpstr>
      <vt:lpstr>Response properties for questions with sets of answers</vt:lpstr>
      <vt:lpstr>Response properties: examples</vt:lpstr>
      <vt:lpstr>1. Comparing numeric values</vt:lpstr>
      <vt:lpstr>2. Comparing string values</vt:lpstr>
      <vt:lpstr>String comparisons are case sensitive!</vt:lpstr>
      <vt:lpstr>=  Equal to</vt:lpstr>
      <vt:lpstr>&lt;&gt;  Not equal to</vt:lpstr>
      <vt:lpstr>Other useful object methods for strings (1)</vt:lpstr>
      <vt:lpstr>Other useful object methods for strings  (2)</vt:lpstr>
      <vt:lpstr>3. Comparing and testing sets of values</vt:lpstr>
      <vt:lpstr>Has</vt:lpstr>
      <vt:lpstr>HasNone</vt:lpstr>
      <vt:lpstr>HasAll</vt:lpstr>
      <vt:lpstr>HasAndNoOther</vt:lpstr>
      <vt:lpstr>HasAllAndNoOther or  =</vt:lpstr>
      <vt:lpstr>Summary</vt:lpstr>
      <vt:lpstr>Session 150-2 </vt:lpstr>
      <vt:lpstr>Session 150-2  Logical structures</vt:lpstr>
      <vt:lpstr>If / Then / Else Syntax</vt:lpstr>
      <vt:lpstr>Return</vt:lpstr>
      <vt:lpstr>Brackets in expressions</vt:lpstr>
      <vt:lpstr>Inline script </vt:lpstr>
      <vt:lpstr>Summary</vt:lpstr>
      <vt:lpstr>Session 150-3  Variables and Keywords</vt:lpstr>
      <vt:lpstr>Session 150-3 </vt:lpstr>
      <vt:lpstr>Virtual variables</vt:lpstr>
      <vt:lpstr>Creating a virtual variable</vt:lpstr>
      <vt:lpstr>Comparison versus Assignment</vt:lpstr>
      <vt:lpstr>Defining the virtual variable type</vt:lpstr>
      <vt:lpstr>Sets and arrays</vt:lpstr>
      <vt:lpstr>Sets and arrays</vt:lpstr>
      <vt:lpstr>Sets and arrays: adding a second set</vt:lpstr>
      <vt:lpstr>Intersection and Union operators</vt:lpstr>
      <vt:lpstr>Intersection and Union operators</vt:lpstr>
      <vt:lpstr>Intersection and Union operators</vt:lpstr>
      <vt:lpstr>Operations with Sets</vt:lpstr>
      <vt:lpstr>Challenge</vt:lpstr>
      <vt:lpstr>Using subtraction with sets</vt:lpstr>
      <vt:lpstr>Size() function</vt:lpstr>
      <vt:lpstr>.SelectRandom(n) method</vt:lpstr>
      <vt:lpstr>.SelectRandom(n) method – examples</vt:lpstr>
      <vt:lpstr>.Shuffle( ) method</vt:lpstr>
      <vt:lpstr>Summary</vt:lpstr>
      <vt:lpstr>Session 150-4 </vt:lpstr>
      <vt:lpstr>Object methods for loops</vt:lpstr>
      <vt:lpstr>AllValues (1 of 2)</vt:lpstr>
      <vt:lpstr>AllValues (2 of 2)</vt:lpstr>
      <vt:lpstr>For / Next loops</vt:lpstr>
      <vt:lpstr>Break command</vt:lpstr>
      <vt:lpstr>Summary</vt:lpstr>
    </vt:vector>
  </TitlesOfParts>
  <Company>meaning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Askia Analysis</dc:title>
  <dc:creator>Tim Macer</dc:creator>
  <cp:lastModifiedBy>Tim Macer</cp:lastModifiedBy>
  <cp:revision>354</cp:revision>
  <dcterms:created xsi:type="dcterms:W3CDTF">2012-03-07T17:25:38Z</dcterms:created>
  <dcterms:modified xsi:type="dcterms:W3CDTF">2017-01-12T20:50:51Z</dcterms:modified>
</cp:coreProperties>
</file>